
<file path=[Content_Types].xml><?xml version="1.0" encoding="utf-8"?>
<Types xmlns="http://schemas.openxmlformats.org/package/2006/content-types">
  <Default Extension="emf" ContentType="image/x-emf"/>
  <Default Extension="fntdata" ContentType="application/x-fontdata"/>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p:sldMasterIdLst>
    <p:sldMasterId id="2147483648" r:id="rId4"/>
  </p:sldMasterIdLst>
  <p:notesMasterIdLst>
    <p:notesMasterId r:id="rId46"/>
  </p:notesMasterIdLst>
  <p:handoutMasterIdLst>
    <p:handoutMasterId r:id="rId47"/>
  </p:handoutMasterIdLst>
  <p:sldIdLst>
    <p:sldId id="256" r:id="rId5"/>
    <p:sldId id="402" r:id="rId6"/>
    <p:sldId id="384" r:id="rId7"/>
    <p:sldId id="257" r:id="rId8"/>
    <p:sldId id="323" r:id="rId9"/>
    <p:sldId id="401" r:id="rId10"/>
    <p:sldId id="263" r:id="rId11"/>
    <p:sldId id="368" r:id="rId12"/>
    <p:sldId id="369" r:id="rId13"/>
    <p:sldId id="275" r:id="rId14"/>
    <p:sldId id="385" r:id="rId15"/>
    <p:sldId id="329" r:id="rId16"/>
    <p:sldId id="386" r:id="rId17"/>
    <p:sldId id="326" r:id="rId18"/>
    <p:sldId id="388" r:id="rId19"/>
    <p:sldId id="387" r:id="rId20"/>
    <p:sldId id="353" r:id="rId21"/>
    <p:sldId id="392" r:id="rId22"/>
    <p:sldId id="393" r:id="rId23"/>
    <p:sldId id="394" r:id="rId24"/>
    <p:sldId id="337" r:id="rId25"/>
    <p:sldId id="273" r:id="rId26"/>
    <p:sldId id="395" r:id="rId27"/>
    <p:sldId id="390" r:id="rId28"/>
    <p:sldId id="276" r:id="rId29"/>
    <p:sldId id="338" r:id="rId30"/>
    <p:sldId id="375" r:id="rId31"/>
    <p:sldId id="397" r:id="rId32"/>
    <p:sldId id="332" r:id="rId33"/>
    <p:sldId id="359" r:id="rId34"/>
    <p:sldId id="362" r:id="rId35"/>
    <p:sldId id="365" r:id="rId36"/>
    <p:sldId id="399" r:id="rId37"/>
    <p:sldId id="400" r:id="rId38"/>
    <p:sldId id="269" r:id="rId39"/>
    <p:sldId id="274" r:id="rId40"/>
    <p:sldId id="380" r:id="rId41"/>
    <p:sldId id="391" r:id="rId42"/>
    <p:sldId id="361" r:id="rId43"/>
    <p:sldId id="351" r:id="rId44"/>
    <p:sldId id="398" r:id="rId45"/>
  </p:sldIdLst>
  <p:sldSz cx="12198350" cy="6858000"/>
  <p:notesSz cx="6858000" cy="9144000"/>
  <p:embeddedFontLst>
    <p:embeddedFont>
      <p:font typeface="Apple Braille" pitchFamily="2" charset="0"/>
      <p:regular r:id="rId48"/>
    </p:embeddedFont>
    <p:embeddedFont>
      <p:font typeface="Book Antiqua" panose="02040602050305030304" pitchFamily="18" charset="0"/>
      <p:regular r:id="rId49"/>
      <p:bold r:id="rId50"/>
      <p:italic r:id="rId51"/>
      <p:boldItalic r:id="rId52"/>
    </p:embeddedFont>
    <p:embeddedFont>
      <p:font typeface="Cambria Math" panose="02040503050406030204" pitchFamily="18" charset="0"/>
      <p:regular r:id="rId53"/>
    </p:embeddedFont>
    <p:embeddedFont>
      <p:font typeface="Consolas" panose="020B0609020204030204" pitchFamily="49" charset="0"/>
      <p:regular r:id="rId54"/>
      <p:bold r:id="rId55"/>
      <p:italic r:id="rId56"/>
      <p:boldItalic r:id="rId57"/>
    </p:embeddedFont>
    <p:embeddedFont>
      <p:font typeface="Georgia" panose="02040502050405020303" pitchFamily="18" charset="0"/>
      <p:regular r:id="rId58"/>
      <p:bold r:id="rId59"/>
      <p:italic r:id="rId60"/>
      <p:boldItalic r:id="rId61"/>
    </p:embeddedFont>
    <p:embeddedFont>
      <p:font typeface="Minion" panose="02000503070000020003" pitchFamily="2" charset="0"/>
      <p:regular r:id="rId62"/>
      <p:bold r:id="rId63"/>
      <p:italic r:id="rId64"/>
      <p:boldItalic r:id="rId65"/>
    </p:embeddedFont>
  </p:embeddedFontLst>
  <p:custDataLst>
    <p:tags r:id="rId66"/>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7B5A83A-E68A-924B-B280-902B6139F9F4}">
          <p14:sldIdLst>
            <p14:sldId id="256"/>
          </p14:sldIdLst>
        </p14:section>
        <p14:section name="Opening" id="{BCD05CBB-1784-5441-8623-16C1D22F4B93}">
          <p14:sldIdLst>
            <p14:sldId id="402"/>
            <p14:sldId id="384"/>
            <p14:sldId id="257"/>
          </p14:sldIdLst>
        </p14:section>
        <p14:section name="Motivation" id="{FB25462B-BBA0-3543-AE7C-7E970EBEBA4E}">
          <p14:sldIdLst>
            <p14:sldId id="323"/>
            <p14:sldId id="401"/>
            <p14:sldId id="263"/>
            <p14:sldId id="368"/>
            <p14:sldId id="369"/>
          </p14:sldIdLst>
        </p14:section>
        <p14:section name="Data Simulation" id="{06CAC28C-69E6-A244-80FD-D5FC0CA1376F}">
          <p14:sldIdLst>
            <p14:sldId id="275"/>
            <p14:sldId id="385"/>
            <p14:sldId id="329"/>
            <p14:sldId id="386"/>
            <p14:sldId id="326"/>
            <p14:sldId id="388"/>
            <p14:sldId id="387"/>
            <p14:sldId id="353"/>
            <p14:sldId id="392"/>
            <p14:sldId id="393"/>
            <p14:sldId id="394"/>
            <p14:sldId id="337"/>
          </p14:sldIdLst>
        </p14:section>
        <p14:section name="Methods" id="{FCA13CC7-496A-504A-A797-D7825FD2C350}">
          <p14:sldIdLst>
            <p14:sldId id="273"/>
            <p14:sldId id="395"/>
            <p14:sldId id="390"/>
            <p14:sldId id="276"/>
            <p14:sldId id="338"/>
            <p14:sldId id="375"/>
            <p14:sldId id="397"/>
            <p14:sldId id="332"/>
            <p14:sldId id="359"/>
          </p14:sldIdLst>
        </p14:section>
        <p14:section name="Application Results" id="{7D7AFA39-FC63-B04B-8B15-6AA611033346}">
          <p14:sldIdLst>
            <p14:sldId id="362"/>
            <p14:sldId id="365"/>
            <p14:sldId id="399"/>
          </p14:sldIdLst>
        </p14:section>
        <p14:section name="Discussion" id="{2F579B07-A88E-F741-A6A0-DAA6AD066D65}">
          <p14:sldIdLst>
            <p14:sldId id="400"/>
          </p14:sldIdLst>
        </p14:section>
        <p14:section name="Q&amp;A" id="{CDB466C6-D8F5-634E-964C-95FCDBD27E61}">
          <p14:sldIdLst>
            <p14:sldId id="269"/>
            <p14:sldId id="274"/>
            <p14:sldId id="380"/>
            <p14:sldId id="391"/>
            <p14:sldId id="361"/>
            <p14:sldId id="351"/>
            <p14:sldId id="398"/>
          </p14:sldIdLst>
        </p14:section>
      </p14:sectionLst>
    </p:ext>
    <p:ext uri="{EFAFB233-063F-42B5-8137-9DF3F51BA10A}">
      <p15:sldGuideLst xmlns:p15="http://schemas.microsoft.com/office/powerpoint/2012/main">
        <p15:guide id="1" orient="horz" pos="2069" userDrawn="1">
          <p15:clr>
            <a:srgbClr val="A4A3A4"/>
          </p15:clr>
        </p15:guide>
        <p15:guide id="2" pos="3842">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A6A5"/>
    <a:srgbClr val="84BDDB"/>
    <a:srgbClr val="574E90"/>
    <a:srgbClr val="4F66A6"/>
    <a:srgbClr val="4E9ECF"/>
    <a:srgbClr val="07306B"/>
    <a:srgbClr val="519CCC"/>
    <a:srgbClr val="2979BA"/>
    <a:srgbClr val="0A549E"/>
    <a:srgbClr val="5835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08" autoAdjust="0"/>
    <p:restoredTop sz="83014"/>
  </p:normalViewPr>
  <p:slideViewPr>
    <p:cSldViewPr>
      <p:cViewPr varScale="1">
        <p:scale>
          <a:sx n="104" d="100"/>
          <a:sy n="104" d="100"/>
        </p:scale>
        <p:origin x="800" y="208"/>
      </p:cViewPr>
      <p:guideLst>
        <p:guide orient="horz" pos="2069"/>
        <p:guide pos="3842"/>
      </p:guideLst>
    </p:cSldViewPr>
  </p:slideViewPr>
  <p:outlineViewPr>
    <p:cViewPr>
      <p:scale>
        <a:sx n="33" d="100"/>
        <a:sy n="33" d="100"/>
      </p:scale>
      <p:origin x="0" y="-944"/>
    </p:cViewPr>
  </p:outlineViewPr>
  <p:notesTextViewPr>
    <p:cViewPr>
      <p:scale>
        <a:sx n="1" d="1"/>
        <a:sy n="1" d="1"/>
      </p:scale>
      <p:origin x="0" y="0"/>
    </p:cViewPr>
  </p:notesTextViewPr>
  <p:notesViewPr>
    <p:cSldViewPr>
      <p:cViewPr varScale="1">
        <p:scale>
          <a:sx n="126" d="100"/>
          <a:sy n="126" d="100"/>
        </p:scale>
        <p:origin x="2528" y="21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handoutMaster" Target="handoutMasters/handoutMaster1.xml"/><Relationship Id="rId63" Type="http://schemas.openxmlformats.org/officeDocument/2006/relationships/font" Target="fonts/font16.fntdata"/><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font" Target="fonts/font14.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59" Type="http://schemas.openxmlformats.org/officeDocument/2006/relationships/font" Target="fonts/font12.fntdata"/><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3.fntdata"/><Relationship Id="rId55"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F068446-54CF-4267-A5BD-FA01909E96A2}" type="datetimeFigureOut">
              <a:rPr lang="nl-NL" smtClean="0"/>
              <a:t>18-09-2025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AF345F5-224F-42F7-8104-3FF77BEE4CD0}" type="slidenum">
              <a:rPr lang="nl-NL" smtClean="0"/>
              <a:t>‹#›</a:t>
            </a:fld>
            <a:endParaRPr lang="nl-NL"/>
          </a:p>
        </p:txBody>
      </p:sp>
    </p:spTree>
    <p:extLst>
      <p:ext uri="{BB962C8B-B14F-4D97-AF65-F5344CB8AC3E}">
        <p14:creationId xmlns:p14="http://schemas.microsoft.com/office/powerpoint/2010/main" val="2810830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698784-F1F2-4D71-B346-94F94D5EBAA2}" type="datetimeFigureOut">
              <a:rPr lang="nl-NL" smtClean="0"/>
              <a:t>18-09-2025</a:t>
            </a:fld>
            <a:endParaRPr lang="nl-NL"/>
          </a:p>
        </p:txBody>
      </p:sp>
      <p:sp>
        <p:nvSpPr>
          <p:cNvPr id="4" name="Tijdelijke aanduiding voor dia-afbeelding 3"/>
          <p:cNvSpPr>
            <a:spLocks noGrp="1" noRot="1" noChangeAspect="1"/>
          </p:cNvSpPr>
          <p:nvPr>
            <p:ph type="sldImg" idx="2"/>
          </p:nvPr>
        </p:nvSpPr>
        <p:spPr>
          <a:xfrm>
            <a:off x="379413" y="685800"/>
            <a:ext cx="6099175"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2ECD43-08E5-4945-BC4F-4857758E978F}" type="slidenum">
              <a:rPr lang="nl-NL" smtClean="0"/>
              <a:t>‹#›</a:t>
            </a:fld>
            <a:endParaRPr lang="nl-NL"/>
          </a:p>
        </p:txBody>
      </p:sp>
    </p:spTree>
    <p:extLst>
      <p:ext uri="{BB962C8B-B14F-4D97-AF65-F5344CB8AC3E}">
        <p14:creationId xmlns:p14="http://schemas.microsoft.com/office/powerpoint/2010/main" val="2563515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pple Braille" pitchFamily="2" charset="0"/>
        <a:ea typeface="+mn-ea"/>
        <a:cs typeface="+mn-cs"/>
      </a:defRPr>
    </a:lvl1pPr>
    <a:lvl2pPr marL="457200" algn="l" defTabSz="914400" rtl="0" eaLnBrk="1" latinLnBrk="0" hangingPunct="1">
      <a:defRPr sz="1200" kern="1200">
        <a:solidFill>
          <a:schemeClr val="tx1"/>
        </a:solidFill>
        <a:latin typeface="Apple Braille" pitchFamily="2" charset="0"/>
        <a:ea typeface="+mn-ea"/>
        <a:cs typeface="+mn-cs"/>
      </a:defRPr>
    </a:lvl2pPr>
    <a:lvl3pPr marL="914400" algn="l" defTabSz="914400" rtl="0" eaLnBrk="1" latinLnBrk="0" hangingPunct="1">
      <a:defRPr sz="1200" kern="1200">
        <a:solidFill>
          <a:schemeClr val="tx1"/>
        </a:solidFill>
        <a:latin typeface="Apple Braille" pitchFamily="2" charset="0"/>
        <a:ea typeface="+mn-ea"/>
        <a:cs typeface="+mn-cs"/>
      </a:defRPr>
    </a:lvl3pPr>
    <a:lvl4pPr marL="1371600" algn="l" defTabSz="914400" rtl="0" eaLnBrk="1" latinLnBrk="0" hangingPunct="1">
      <a:defRPr sz="1200" kern="1200">
        <a:solidFill>
          <a:schemeClr val="tx1"/>
        </a:solidFill>
        <a:latin typeface="Apple Braille" pitchFamily="2" charset="0"/>
        <a:ea typeface="+mn-ea"/>
        <a:cs typeface="+mn-cs"/>
      </a:defRPr>
    </a:lvl4pPr>
    <a:lvl5pPr marL="1828800" algn="l" defTabSz="914400" rtl="0" eaLnBrk="1" latinLnBrk="0" hangingPunct="1">
      <a:defRPr sz="1200" kern="1200">
        <a:solidFill>
          <a:schemeClr val="tx1"/>
        </a:solidFill>
        <a:latin typeface="Apple Braill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Thanks,</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 Hein! It was a nice introduction! I </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appreciate</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 it! Please allow me to say a brief thank you to all my friends for being here to support me through this important moment. Thank you!</a:t>
            </a:r>
          </a:p>
          <a:p>
            <a:pPr marL="0" marR="0" lvl="0" indent="0" algn="l" defTabSz="914400" rtl="0" eaLnBrk="1" fontAlgn="auto" latinLnBrk="0" hangingPunct="1">
              <a:lnSpc>
                <a:spcPct val="115000"/>
              </a:lnSpc>
              <a:spcBef>
                <a:spcPts val="0"/>
              </a:spcBef>
              <a:spcAft>
                <a:spcPts val="800"/>
              </a:spcAft>
              <a:buClrTx/>
              <a:buSzTx/>
              <a:buFontTx/>
              <a:buNone/>
              <a:tabLst/>
              <a:defRPr/>
            </a:pPr>
            <a:endParaRPr lang="en-NL" sz="12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800"/>
              </a:spcAft>
              <a:buClrTx/>
              <a:buSzTx/>
              <a:buFontTx/>
              <a:buNone/>
              <a:tabLst/>
              <a:defRPr/>
            </a:pP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Alright! Let’s get started! Let’s see what I</a:t>
            </a:r>
            <a:r>
              <a:rPr lang="zh-CN" sz="1200" kern="100" dirty="0">
                <a:effectLst/>
                <a:latin typeface="Aptos" panose="020B0004020202020204" pitchFamily="34" charset="0"/>
                <a:ea typeface="DengXian" panose="02010600030101010101" pitchFamily="2" charset="-122"/>
                <a:cs typeface="Times New Roman" panose="02020603050405020304" pitchFamily="18" charset="0"/>
              </a:rPr>
              <a:t>‘</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ve done for my master’s thesis! My thesis began with an </a:t>
            </a:r>
            <a:r>
              <a:rPr lang="en-US" sz="1200" kern="100" dirty="0">
                <a:effectLst/>
                <a:latin typeface="Aptos" panose="020B0004020202020204" pitchFamily="34" charset="0"/>
                <a:ea typeface="DengXian" panose="02010600030101010101" pitchFamily="2" charset="-122"/>
                <a:cs typeface="Times New Roman" panose="02020603050405020304" pitchFamily="18" charset="0"/>
              </a:rPr>
              <a:t>amazing </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idea from Jan, and I will tell you the amazing idea shortly. Jan works in the Vascular department </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at LUMC, and he has found a significant limitation in using composite endpoints for</a:t>
            </a:r>
            <a:r>
              <a:rPr lang="en-US" sz="1200" kern="100" dirty="0">
                <a:effectLst/>
                <a:latin typeface="Aptos" panose="020B0004020202020204" pitchFamily="34" charset="0"/>
                <a:ea typeface="DengXian" panose="02010600030101010101" pitchFamily="2" charset="-122"/>
                <a:cs typeface="Times New Roman" panose="02020603050405020304" pitchFamily="18" charset="0"/>
              </a:rPr>
              <a:t> time-to-event analysis in the cardiovascular domain. </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Therefore, we hereby create a new method, a </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quantitative strategy for time-to-event analysis with composite endpoints.</a:t>
            </a:r>
          </a:p>
          <a:p>
            <a:pPr>
              <a:lnSpc>
                <a:spcPct val="115000"/>
              </a:lnSpc>
              <a:spcAft>
                <a:spcPts val="800"/>
              </a:spcAft>
            </a:pPr>
            <a:r>
              <a:rPr lang="en-NL" sz="1800" kern="100" dirty="0">
                <a:effectLst/>
                <a:latin typeface="Aptos" panose="020B0004020202020204" pitchFamily="34" charset="0"/>
                <a:ea typeface="DengXian" panose="02010600030101010101" pitchFamily="2" charset="-122"/>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812ECD43-08E5-4945-BC4F-4857758E978F}" type="slidenum">
              <a:rPr lang="nl-NL" smtClean="0"/>
              <a:t>0</a:t>
            </a:fld>
            <a:endParaRPr lang="nl-NL"/>
          </a:p>
        </p:txBody>
      </p:sp>
    </p:spTree>
    <p:extLst>
      <p:ext uri="{BB962C8B-B14F-4D97-AF65-F5344CB8AC3E}">
        <p14:creationId xmlns:p14="http://schemas.microsoft.com/office/powerpoint/2010/main" val="1554534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US" sz="1200" kern="100" dirty="0">
                <a:effectLst/>
                <a:latin typeface="Aptos" panose="020B0004020202020204" pitchFamily="34" charset="0"/>
                <a:ea typeface="DengXian" panose="02010600030101010101" pitchFamily="2" charset="-122"/>
                <a:cs typeface="Times New Roman" panose="02020603050405020304" pitchFamily="18" charset="0"/>
              </a:rPr>
              <a:t>There are two phases to proceed data simulation, phase 1 is about reconstructing data from the Kaplan-Meier curves to type-specific individual-level patient data; and phase 2 is about merging and reversing the sequential data from the type-specific IPD, IPD is short for individual patient data.</a:t>
            </a:r>
            <a:endParaRPr lang="en-NL" sz="1200" kern="100" dirty="0">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Aft>
                <a:spcPts val="800"/>
              </a:spcAft>
            </a:pPr>
            <a:endParaRPr lang="en-NL" sz="1800" kern="100" dirty="0">
              <a:effectLst/>
              <a:latin typeface="Aptos" panose="020B00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2ECD43-08E5-4945-BC4F-4857758E978F}" type="slidenum">
              <a:rPr lang="nl-NL" smtClean="0"/>
              <a:t>10</a:t>
            </a:fld>
            <a:endParaRPr lang="nl-NL"/>
          </a:p>
        </p:txBody>
      </p:sp>
    </p:spTree>
    <p:extLst>
      <p:ext uri="{BB962C8B-B14F-4D97-AF65-F5344CB8AC3E}">
        <p14:creationId xmlns:p14="http://schemas.microsoft.com/office/powerpoint/2010/main" val="3433279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For phase 1, we used an existing R package: </a:t>
            </a:r>
            <a:r>
              <a:rPr lang="en-GB" sz="1200" kern="100" dirty="0" err="1">
                <a:effectLst/>
                <a:latin typeface="Aptos" panose="020B0004020202020204" pitchFamily="34" charset="0"/>
                <a:ea typeface="DengXian" panose="02010600030101010101" pitchFamily="2" charset="-122"/>
                <a:cs typeface="Times New Roman" panose="02020603050405020304" pitchFamily="18" charset="0"/>
              </a:rPr>
              <a:t>IPDfromKM</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 reconstructed 5 IPD tables from 5 type-specific Kaplan-Meier Curves. To do this, we used an online tool to digitize the data points as one of the inputs and also provided the key numbers of the survival curves, such as the number of patients at risk at 6 time points and the total number of events during the follow-up time. This process gave us 5 tables containing the event and censoring time for both treatment arms.</a:t>
            </a:r>
            <a:endParaRPr lang="en-NL" sz="1200" kern="100" dirty="0">
              <a:effectLst/>
              <a:latin typeface="Aptos" panose="020B00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2ECD43-08E5-4945-BC4F-4857758E978F}" type="slidenum">
              <a:rPr lang="nl-NL" smtClean="0"/>
              <a:t>11</a:t>
            </a:fld>
            <a:endParaRPr lang="nl-NL"/>
          </a:p>
        </p:txBody>
      </p:sp>
    </p:spTree>
    <p:extLst>
      <p:ext uri="{BB962C8B-B14F-4D97-AF65-F5344CB8AC3E}">
        <p14:creationId xmlns:p14="http://schemas.microsoft.com/office/powerpoint/2010/main" val="3092187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For Phase 2, we took the end product of Phase 1 as the input, and created a reverse engineering algorithm that aims to merge and reverse 5 type-specific IPD tables into one sequential IPD that has all the subsequent events.</a:t>
            </a:r>
            <a:endParaRPr lang="en-NL" sz="1200" kern="100" dirty="0">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Aft>
                <a:spcPts val="800"/>
              </a:spcAft>
            </a:pPr>
            <a:endParaRPr lang="en-NL" dirty="0"/>
          </a:p>
        </p:txBody>
      </p:sp>
      <p:sp>
        <p:nvSpPr>
          <p:cNvPr id="4" name="Slide Number Placeholder 3"/>
          <p:cNvSpPr>
            <a:spLocks noGrp="1"/>
          </p:cNvSpPr>
          <p:nvPr>
            <p:ph type="sldNum" sz="quarter" idx="5"/>
          </p:nvPr>
        </p:nvSpPr>
        <p:spPr/>
        <p:txBody>
          <a:bodyPr/>
          <a:lstStyle/>
          <a:p>
            <a:fld id="{812ECD43-08E5-4945-BC4F-4857758E978F}" type="slidenum">
              <a:rPr lang="nl-NL" smtClean="0"/>
              <a:t>12</a:t>
            </a:fld>
            <a:endParaRPr lang="nl-NL"/>
          </a:p>
        </p:txBody>
      </p:sp>
    </p:spTree>
    <p:extLst>
      <p:ext uri="{BB962C8B-B14F-4D97-AF65-F5344CB8AC3E}">
        <p14:creationId xmlns:p14="http://schemas.microsoft.com/office/powerpoint/2010/main" val="3017640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Let me visualize the purpose of reverse engineering to you, so firstly, we had the time-to-event information of the 5 types of events, which is not necessarily the first one, so it is an overall event information during the entire follow-up time.  Here, each circle represents one type of event, the darkest blue is the terminal event, death, and the rest of them are non-terminal events; the green one is their starting point: the event-</a:t>
            </a:r>
            <a:r>
              <a:rPr lang="en-US" sz="1200" kern="100" dirty="0">
                <a:effectLst/>
                <a:latin typeface="Aptos" panose="020B0004020202020204" pitchFamily="34" charset="0"/>
                <a:ea typeface="DengXian" panose="02010600030101010101" pitchFamily="2" charset="-122"/>
                <a:cs typeface="Times New Roman" panose="02020603050405020304" pitchFamily="18" charset="0"/>
              </a:rPr>
              <a:t>free state</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 </a:t>
            </a:r>
            <a:endParaRPr lang="en-NL" sz="12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812ECD43-08E5-4945-BC4F-4857758E978F}" type="slidenum">
              <a:rPr lang="nl-NL" smtClean="0"/>
              <a:t>13</a:t>
            </a:fld>
            <a:endParaRPr lang="nl-NL"/>
          </a:p>
        </p:txBody>
      </p:sp>
    </p:spTree>
    <p:extLst>
      <p:ext uri="{BB962C8B-B14F-4D97-AF65-F5344CB8AC3E}">
        <p14:creationId xmlns:p14="http://schemas.microsoft.com/office/powerpoint/2010/main" val="676618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Based on that, we want to reverse a more detailed scenario from the overall one, more detailed means the history or trajectory of events for each patient. As long as patients haven’t reached the terminal event, they still have a chance to experience other events. This diagram shows the possible paths a patient might go through. And of course, it is also possible that no events happen to them during the entire follow-up time.</a:t>
            </a:r>
            <a:endParaRPr lang="en-NL" sz="12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812ECD43-08E5-4945-BC4F-4857758E978F}" type="slidenum">
              <a:rPr lang="nl-NL" smtClean="0"/>
              <a:t>14</a:t>
            </a:fld>
            <a:endParaRPr lang="nl-NL"/>
          </a:p>
        </p:txBody>
      </p:sp>
    </p:spTree>
    <p:extLst>
      <p:ext uri="{BB962C8B-B14F-4D97-AF65-F5344CB8AC3E}">
        <p14:creationId xmlns:p14="http://schemas.microsoft.com/office/powerpoint/2010/main" val="1160286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Now that we are all clear about the purpose, let’s see how to do that. The first step is to estimate type-specific hazard rates </a:t>
            </a:r>
            <a:r>
              <a:rPr lang="en-GB" sz="1200" kern="100" dirty="0" err="1">
                <a:effectLst/>
                <a:latin typeface="Aptos" panose="020B0004020202020204" pitchFamily="34" charset="0"/>
                <a:ea typeface="DengXian" panose="02010600030101010101" pitchFamily="2" charset="-122"/>
                <a:cs typeface="Times New Roman" panose="02020603050405020304" pitchFamily="18" charset="0"/>
              </a:rPr>
              <a:t>h_k</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 for each arm. Hazard means the instant failure rate; k is the index of a certain type of event. And we estimated that by dividing the total number of events by the sum of the time that all patients were followed. We assume the hazard remains constant over time. By this plot, we can see the constant hazard line is quite close to the survival curve, which means it is a reasonable assumption for this trial.</a:t>
            </a:r>
            <a:endParaRPr lang="en-NL" sz="12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812ECD43-08E5-4945-BC4F-4857758E978F}" type="slidenum">
              <a:rPr lang="nl-NL" smtClean="0"/>
              <a:t>15</a:t>
            </a:fld>
            <a:endParaRPr lang="nl-NL"/>
          </a:p>
        </p:txBody>
      </p:sp>
    </p:spTree>
    <p:extLst>
      <p:ext uri="{BB962C8B-B14F-4D97-AF65-F5344CB8AC3E}">
        <p14:creationId xmlns:p14="http://schemas.microsoft.com/office/powerpoint/2010/main" val="504392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100" kern="100" dirty="0">
                <a:effectLst/>
                <a:latin typeface="Aptos" panose="020B0004020202020204" pitchFamily="34" charset="0"/>
                <a:ea typeface="DengXian" panose="02010600030101010101" pitchFamily="2" charset="-122"/>
                <a:cs typeface="Times New Roman" panose="02020603050405020304" pitchFamily="18" charset="0"/>
              </a:rPr>
              <a:t>After that, we move to the main step of generating a sequential process. So here I want to introduce the essential idea of compensation to you.  We have all estimated hazard rates for each type of event for each arm in our hands, let’s call them baseline hazard rates, ok? And those baseline hazard rates were estimated by overall events, not necessarily the first one, so we want to give a small punishment, a compensation on that overall hazard rate to have a new one which only counts for the first event. And the same logic for the rest of the events by adding different compensations to the baseline hazard rates. For instance, the hazard for the second event is supposed to be higher than the first one, because patients are more vulnerable since they had their first event, so they are more likely to die. So now we are all clear about the idea of compensation, ok? Now we multiply the compensation parameter by the baseline hazard as the event rate, and this is the rate of an exponential distribution of the time to the event. Now we sample a specific time for each type of event for each arm from their corresponding exponential distribution, and then we take the shortest one among those 5 as the first event. And for the second event, we first filter dead patients out, and then apply the same rule to the remaining alive patients, and so on. And here we assume the maximum number of events that happen to a patient is 5.</a:t>
            </a:r>
            <a:endParaRPr lang="en-NL" sz="11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812ECD43-08E5-4945-BC4F-4857758E978F}" type="slidenum">
              <a:rPr lang="nl-NL" smtClean="0"/>
              <a:t>16</a:t>
            </a:fld>
            <a:endParaRPr lang="nl-NL"/>
          </a:p>
        </p:txBody>
      </p:sp>
    </p:spTree>
    <p:extLst>
      <p:ext uri="{BB962C8B-B14F-4D97-AF65-F5344CB8AC3E}">
        <p14:creationId xmlns:p14="http://schemas.microsoft.com/office/powerpoint/2010/main" val="2664328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To simulate realistic survival data, censoring also needs to be taken care of, because in reality, some of the patients lost follow-up before the end of the trial. So here we found a Uniform distribution with parameters 17 and 36, mimicking the real censoring pattern quite well. In the figure, the blue dashed line is the uniform distribution, and the grey overlayed black line is the censoring distribution from the reconstructed IPDs. Visually, the blue line is quite close, and numerically, the median follow-up time of the uniform distribution is also quite close to the number in the report.</a:t>
            </a:r>
            <a:endParaRPr lang="en-NL" sz="12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812ECD43-08E5-4945-BC4F-4857758E978F}" type="slidenum">
              <a:rPr lang="nl-NL" smtClean="0"/>
              <a:t>17</a:t>
            </a:fld>
            <a:endParaRPr lang="nl-NL"/>
          </a:p>
        </p:txBody>
      </p:sp>
    </p:spTree>
    <p:extLst>
      <p:ext uri="{BB962C8B-B14F-4D97-AF65-F5344CB8AC3E}">
        <p14:creationId xmlns:p14="http://schemas.microsoft.com/office/powerpoint/2010/main" val="698632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00" dirty="0">
                <a:solidFill>
                  <a:srgbClr val="0F4761"/>
                </a:solidFill>
                <a:effectLst/>
                <a:latin typeface="Aptos" panose="020B0004020202020204" pitchFamily="34" charset="0"/>
                <a:ea typeface="DengXian" panose="02010600030101010101" pitchFamily="2" charset="-122"/>
                <a:cs typeface="Times New Roman" panose="02020603050405020304" pitchFamily="18" charset="0"/>
              </a:rPr>
              <a:t>After adding the censoring distribution, we optimized the compensation parameters to make the simulated data match the key information from the clinical report as closely as possible. To do this, we defined a loss function as the sum of the differences of key information between the simulated data and the original data.</a:t>
            </a:r>
            <a:endParaRPr lang="en-NL" sz="1200" b="0" kern="100" dirty="0">
              <a:solidFill>
                <a:srgbClr val="0F4761"/>
              </a:solidFill>
              <a:effectLst/>
              <a:latin typeface="Aptos" panose="020B0004020202020204" pitchFamily="34" charset="0"/>
              <a:ea typeface="DengXian Light" panose="02010600030101010101" pitchFamily="2" charset="-122"/>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812ECD43-08E5-4945-BC4F-4857758E978F}" type="slidenum">
              <a:rPr lang="nl-NL" smtClean="0"/>
              <a:t>18</a:t>
            </a:fld>
            <a:endParaRPr lang="nl-NL"/>
          </a:p>
        </p:txBody>
      </p:sp>
    </p:spTree>
    <p:extLst>
      <p:ext uri="{BB962C8B-B14F-4D97-AF65-F5344CB8AC3E}">
        <p14:creationId xmlns:p14="http://schemas.microsoft.com/office/powerpoint/2010/main" val="3866053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00" dirty="0">
                <a:solidFill>
                  <a:srgbClr val="0F4761"/>
                </a:solidFill>
                <a:effectLst/>
                <a:latin typeface="Aptos" panose="020B0004020202020204" pitchFamily="34" charset="0"/>
                <a:ea typeface="DengXian" panose="02010600030101010101" pitchFamily="2" charset="-122"/>
                <a:cs typeface="Times New Roman" panose="02020603050405020304" pitchFamily="18" charset="0"/>
              </a:rPr>
              <a:t>The final step of reverse engineering is the quality check. We repeated the same analysis as in the original report and obtained a similar hazard ratio, which confirmed that our simulated data is reliable.</a:t>
            </a:r>
            <a:endParaRPr lang="en-NL" sz="1200" b="0" kern="100" dirty="0">
              <a:solidFill>
                <a:srgbClr val="0F4761"/>
              </a:solidFill>
              <a:effectLst/>
              <a:latin typeface="Aptos" panose="020B0004020202020204" pitchFamily="34" charset="0"/>
              <a:ea typeface="DengXian Light" panose="02010600030101010101" pitchFamily="2" charset="-122"/>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812ECD43-08E5-4945-BC4F-4857758E978F}" type="slidenum">
              <a:rPr lang="nl-NL" smtClean="0"/>
              <a:t>19</a:t>
            </a:fld>
            <a:endParaRPr lang="nl-NL"/>
          </a:p>
        </p:txBody>
      </p:sp>
    </p:spTree>
    <p:extLst>
      <p:ext uri="{BB962C8B-B14F-4D97-AF65-F5344CB8AC3E}">
        <p14:creationId xmlns:p14="http://schemas.microsoft.com/office/powerpoint/2010/main" val="896877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NL" sz="1100" kern="100" dirty="0">
                <a:effectLst/>
                <a:latin typeface="Aptos" panose="020B0004020202020204" pitchFamily="34" charset="0"/>
                <a:ea typeface="DengXian" panose="02010600030101010101" pitchFamily="2" charset="-122"/>
                <a:cs typeface="Times New Roman" panose="02020603050405020304" pitchFamily="18" charset="0"/>
              </a:rPr>
              <a:t>Time-to-event analysis may be a new term for most of you, and the most commonly used methods are the Kaplan-Meier estimator and the Cox proportional hazard model.  Here, we don’t have to understand how it works, but I’d like to show you the results of two relevant Clinical trials according to my research. </a:t>
            </a:r>
            <a:r>
              <a:rPr lang="en-US" sz="1100" kern="100" dirty="0">
                <a:effectLst/>
                <a:latin typeface="Aptos" panose="020B0004020202020204" pitchFamily="34" charset="0"/>
                <a:ea typeface="DengXian" panose="02010600030101010101" pitchFamily="2" charset="-122"/>
                <a:cs typeface="Times New Roman" panose="02020603050405020304" pitchFamily="18" charset="0"/>
              </a:rPr>
              <a:t>The first Trial, named 4S, which was conducted in Scandinavia a long time ago, and that trial aimed to test the efficacy of the treatment: Simvastatin. And the second Trial, named FOURIER, which was conducted recently, aimed to test the efficacy of the new treatment </a:t>
            </a:r>
            <a:r>
              <a:rPr lang="en-US" sz="1100" kern="100" dirty="0" err="1">
                <a:effectLst/>
                <a:latin typeface="Aptos" panose="020B0004020202020204" pitchFamily="34" charset="0"/>
                <a:ea typeface="DengXian" panose="02010600030101010101" pitchFamily="2" charset="-122"/>
                <a:cs typeface="Times New Roman" panose="02020603050405020304" pitchFamily="18" charset="0"/>
              </a:rPr>
              <a:t>Evolocumab</a:t>
            </a:r>
            <a:r>
              <a:rPr lang="en-US" sz="1100" kern="100" dirty="0">
                <a:effectLst/>
                <a:latin typeface="Aptos" panose="020B0004020202020204" pitchFamily="34" charset="0"/>
                <a:ea typeface="DengXian" panose="02010600030101010101" pitchFamily="2" charset="-122"/>
                <a:cs typeface="Times New Roman" panose="02020603050405020304" pitchFamily="18" charset="0"/>
              </a:rPr>
              <a:t>. </a:t>
            </a:r>
            <a:endParaRPr lang="en-NL" sz="1100" kern="100" dirty="0">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Aft>
                <a:spcPts val="800"/>
              </a:spcAft>
            </a:pPr>
            <a:r>
              <a:rPr lang="en-US" sz="1100" kern="100" dirty="0">
                <a:effectLst/>
                <a:latin typeface="Aptos" panose="020B0004020202020204" pitchFamily="34" charset="0"/>
                <a:ea typeface="DengXian" panose="02010600030101010101" pitchFamily="2" charset="-122"/>
                <a:cs typeface="Times New Roman" panose="02020603050405020304" pitchFamily="18" charset="0"/>
              </a:rPr>
              <a:t>We could first look at the visualized Kaplan-Meier curves, which give us an intuition, both treatment groups for the two trials behave better than the placebo group, because both red lines are below the black lines, which means the probability of failure is consistently lower in the treatment groups over time. </a:t>
            </a:r>
          </a:p>
          <a:p>
            <a:pPr>
              <a:lnSpc>
                <a:spcPct val="115000"/>
              </a:lnSpc>
              <a:spcAft>
                <a:spcPts val="800"/>
              </a:spcAft>
            </a:pPr>
            <a:r>
              <a:rPr lang="en-US" sz="1100" kern="100" dirty="0">
                <a:effectLst/>
                <a:latin typeface="Aptos" panose="020B0004020202020204" pitchFamily="34" charset="0"/>
                <a:ea typeface="DengXian" panose="02010600030101010101" pitchFamily="2" charset="-122"/>
                <a:cs typeface="Times New Roman" panose="02020603050405020304" pitchFamily="18" charset="0"/>
              </a:rPr>
              <a:t>And the Cox regression model gave us the quantitative estimations of how much better the treatment groups behaved. For the 4S trial, there is a 30% reduction in cardiovascular death, and for the FOURIER trial is a 15% reduction in major cardiovascular events (including death). So, if you are sensitive enough, I think you are probably thinking, how can you compare these two results based on different populations and different clinical endpoints? Yes, exactly, this is the challenge, the research question we worked with!</a:t>
            </a:r>
            <a:endParaRPr lang="en-NL" sz="11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812ECD43-08E5-4945-BC4F-4857758E978F}" type="slidenum">
              <a:rPr lang="nl-NL" smtClean="0"/>
              <a:t>2</a:t>
            </a:fld>
            <a:endParaRPr lang="nl-NL"/>
          </a:p>
        </p:txBody>
      </p:sp>
    </p:spTree>
    <p:extLst>
      <p:ext uri="{BB962C8B-B14F-4D97-AF65-F5344CB8AC3E}">
        <p14:creationId xmlns:p14="http://schemas.microsoft.com/office/powerpoint/2010/main" val="1827130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This is the result of Data simulation; a table shows patient ID with their event times and types. Here, I selected several interesting rows of the result, but in fact, the majority of patients are all like ID 1 here; no events happen during the follow-up time.</a:t>
            </a:r>
            <a:endParaRPr lang="en-NL" sz="1200" kern="100" dirty="0">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Aft>
                <a:spcPts val="800"/>
              </a:spcAft>
            </a:pPr>
            <a:endParaRPr lang="en-GB" dirty="0"/>
          </a:p>
        </p:txBody>
      </p:sp>
      <p:sp>
        <p:nvSpPr>
          <p:cNvPr id="4" name="Slide Number Placeholder 3"/>
          <p:cNvSpPr>
            <a:spLocks noGrp="1"/>
          </p:cNvSpPr>
          <p:nvPr>
            <p:ph type="sldNum" sz="quarter" idx="5"/>
          </p:nvPr>
        </p:nvSpPr>
        <p:spPr/>
        <p:txBody>
          <a:bodyPr/>
          <a:lstStyle/>
          <a:p>
            <a:fld id="{812ECD43-08E5-4945-BC4F-4857758E978F}" type="slidenum">
              <a:rPr lang="nl-NL" smtClean="0"/>
              <a:t>20</a:t>
            </a:fld>
            <a:endParaRPr lang="nl-NL"/>
          </a:p>
        </p:txBody>
      </p:sp>
    </p:spTree>
    <p:extLst>
      <p:ext uri="{BB962C8B-B14F-4D97-AF65-F5344CB8AC3E}">
        <p14:creationId xmlns:p14="http://schemas.microsoft.com/office/powerpoint/2010/main" val="2030052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With the simulated data in our hands, now let me officially introduce the Q-RMST method. To break it down a little, Q represents Quality Adjusted Life Year, short with QALY, and RMST is short for Restricted Mean Survival Time. Ok, don’t worry if you still have no idea who they are. Let me show you!</a:t>
            </a:r>
            <a:endParaRPr lang="en-NL" sz="12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GB" sz="1200" dirty="0"/>
          </a:p>
        </p:txBody>
      </p:sp>
      <p:sp>
        <p:nvSpPr>
          <p:cNvPr id="4" name="Slide Number Placeholder 3"/>
          <p:cNvSpPr>
            <a:spLocks noGrp="1"/>
          </p:cNvSpPr>
          <p:nvPr>
            <p:ph type="sldNum" sz="quarter" idx="5"/>
          </p:nvPr>
        </p:nvSpPr>
        <p:spPr/>
        <p:txBody>
          <a:bodyPr/>
          <a:lstStyle/>
          <a:p>
            <a:fld id="{812ECD43-08E5-4945-BC4F-4857758E978F}" type="slidenum">
              <a:rPr lang="nl-NL" smtClean="0"/>
              <a:t>21</a:t>
            </a:fld>
            <a:endParaRPr lang="nl-NL"/>
          </a:p>
        </p:txBody>
      </p:sp>
    </p:spTree>
    <p:extLst>
      <p:ext uri="{BB962C8B-B14F-4D97-AF65-F5344CB8AC3E}">
        <p14:creationId xmlns:p14="http://schemas.microsoft.com/office/powerpoint/2010/main" val="2922210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So QALY is a concept in health economics, which combines two dimensions of measurement: How long people live and how well people feel about their life in one go. QALY utility is 1 means the perfect health state, 0 means death. Give you the example for our case, from the top to bottom is the from the worst to the best, and for each type of event they have their own utility values, for example, here utility of stroke is 0.15, which means if you live with stroke for a year then we regard you live only 0.15 quality year.	</a:t>
            </a:r>
            <a:endParaRPr lang="en-NL" sz="12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GB" sz="1200" dirty="0"/>
          </a:p>
        </p:txBody>
      </p:sp>
      <p:sp>
        <p:nvSpPr>
          <p:cNvPr id="4" name="Slide Number Placeholder 3"/>
          <p:cNvSpPr>
            <a:spLocks noGrp="1"/>
          </p:cNvSpPr>
          <p:nvPr>
            <p:ph type="sldNum" sz="quarter" idx="5"/>
          </p:nvPr>
        </p:nvSpPr>
        <p:spPr/>
        <p:txBody>
          <a:bodyPr/>
          <a:lstStyle/>
          <a:p>
            <a:fld id="{812ECD43-08E5-4945-BC4F-4857758E978F}" type="slidenum">
              <a:rPr lang="nl-NL" smtClean="0"/>
              <a:t>22</a:t>
            </a:fld>
            <a:endParaRPr lang="nl-NL"/>
          </a:p>
        </p:txBody>
      </p:sp>
    </p:spTree>
    <p:extLst>
      <p:ext uri="{BB962C8B-B14F-4D97-AF65-F5344CB8AC3E}">
        <p14:creationId xmlns:p14="http://schemas.microsoft.com/office/powerpoint/2010/main" val="3475681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And RMST is the area under the survival curve; it represents the average survival time up to a pre-defined time window. It is a more intuitive measurement and also does not require the proportional hazard assumption. And the RMST difference is the area between the two treatment groups, and it is a straightforward estimation of the treatment effect.</a:t>
            </a:r>
            <a:endParaRPr lang="en-NL" sz="12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GB" sz="1200" dirty="0"/>
          </a:p>
        </p:txBody>
      </p:sp>
      <p:sp>
        <p:nvSpPr>
          <p:cNvPr id="4" name="Slide Number Placeholder 3"/>
          <p:cNvSpPr>
            <a:spLocks noGrp="1"/>
          </p:cNvSpPr>
          <p:nvPr>
            <p:ph type="sldNum" sz="quarter" idx="5"/>
          </p:nvPr>
        </p:nvSpPr>
        <p:spPr/>
        <p:txBody>
          <a:bodyPr/>
          <a:lstStyle/>
          <a:p>
            <a:fld id="{812ECD43-08E5-4945-BC4F-4857758E978F}" type="slidenum">
              <a:rPr lang="nl-NL" smtClean="0"/>
              <a:t>23</a:t>
            </a:fld>
            <a:endParaRPr lang="nl-NL"/>
          </a:p>
        </p:txBody>
      </p:sp>
    </p:spTree>
    <p:extLst>
      <p:ext uri="{BB962C8B-B14F-4D97-AF65-F5344CB8AC3E}">
        <p14:creationId xmlns:p14="http://schemas.microsoft.com/office/powerpoint/2010/main" val="3480527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DengXian" panose="02010600030101010101" pitchFamily="2" charset="-122"/>
                <a:cs typeface="Times New Roman" panose="02020603050405020304" pitchFamily="18" charset="0"/>
              </a:rPr>
              <a:t>Now it is the perfect time to introduce how we combined the Q with the RMST. We set up two scenarios: no censoring and censoring. Let’s start with the easy scenario, no censoring. So here is Mr. Green, he entered the trial with a state of event-free, and then after 9 months he experienced his first event stroke, and again after 11 months he experienced across second event revascularization, so during the entire follow-up time, 36 months, he experienced 2 events, and stayed in 3 different health states.</a:t>
            </a:r>
            <a:endParaRPr lang="en-NL" sz="12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NL" dirty="0"/>
          </a:p>
        </p:txBody>
      </p:sp>
      <p:sp>
        <p:nvSpPr>
          <p:cNvPr id="4" name="Slide Number Placeholder 3"/>
          <p:cNvSpPr>
            <a:spLocks noGrp="1"/>
          </p:cNvSpPr>
          <p:nvPr>
            <p:ph type="sldNum" sz="quarter" idx="5"/>
          </p:nvPr>
        </p:nvSpPr>
        <p:spPr/>
        <p:txBody>
          <a:bodyPr/>
          <a:lstStyle/>
          <a:p>
            <a:fld id="{812ECD43-08E5-4945-BC4F-4857758E978F}" type="slidenum">
              <a:rPr lang="nl-NL" smtClean="0"/>
              <a:t>24</a:t>
            </a:fld>
            <a:endParaRPr lang="nl-NL"/>
          </a:p>
        </p:txBody>
      </p:sp>
    </p:spTree>
    <p:extLst>
      <p:ext uri="{BB962C8B-B14F-4D97-AF65-F5344CB8AC3E}">
        <p14:creationId xmlns:p14="http://schemas.microsoft.com/office/powerpoint/2010/main" val="4462448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To integrate QALY utilities to RMST, we need to consider how QALY utilities could be accumulated over time, so first we thought about a basic one, the Markov principle, where QALY weight depends only on the current state, not related to the past or future ones. And the second principle we named the worst update, where the weight reflects the lowest utility, a patient has reached up to that time; The third principle is cumulative product, which takes the product of all the events happened before. And the fourth one, we leave QALY out, make it a principle which actually is doing the conventional RMST, the area under the survival curve.</a:t>
            </a:r>
            <a:endParaRPr lang="en-NL" sz="12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GB" sz="1200" dirty="0"/>
          </a:p>
        </p:txBody>
      </p:sp>
      <p:sp>
        <p:nvSpPr>
          <p:cNvPr id="4" name="Slide Number Placeholder 3"/>
          <p:cNvSpPr>
            <a:spLocks noGrp="1"/>
          </p:cNvSpPr>
          <p:nvPr>
            <p:ph type="sldNum" sz="quarter" idx="5"/>
          </p:nvPr>
        </p:nvSpPr>
        <p:spPr/>
        <p:txBody>
          <a:bodyPr/>
          <a:lstStyle/>
          <a:p>
            <a:fld id="{812ECD43-08E5-4945-BC4F-4857758E978F}" type="slidenum">
              <a:rPr lang="nl-NL" smtClean="0"/>
              <a:t>25</a:t>
            </a:fld>
            <a:endParaRPr lang="nl-NL"/>
          </a:p>
        </p:txBody>
      </p:sp>
    </p:spTree>
    <p:extLst>
      <p:ext uri="{BB962C8B-B14F-4D97-AF65-F5344CB8AC3E}">
        <p14:creationId xmlns:p14="http://schemas.microsoft.com/office/powerpoint/2010/main" val="3218206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So now we are done with that many definitions, let’s check out how many Quality survival years Mr. Green has under 4 different principles. Here are the results: under the Markov principle, he lives quite long in terms of QALYs, but conventional RMST took a lot from him, because this rule didn’t give any attention to his actual health state; once he had one event, then Mr Green was gone.</a:t>
            </a:r>
            <a:endParaRPr lang="en-NL" sz="12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NL" sz="1200" dirty="0"/>
          </a:p>
        </p:txBody>
      </p:sp>
      <p:sp>
        <p:nvSpPr>
          <p:cNvPr id="4" name="Slide Number Placeholder 3"/>
          <p:cNvSpPr>
            <a:spLocks noGrp="1"/>
          </p:cNvSpPr>
          <p:nvPr>
            <p:ph type="sldNum" sz="quarter" idx="5"/>
          </p:nvPr>
        </p:nvSpPr>
        <p:spPr/>
        <p:txBody>
          <a:bodyPr/>
          <a:lstStyle/>
          <a:p>
            <a:fld id="{812ECD43-08E5-4945-BC4F-4857758E978F}" type="slidenum">
              <a:rPr lang="nl-NL" smtClean="0"/>
              <a:t>26</a:t>
            </a:fld>
            <a:endParaRPr lang="nl-NL"/>
          </a:p>
        </p:txBody>
      </p:sp>
    </p:spTree>
    <p:extLst>
      <p:ext uri="{BB962C8B-B14F-4D97-AF65-F5344CB8AC3E}">
        <p14:creationId xmlns:p14="http://schemas.microsoft.com/office/powerpoint/2010/main" val="22346465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We generalized the QALY weight function from the calculation steps for each of the principles, and we will use these functions later.</a:t>
            </a:r>
            <a:endParaRPr lang="en-NL" sz="12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NL" sz="1200" dirty="0"/>
          </a:p>
        </p:txBody>
      </p:sp>
      <p:sp>
        <p:nvSpPr>
          <p:cNvPr id="4" name="Slide Number Placeholder 3"/>
          <p:cNvSpPr>
            <a:spLocks noGrp="1"/>
          </p:cNvSpPr>
          <p:nvPr>
            <p:ph type="sldNum" sz="quarter" idx="5"/>
          </p:nvPr>
        </p:nvSpPr>
        <p:spPr/>
        <p:txBody>
          <a:bodyPr/>
          <a:lstStyle/>
          <a:p>
            <a:fld id="{812ECD43-08E5-4945-BC4F-4857758E978F}" type="slidenum">
              <a:rPr lang="nl-NL" smtClean="0"/>
              <a:t>27</a:t>
            </a:fld>
            <a:endParaRPr lang="nl-NL"/>
          </a:p>
        </p:txBody>
      </p:sp>
    </p:spTree>
    <p:extLst>
      <p:ext uri="{BB962C8B-B14F-4D97-AF65-F5344CB8AC3E}">
        <p14:creationId xmlns:p14="http://schemas.microsoft.com/office/powerpoint/2010/main" val="76974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The previous example of Mr. Green is a no-censoring scenario, and in the real trial data, we do have censoring. So we adopted a multi-state model into the Q-RMST method. And here is the demonstration of six states and all possible transitions among those states.</a:t>
            </a:r>
            <a:endParaRPr lang="en-NL" sz="12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p:txBody>
      </p:sp>
      <p:sp>
        <p:nvSpPr>
          <p:cNvPr id="4" name="Slide Number Placeholder 3"/>
          <p:cNvSpPr>
            <a:spLocks noGrp="1"/>
          </p:cNvSpPr>
          <p:nvPr>
            <p:ph type="sldNum" sz="quarter" idx="5"/>
          </p:nvPr>
        </p:nvSpPr>
        <p:spPr/>
        <p:txBody>
          <a:bodyPr/>
          <a:lstStyle/>
          <a:p>
            <a:fld id="{812ECD43-08E5-4945-BC4F-4857758E978F}" type="slidenum">
              <a:rPr lang="nl-NL" smtClean="0"/>
              <a:t>28</a:t>
            </a:fld>
            <a:endParaRPr lang="nl-NL"/>
          </a:p>
        </p:txBody>
      </p:sp>
    </p:spTree>
    <p:extLst>
      <p:ext uri="{BB962C8B-B14F-4D97-AF65-F5344CB8AC3E}">
        <p14:creationId xmlns:p14="http://schemas.microsoft.com/office/powerpoint/2010/main" val="30690105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On the top left, you see some background knowledge about the multi-state model: transition hazard, transition probability, and state occupation probability. There are many theories behind it, which we won’t go into now. What matters here is the equation for the expected length of stay — the integral of the state occupation probability from time zero to tau. When we multiply this by the QALY weighting function we introduced earlier, we arrive at the formula for Q-RMST. We made it!</a:t>
            </a:r>
            <a:endParaRPr lang="en-NL" sz="12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GB" sz="1200" dirty="0"/>
          </a:p>
        </p:txBody>
      </p:sp>
      <p:sp>
        <p:nvSpPr>
          <p:cNvPr id="4" name="Slide Number Placeholder 3"/>
          <p:cNvSpPr>
            <a:spLocks noGrp="1"/>
          </p:cNvSpPr>
          <p:nvPr>
            <p:ph type="sldNum" sz="quarter" idx="5"/>
          </p:nvPr>
        </p:nvSpPr>
        <p:spPr/>
        <p:txBody>
          <a:bodyPr/>
          <a:lstStyle/>
          <a:p>
            <a:fld id="{812ECD43-08E5-4945-BC4F-4857758E978F}" type="slidenum">
              <a:rPr lang="nl-NL" smtClean="0"/>
              <a:t>29</a:t>
            </a:fld>
            <a:endParaRPr lang="nl-NL"/>
          </a:p>
        </p:txBody>
      </p:sp>
    </p:spTree>
    <p:extLst>
      <p:ext uri="{BB962C8B-B14F-4D97-AF65-F5344CB8AC3E}">
        <p14:creationId xmlns:p14="http://schemas.microsoft.com/office/powerpoint/2010/main" val="3288157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800" kern="100" dirty="0">
                <a:effectLst/>
                <a:latin typeface="Aptos" panose="020B0004020202020204" pitchFamily="34" charset="0"/>
                <a:ea typeface="DengXian" panose="02010600030101010101" pitchFamily="2" charset="-122"/>
                <a:cs typeface="Times New Roman" panose="02020603050405020304" pitchFamily="18" charset="0"/>
              </a:rPr>
              <a:t>Let me tell you how we did it through 5 parts: motivation, data simulation, the key method we developed, named Q-RMST, then results, and the discussion.</a:t>
            </a:r>
          </a:p>
          <a:p>
            <a:endParaRPr lang="en-GB" dirty="0"/>
          </a:p>
        </p:txBody>
      </p:sp>
      <p:sp>
        <p:nvSpPr>
          <p:cNvPr id="4" name="Slide Number Placeholder 3"/>
          <p:cNvSpPr>
            <a:spLocks noGrp="1"/>
          </p:cNvSpPr>
          <p:nvPr>
            <p:ph type="sldNum" sz="quarter" idx="5"/>
          </p:nvPr>
        </p:nvSpPr>
        <p:spPr/>
        <p:txBody>
          <a:bodyPr/>
          <a:lstStyle/>
          <a:p>
            <a:fld id="{812ECD43-08E5-4945-BC4F-4857758E978F}" type="slidenum">
              <a:rPr lang="nl-NL" smtClean="0"/>
              <a:t>3</a:t>
            </a:fld>
            <a:endParaRPr lang="nl-NL"/>
          </a:p>
        </p:txBody>
      </p:sp>
    </p:spTree>
    <p:extLst>
      <p:ext uri="{BB962C8B-B14F-4D97-AF65-F5344CB8AC3E}">
        <p14:creationId xmlns:p14="http://schemas.microsoft.com/office/powerpoint/2010/main" val="17867935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Now let’s look at the Q-RMST results for the FOURIER Trial. In the green box, you can see the differences between the two groups under the four principles. For the first three principles, the differences are all under five quality days, and for conventional RMST, it’s under ten days. Looking at the confidence intervals, zero is included in all of them, which means there’s no significant difference between the groups.</a:t>
            </a:r>
            <a:endParaRPr lang="en-NL" sz="12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GB" sz="1200" dirty="0"/>
          </a:p>
        </p:txBody>
      </p:sp>
      <p:sp>
        <p:nvSpPr>
          <p:cNvPr id="4" name="Slide Number Placeholder 3"/>
          <p:cNvSpPr>
            <a:spLocks noGrp="1"/>
          </p:cNvSpPr>
          <p:nvPr>
            <p:ph type="sldNum" sz="quarter" idx="5"/>
          </p:nvPr>
        </p:nvSpPr>
        <p:spPr/>
        <p:txBody>
          <a:bodyPr/>
          <a:lstStyle/>
          <a:p>
            <a:fld id="{812ECD43-08E5-4945-BC4F-4857758E978F}" type="slidenum">
              <a:rPr lang="nl-NL" smtClean="0"/>
              <a:t>30</a:t>
            </a:fld>
            <a:endParaRPr lang="nl-NL"/>
          </a:p>
        </p:txBody>
      </p:sp>
    </p:spTree>
    <p:extLst>
      <p:ext uri="{BB962C8B-B14F-4D97-AF65-F5344CB8AC3E}">
        <p14:creationId xmlns:p14="http://schemas.microsoft.com/office/powerpoint/2010/main" val="14793570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To do the sensitivity analysis, I wrote a Shiny application to visualize the dynamic change. It is a user-interactive surface, where you can adjust the QALY utility values in the left side bar, and then the bar plots will change accordingly. I found the maximum difference between the two groups is 5.5 Quality days.</a:t>
            </a:r>
          </a:p>
          <a:p>
            <a:pPr>
              <a:lnSpc>
                <a:spcPct val="115000"/>
              </a:lnSpc>
              <a:spcAft>
                <a:spcPts val="800"/>
              </a:spcAft>
            </a:pPr>
            <a:endParaRPr lang="en-GB" sz="1200" dirty="0"/>
          </a:p>
        </p:txBody>
      </p:sp>
      <p:sp>
        <p:nvSpPr>
          <p:cNvPr id="4" name="Slide Number Placeholder 3"/>
          <p:cNvSpPr>
            <a:spLocks noGrp="1"/>
          </p:cNvSpPr>
          <p:nvPr>
            <p:ph type="sldNum" sz="quarter" idx="5"/>
          </p:nvPr>
        </p:nvSpPr>
        <p:spPr/>
        <p:txBody>
          <a:bodyPr/>
          <a:lstStyle/>
          <a:p>
            <a:fld id="{812ECD43-08E5-4945-BC4F-4857758E978F}" type="slidenum">
              <a:rPr lang="nl-NL" smtClean="0"/>
              <a:t>31</a:t>
            </a:fld>
            <a:endParaRPr lang="nl-NL"/>
          </a:p>
        </p:txBody>
      </p:sp>
    </p:spTree>
    <p:extLst>
      <p:ext uri="{BB962C8B-B14F-4D97-AF65-F5344CB8AC3E}">
        <p14:creationId xmlns:p14="http://schemas.microsoft.com/office/powerpoint/2010/main" val="12092912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And the minimum difference is 1.4 days. This actually supports our conclusion, furthermore, that there is no significant difference between the two groups. </a:t>
            </a:r>
            <a:endParaRPr lang="en-NL" sz="1200" kern="100" dirty="0">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Aft>
                <a:spcPts val="800"/>
              </a:spcAft>
            </a:pPr>
            <a:endParaRPr lang="en-GB" dirty="0"/>
          </a:p>
        </p:txBody>
      </p:sp>
      <p:sp>
        <p:nvSpPr>
          <p:cNvPr id="4" name="Slide Number Placeholder 3"/>
          <p:cNvSpPr>
            <a:spLocks noGrp="1"/>
          </p:cNvSpPr>
          <p:nvPr>
            <p:ph type="sldNum" sz="quarter" idx="5"/>
          </p:nvPr>
        </p:nvSpPr>
        <p:spPr/>
        <p:txBody>
          <a:bodyPr/>
          <a:lstStyle/>
          <a:p>
            <a:fld id="{812ECD43-08E5-4945-BC4F-4857758E978F}" type="slidenum">
              <a:rPr lang="nl-NL" smtClean="0"/>
              <a:t>32</a:t>
            </a:fld>
            <a:endParaRPr lang="nl-NL"/>
          </a:p>
        </p:txBody>
      </p:sp>
    </p:spTree>
    <p:extLst>
      <p:ext uri="{BB962C8B-B14F-4D97-AF65-F5344CB8AC3E}">
        <p14:creationId xmlns:p14="http://schemas.microsoft.com/office/powerpoint/2010/main" val="4704344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Now, let’s discuss our work. For the trial data, we assumed constant hazards in the simulation, which works well here, but it could be extended to a Weibull distribution for broader use. For Q-RMST, we assumed constant QALY utilities within the same state, though in reality they could vary over time. And, our results are based on simulated data, so they’re not a definitive conclusion — the main goal was to show how Q-RMST works. And I am very happy with the sensitivity analysis tool, which I think is a starting point to bridge methodology with real-world practice. It provides an interactive surface to the end user, mostly clinicians, where they can input their own opinion about the QALY utility and see the results under the most suitable principle.</a:t>
            </a:r>
            <a:endParaRPr lang="en-NL" sz="12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GB" sz="1200" dirty="0"/>
          </a:p>
        </p:txBody>
      </p:sp>
      <p:sp>
        <p:nvSpPr>
          <p:cNvPr id="4" name="Slide Number Placeholder 3"/>
          <p:cNvSpPr>
            <a:spLocks noGrp="1"/>
          </p:cNvSpPr>
          <p:nvPr>
            <p:ph type="sldNum" sz="quarter" idx="5"/>
          </p:nvPr>
        </p:nvSpPr>
        <p:spPr/>
        <p:txBody>
          <a:bodyPr/>
          <a:lstStyle/>
          <a:p>
            <a:fld id="{812ECD43-08E5-4945-BC4F-4857758E978F}" type="slidenum">
              <a:rPr lang="nl-NL" smtClean="0"/>
              <a:t>33</a:t>
            </a:fld>
            <a:endParaRPr lang="nl-NL"/>
          </a:p>
        </p:txBody>
      </p:sp>
    </p:spTree>
    <p:extLst>
      <p:ext uri="{BB962C8B-B14F-4D97-AF65-F5344CB8AC3E}">
        <p14:creationId xmlns:p14="http://schemas.microsoft.com/office/powerpoint/2010/main" val="34006821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Thank you for your time. That’s the end of my presentation, and I look forward to your questions!</a:t>
            </a:r>
            <a:endParaRPr lang="en-NL" sz="12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GB" sz="1200" dirty="0"/>
          </a:p>
        </p:txBody>
      </p:sp>
      <p:sp>
        <p:nvSpPr>
          <p:cNvPr id="4" name="Slide Number Placeholder 3"/>
          <p:cNvSpPr>
            <a:spLocks noGrp="1"/>
          </p:cNvSpPr>
          <p:nvPr>
            <p:ph type="sldNum" sz="quarter" idx="5"/>
          </p:nvPr>
        </p:nvSpPr>
        <p:spPr/>
        <p:txBody>
          <a:bodyPr/>
          <a:lstStyle/>
          <a:p>
            <a:fld id="{812ECD43-08E5-4945-BC4F-4857758E978F}" type="slidenum">
              <a:rPr lang="nl-NL" smtClean="0"/>
              <a:t>34</a:t>
            </a:fld>
            <a:endParaRPr lang="nl-NL"/>
          </a:p>
        </p:txBody>
      </p:sp>
    </p:spTree>
    <p:extLst>
      <p:ext uri="{BB962C8B-B14F-4D97-AF65-F5344CB8AC3E}">
        <p14:creationId xmlns:p14="http://schemas.microsoft.com/office/powerpoint/2010/main" val="1571122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12ECD43-08E5-4945-BC4F-4857758E978F}" type="slidenum">
              <a:rPr lang="nl-NL" smtClean="0"/>
              <a:t>35</a:t>
            </a:fld>
            <a:endParaRPr lang="nl-NL"/>
          </a:p>
        </p:txBody>
      </p:sp>
    </p:spTree>
    <p:extLst>
      <p:ext uri="{BB962C8B-B14F-4D97-AF65-F5344CB8AC3E}">
        <p14:creationId xmlns:p14="http://schemas.microsoft.com/office/powerpoint/2010/main" val="685389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12ECD43-08E5-4945-BC4F-4857758E978F}" type="slidenum">
              <a:rPr lang="nl-NL" smtClean="0"/>
              <a:t>36</a:t>
            </a:fld>
            <a:endParaRPr lang="nl-NL"/>
          </a:p>
        </p:txBody>
      </p:sp>
    </p:spTree>
    <p:extLst>
      <p:ext uri="{BB962C8B-B14F-4D97-AF65-F5344CB8AC3E}">
        <p14:creationId xmlns:p14="http://schemas.microsoft.com/office/powerpoint/2010/main" val="175877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endParaRPr lang="en-NL"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812ECD43-08E5-4945-BC4F-4857758E978F}" type="slidenum">
              <a:rPr lang="nl-NL" smtClean="0"/>
              <a:t>37</a:t>
            </a:fld>
            <a:endParaRPr lang="nl-NL"/>
          </a:p>
        </p:txBody>
      </p:sp>
    </p:spTree>
    <p:extLst>
      <p:ext uri="{BB962C8B-B14F-4D97-AF65-F5344CB8AC3E}">
        <p14:creationId xmlns:p14="http://schemas.microsoft.com/office/powerpoint/2010/main" val="1564479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12ECD43-08E5-4945-BC4F-4857758E978F}" type="slidenum">
              <a:rPr lang="nl-NL" smtClean="0"/>
              <a:t>38</a:t>
            </a:fld>
            <a:endParaRPr lang="nl-NL"/>
          </a:p>
        </p:txBody>
      </p:sp>
    </p:spTree>
    <p:extLst>
      <p:ext uri="{BB962C8B-B14F-4D97-AF65-F5344CB8AC3E}">
        <p14:creationId xmlns:p14="http://schemas.microsoft.com/office/powerpoint/2010/main" val="645531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12ECD43-08E5-4945-BC4F-4857758E978F}" type="slidenum">
              <a:rPr lang="nl-NL" smtClean="0"/>
              <a:t>39</a:t>
            </a:fld>
            <a:endParaRPr lang="nl-NL"/>
          </a:p>
        </p:txBody>
      </p:sp>
    </p:spTree>
    <p:extLst>
      <p:ext uri="{BB962C8B-B14F-4D97-AF65-F5344CB8AC3E}">
        <p14:creationId xmlns:p14="http://schemas.microsoft.com/office/powerpoint/2010/main" val="1607628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Let’s unpack the FOURIER Trial I mentioned before a bit further to see what kind of cardiovascular events they used as the composite endp</a:t>
            </a:r>
            <a:r>
              <a:rPr lang="en-GB" sz="1200" kern="100" dirty="0" err="1">
                <a:effectLst/>
                <a:latin typeface="Aptos" panose="020B0004020202020204" pitchFamily="34" charset="0"/>
                <a:ea typeface="DengXian" panose="02010600030101010101" pitchFamily="2" charset="-122"/>
                <a:cs typeface="Times New Roman" panose="02020603050405020304" pitchFamily="18" charset="0"/>
              </a:rPr>
              <a:t>oints</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  It covers cardiovascular death, myocardial infarction, coronary revascularization, stroke, and hospitalized angina. By definition, we count whichever of these happens first for each patient.</a:t>
            </a:r>
            <a:endParaRPr lang="en-GB" sz="1200" dirty="0"/>
          </a:p>
        </p:txBody>
      </p:sp>
      <p:sp>
        <p:nvSpPr>
          <p:cNvPr id="4" name="Slide Number Placeholder 3"/>
          <p:cNvSpPr>
            <a:spLocks noGrp="1"/>
          </p:cNvSpPr>
          <p:nvPr>
            <p:ph type="sldNum" sz="quarter" idx="5"/>
          </p:nvPr>
        </p:nvSpPr>
        <p:spPr/>
        <p:txBody>
          <a:bodyPr/>
          <a:lstStyle/>
          <a:p>
            <a:fld id="{812ECD43-08E5-4945-BC4F-4857758E978F}" type="slidenum">
              <a:rPr lang="nl-NL" smtClean="0"/>
              <a:t>4</a:t>
            </a:fld>
            <a:endParaRPr lang="nl-NL"/>
          </a:p>
        </p:txBody>
      </p:sp>
    </p:spTree>
    <p:extLst>
      <p:ext uri="{BB962C8B-B14F-4D97-AF65-F5344CB8AC3E}">
        <p14:creationId xmlns:p14="http://schemas.microsoft.com/office/powerpoint/2010/main" val="1796823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12ECD43-08E5-4945-BC4F-4857758E978F}" type="slidenum">
              <a:rPr lang="nl-NL" smtClean="0"/>
              <a:t>40</a:t>
            </a:fld>
            <a:endParaRPr lang="nl-NL"/>
          </a:p>
        </p:txBody>
      </p:sp>
    </p:spTree>
    <p:extLst>
      <p:ext uri="{BB962C8B-B14F-4D97-AF65-F5344CB8AC3E}">
        <p14:creationId xmlns:p14="http://schemas.microsoft.com/office/powerpoint/2010/main" val="3247327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And based on these composite endpoints, their researchers used a Cox regression model and gave the conclusion of a 15% significant reduction in major cardiovascular events to provide the essential support for the drug's launch</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 and marketing.</a:t>
            </a:r>
          </a:p>
          <a:p>
            <a:pPr>
              <a:lnSpc>
                <a:spcPct val="115000"/>
              </a:lnSpc>
              <a:spcAft>
                <a:spcPts val="800"/>
              </a:spcAft>
            </a:pPr>
            <a:endParaRPr lang="en-GB" dirty="0"/>
          </a:p>
        </p:txBody>
      </p:sp>
      <p:sp>
        <p:nvSpPr>
          <p:cNvPr id="4" name="Slide Number Placeholder 3"/>
          <p:cNvSpPr>
            <a:spLocks noGrp="1"/>
          </p:cNvSpPr>
          <p:nvPr>
            <p:ph type="sldNum" sz="quarter" idx="5"/>
          </p:nvPr>
        </p:nvSpPr>
        <p:spPr/>
        <p:txBody>
          <a:bodyPr/>
          <a:lstStyle/>
          <a:p>
            <a:fld id="{812ECD43-08E5-4945-BC4F-4857758E978F}" type="slidenum">
              <a:rPr lang="nl-NL" smtClean="0"/>
              <a:t>5</a:t>
            </a:fld>
            <a:endParaRPr lang="nl-NL"/>
          </a:p>
        </p:txBody>
      </p:sp>
    </p:spTree>
    <p:extLst>
      <p:ext uri="{BB962C8B-B14F-4D97-AF65-F5344CB8AC3E}">
        <p14:creationId xmlns:p14="http://schemas.microsoft.com/office/powerpoint/2010/main" val="3832122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If you are sensitive </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enough,</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 as I am, as we are. You will </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probably</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 agree with the limitations they have. First, they ignored the different clinical importance of </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the 5</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 types of </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events;</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 </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death,</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 of </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course,</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 is way worse than revascularization, there is no doubt. Second, they ignored the follow-up events after the first </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one;</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 as long as the patients haven’t died, you should respect the </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later</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 events </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that happen</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 to </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them;</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 they are also important! Third, the result of </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the Cox</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 model is a risk estimation </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that</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 is not comparable across different studies and </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is less</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 understandable for the patient. So now I think the </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interpretation</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 of the 15% reduction conclusion is debatable, and could be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L" dirty="0"/>
          </a:p>
        </p:txBody>
      </p:sp>
      <p:sp>
        <p:nvSpPr>
          <p:cNvPr id="4" name="Slide Number Placeholder 3"/>
          <p:cNvSpPr>
            <a:spLocks noGrp="1"/>
          </p:cNvSpPr>
          <p:nvPr>
            <p:ph type="sldNum" sz="quarter" idx="5"/>
          </p:nvPr>
        </p:nvSpPr>
        <p:spPr/>
        <p:txBody>
          <a:bodyPr/>
          <a:lstStyle/>
          <a:p>
            <a:fld id="{812ECD43-08E5-4945-BC4F-4857758E978F}" type="slidenum">
              <a:rPr lang="nl-NL" smtClean="0"/>
              <a:t>6</a:t>
            </a:fld>
            <a:endParaRPr lang="nl-NL"/>
          </a:p>
        </p:txBody>
      </p:sp>
    </p:spTree>
    <p:extLst>
      <p:ext uri="{BB962C8B-B14F-4D97-AF65-F5344CB8AC3E}">
        <p14:creationId xmlns:p14="http://schemas.microsoft.com/office/powerpoint/2010/main" val="190949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 </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In order to make it better, there are two main </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criticisms</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 we want to work </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on:</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 the unequivalent composite endpoints and important subsequent </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events.</a:t>
            </a:r>
            <a:endParaRPr lang="en-NL" sz="1200" kern="100" dirty="0">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Aft>
                <a:spcPts val="800"/>
              </a:spcAft>
            </a:pPr>
            <a:endParaRPr lang="en-NL" sz="1800" kern="100" dirty="0">
              <a:effectLst/>
              <a:latin typeface="Aptos" panose="020B00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2ECD43-08E5-4945-BC4F-4857758E978F}" type="slidenum">
              <a:rPr lang="nl-NL" smtClean="0"/>
              <a:t>7</a:t>
            </a:fld>
            <a:endParaRPr lang="nl-NL"/>
          </a:p>
        </p:txBody>
      </p:sp>
    </p:spTree>
    <p:extLst>
      <p:ext uri="{BB962C8B-B14F-4D97-AF65-F5344CB8AC3E}">
        <p14:creationId xmlns:p14="http://schemas.microsoft.com/office/powerpoint/2010/main" val="3449660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And the idea for composite endpoints is QALY </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utility.</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 I will explain that to you shortly, and the idea for </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subsequent</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 events is </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the Multi-state</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 Model. The final aim of our research is to </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integrate</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 QALY utility into </a:t>
            </a:r>
            <a:r>
              <a:rPr lang="en-GB" sz="1200" kern="100" dirty="0">
                <a:effectLst/>
                <a:latin typeface="Aptos" panose="020B0004020202020204" pitchFamily="34" charset="0"/>
                <a:ea typeface="DengXian" panose="02010600030101010101" pitchFamily="2" charset="-122"/>
                <a:cs typeface="Times New Roman" panose="02020603050405020304" pitchFamily="18" charset="0"/>
              </a:rPr>
              <a:t>Restricted</a:t>
            </a:r>
            <a:r>
              <a:rPr lang="en-NL" sz="1200" kern="100" dirty="0">
                <a:effectLst/>
                <a:latin typeface="Aptos" panose="020B0004020202020204" pitchFamily="34" charset="0"/>
                <a:ea typeface="DengXian" panose="02010600030101010101" pitchFamily="2" charset="-122"/>
                <a:cs typeface="Times New Roman" panose="02020603050405020304" pitchFamily="18" charset="0"/>
              </a:rPr>
              <a:t> Mean Survival Time with considering all subsequent events.</a:t>
            </a:r>
          </a:p>
        </p:txBody>
      </p:sp>
      <p:sp>
        <p:nvSpPr>
          <p:cNvPr id="4" name="Slide Number Placeholder 3"/>
          <p:cNvSpPr>
            <a:spLocks noGrp="1"/>
          </p:cNvSpPr>
          <p:nvPr>
            <p:ph type="sldNum" sz="quarter" idx="5"/>
          </p:nvPr>
        </p:nvSpPr>
        <p:spPr/>
        <p:txBody>
          <a:bodyPr/>
          <a:lstStyle/>
          <a:p>
            <a:fld id="{812ECD43-08E5-4945-BC4F-4857758E978F}" type="slidenum">
              <a:rPr lang="nl-NL" smtClean="0"/>
              <a:t>8</a:t>
            </a:fld>
            <a:endParaRPr lang="nl-NL"/>
          </a:p>
        </p:txBody>
      </p:sp>
    </p:spTree>
    <p:extLst>
      <p:ext uri="{BB962C8B-B14F-4D97-AF65-F5344CB8AC3E}">
        <p14:creationId xmlns:p14="http://schemas.microsoft.com/office/powerpoint/2010/main" val="1237470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US" sz="1200" kern="100" dirty="0">
                <a:effectLst/>
                <a:latin typeface="Aptos" panose="020B0004020202020204" pitchFamily="34" charset="0"/>
                <a:ea typeface="DengXian" panose="02010600030101010101" pitchFamily="2" charset="-122"/>
                <a:cs typeface="Times New Roman" panose="02020603050405020304" pitchFamily="18" charset="0"/>
              </a:rPr>
              <a:t>Unfortunately, there was another side challenge about the unavailable original data, which we need to illustrate the new method we developed. So here we come to the idea of data simulation, to simulate a most possible data according to the published clinical report, which contains 3 key information of Kaplan-Meier curves and numbers of each type of events, the numbers of the first event, and the numbers of patients who had 0, 1, 2 or more than 3 events.</a:t>
            </a:r>
            <a:endParaRPr lang="en-NL" sz="1200" kern="100" dirty="0">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Aft>
                <a:spcPts val="800"/>
              </a:spcAft>
            </a:pPr>
            <a:endParaRPr lang="en-NL" sz="1800" kern="100" dirty="0">
              <a:effectLst/>
              <a:latin typeface="Aptos" panose="020B00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2ECD43-08E5-4945-BC4F-4857758E978F}" type="slidenum">
              <a:rPr lang="nl-NL" smtClean="0"/>
              <a:t>9</a:t>
            </a:fld>
            <a:endParaRPr lang="nl-NL"/>
          </a:p>
        </p:txBody>
      </p:sp>
    </p:spTree>
    <p:extLst>
      <p:ext uri="{BB962C8B-B14F-4D97-AF65-F5344CB8AC3E}">
        <p14:creationId xmlns:p14="http://schemas.microsoft.com/office/powerpoint/2010/main" val="3069448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94814EB-0BB0-4457-6297-388F8BFA73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842" y="4594421"/>
            <a:ext cx="3182840" cy="1768245"/>
          </a:xfrm>
          <a:prstGeom prst="rect">
            <a:avLst/>
          </a:prstGeom>
        </p:spPr>
      </p:pic>
      <p:sp>
        <p:nvSpPr>
          <p:cNvPr id="7" name="Tijdelijke aanduiding voor tekst 5"/>
          <p:cNvSpPr>
            <a:spLocks noGrp="1"/>
          </p:cNvSpPr>
          <p:nvPr>
            <p:ph type="body" sz="quarter" idx="13" hasCustomPrompt="1"/>
          </p:nvPr>
        </p:nvSpPr>
        <p:spPr>
          <a:xfrm>
            <a:off x="0" y="-1"/>
            <a:ext cx="12198349" cy="4521941"/>
          </a:xfrm>
          <a:solidFill>
            <a:srgbClr val="8592BC"/>
          </a:solidFill>
        </p:spPr>
        <p:txBody>
          <a:bodyPr>
            <a:normAutofit/>
          </a:bodyPr>
          <a:lstStyle>
            <a:lvl1pPr marL="0" indent="0">
              <a:buNone/>
              <a:defRPr sz="100">
                <a:solidFill>
                  <a:schemeClr val="bg2"/>
                </a:solidFill>
              </a:defRPr>
            </a:lvl1pPr>
          </a:lstStyle>
          <a:p>
            <a:pPr lvl="0"/>
            <a:r>
              <a:rPr lang="en-GB" noProof="0" dirty="0"/>
              <a:t>..</a:t>
            </a:r>
          </a:p>
        </p:txBody>
      </p:sp>
      <p:sp>
        <p:nvSpPr>
          <p:cNvPr id="6" name="Tijdelijke aanduiding voor tekst 5"/>
          <p:cNvSpPr>
            <a:spLocks noGrp="1"/>
          </p:cNvSpPr>
          <p:nvPr>
            <p:ph type="body" sz="quarter" idx="12" hasCustomPrompt="1"/>
          </p:nvPr>
        </p:nvSpPr>
        <p:spPr>
          <a:xfrm>
            <a:off x="1" y="1"/>
            <a:ext cx="12198350" cy="3719335"/>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presentation</a:t>
            </a:r>
          </a:p>
        </p:txBody>
      </p:sp>
      <p:sp>
        <p:nvSpPr>
          <p:cNvPr id="20" name="Tijdelijke aanduiding voor tekst 19"/>
          <p:cNvSpPr>
            <a:spLocks noGrp="1"/>
          </p:cNvSpPr>
          <p:nvPr>
            <p:ph type="body" sz="quarter" idx="14" hasCustomPrompt="1"/>
          </p:nvPr>
        </p:nvSpPr>
        <p:spPr>
          <a:xfrm>
            <a:off x="1490663" y="3934610"/>
            <a:ext cx="6918325" cy="393700"/>
          </a:xfrm>
        </p:spPr>
        <p:txBody>
          <a:bodyPr anchor="ctr">
            <a:normAutofit/>
          </a:bodyPr>
          <a:lstStyle>
            <a:lvl1pPr marL="0" indent="0">
              <a:buNone/>
              <a:defRPr sz="2400">
                <a:solidFill>
                  <a:schemeClr val="bg1"/>
                </a:solidFill>
              </a:defRPr>
            </a:lvl1pPr>
          </a:lstStyle>
          <a:p>
            <a:pPr lvl="0"/>
            <a:r>
              <a:rPr lang="en-GB" noProof="0" dirty="0"/>
              <a:t>Subtitle presentation</a:t>
            </a:r>
          </a:p>
        </p:txBody>
      </p:sp>
      <p:sp>
        <p:nvSpPr>
          <p:cNvPr id="8" name="Tijdelijke aanduiding voor datum 3"/>
          <p:cNvSpPr>
            <a:spLocks noGrp="1"/>
          </p:cNvSpPr>
          <p:nvPr>
            <p:ph type="dt" sz="half" idx="2"/>
          </p:nvPr>
        </p:nvSpPr>
        <p:spPr>
          <a:xfrm>
            <a:off x="7467327" y="3934684"/>
            <a:ext cx="4326359" cy="394127"/>
          </a:xfrm>
          <a:prstGeom prst="rect">
            <a:avLst/>
          </a:prstGeom>
        </p:spPr>
        <p:txBody>
          <a:bodyPr vert="horz" lIns="0" tIns="0" rIns="0" bIns="0" rtlCol="0" anchor="ctr"/>
          <a:lstStyle>
            <a:lvl1pPr algn="r">
              <a:defRPr sz="2400">
                <a:solidFill>
                  <a:schemeClr val="bg1"/>
                </a:solidFill>
              </a:defRPr>
            </a:lvl1pPr>
          </a:lstStyle>
          <a:p>
            <a:fld id="{928F9493-D671-4F27-99EF-9D103FC79999}" type="datetime1">
              <a:rPr lang="nl-NL" noProof="0" smtClean="0"/>
              <a:t>18-09-2025</a:t>
            </a:fld>
            <a:endParaRPr lang="en-GB" noProof="0" dirty="0"/>
          </a:p>
        </p:txBody>
      </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8" name="Rechthoek 19"/>
          <p:cNvSpPr/>
          <p:nvPr userDrawn="1"/>
        </p:nvSpPr>
        <p:spPr bwMode="auto">
          <a:xfrm>
            <a:off x="6099174" y="6453336"/>
            <a:ext cx="6099175"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spTree>
    <p:extLst>
      <p:ext uri="{BB962C8B-B14F-4D97-AF65-F5344CB8AC3E}">
        <p14:creationId xmlns:p14="http://schemas.microsoft.com/office/powerpoint/2010/main" val="103637975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7">
                                            <p:bg/>
                                          </p:spTgt>
                                        </p:tgtEl>
                                        <p:attrNameLst>
                                          <p:attrName>style.visibility</p:attrName>
                                        </p:attrNameLst>
                                      </p:cBhvr>
                                      <p:to>
                                        <p:strVal val="visible"/>
                                      </p:to>
                                    </p:set>
                                    <p:anim calcmode="lin" valueType="num">
                                      <p:cBhvr additive="base">
                                        <p:cTn id="10" dur="1000" fill="hold"/>
                                        <p:tgtEl>
                                          <p:spTgt spid="7">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7">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additive="base">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250"/>
                                  </p:stCondLst>
                                  <p:childTnLst>
                                    <p:set>
                                      <p:cBhvr>
                                        <p:cTn id="17" dur="1" fill="hold">
                                          <p:stCondLst>
                                            <p:cond delay="0"/>
                                          </p:stCondLst>
                                        </p:cTn>
                                        <p:tgtEl>
                                          <p:spTgt spid="6">
                                            <p:bg/>
                                          </p:spTgt>
                                        </p:tgtEl>
                                        <p:attrNameLst>
                                          <p:attrName>style.visibility</p:attrName>
                                        </p:attrNameLst>
                                      </p:cBhvr>
                                      <p:to>
                                        <p:strVal val="visible"/>
                                      </p:to>
                                    </p:set>
                                    <p:anim calcmode="lin" valueType="num">
                                      <p:cBhvr additive="base">
                                        <p:cTn id="18"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9" dur="1000" fill="hold"/>
                                        <p:tgtEl>
                                          <p:spTgt spid="6">
                                            <p:bg/>
                                          </p:spTgt>
                                        </p:tgtEl>
                                        <p:attrNameLst>
                                          <p:attrName>ppt_y</p:attrName>
                                        </p:attrNameLst>
                                      </p:cBhvr>
                                      <p:tavLst>
                                        <p:tav tm="0">
                                          <p:val>
                                            <p:strVal val="0-#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1000"/>
                                  </p:stCondLst>
                                  <p:childTnLst>
                                    <p:set>
                                      <p:cBhvr>
                                        <p:cTn id="25" dur="1" fill="hold">
                                          <p:stCondLst>
                                            <p:cond delay="0"/>
                                          </p:stCondLst>
                                        </p:cTn>
                                        <p:tgtEl>
                                          <p:spTgt spid="20">
                                            <p:txEl>
                                              <p:pRg st="0" end="0"/>
                                            </p:txEl>
                                          </p:spTgt>
                                        </p:tgtEl>
                                        <p:attrNameLst>
                                          <p:attrName>style.visibility</p:attrName>
                                        </p:attrNameLst>
                                      </p:cBhvr>
                                      <p:to>
                                        <p:strVal val="visible"/>
                                      </p:to>
                                    </p:set>
                                    <p:animEffect transition="in" filter="fade">
                                      <p:cBhvr>
                                        <p:cTn id="26" dur="750"/>
                                        <p:tgtEl>
                                          <p:spTgt spid="20">
                                            <p:txEl>
                                              <p:pRg st="0" end="0"/>
                                            </p:txEl>
                                          </p:spTgt>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tmplLst>
          <p:tmpl>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P spid="20" grpId="0"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750"/>
                        <p:tgtEl>
                          <p:spTgt spid="20"/>
                        </p:tgtEl>
                      </p:cBhvr>
                    </p:animEffect>
                  </p:childTnLst>
                </p:cTn>
              </p:par>
            </p:tnLst>
          </p:tmpl>
        </p:tmplLst>
      </p:bldP>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4" name="Tijdelijke aanduiding voor grafiek 3"/>
          <p:cNvSpPr>
            <a:spLocks noGrp="1"/>
          </p:cNvSpPr>
          <p:nvPr>
            <p:ph type="chart"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graph</a:t>
            </a:r>
          </a:p>
        </p:txBody>
      </p:sp>
      <p:sp>
        <p:nvSpPr>
          <p:cNvPr id="13"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2702950967"/>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3" name="Tijdelijke aanduiding voor media 12"/>
          <p:cNvSpPr>
            <a:spLocks noGrp="1"/>
          </p:cNvSpPr>
          <p:nvPr>
            <p:ph type="media"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video</a:t>
            </a:r>
          </a:p>
        </p:txBody>
      </p:sp>
      <p:sp>
        <p:nvSpPr>
          <p:cNvPr id="14"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2653170741"/>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Tijdelijke aanduiding voor tekst 5"/>
          <p:cNvSpPr>
            <a:spLocks noGrp="1"/>
          </p:cNvSpPr>
          <p:nvPr>
            <p:ph type="body" sz="quarter" idx="12" hasCustomPrompt="1"/>
          </p:nvPr>
        </p:nvSpPr>
        <p:spPr>
          <a:xfrm>
            <a:off x="1" y="1"/>
            <a:ext cx="12198350" cy="4521939"/>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closure</a:t>
            </a:r>
          </a:p>
        </p:txBody>
      </p:sp>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pic>
        <p:nvPicPr>
          <p:cNvPr id="3" name="Picture 2">
            <a:extLst>
              <a:ext uri="{FF2B5EF4-FFF2-40B4-BE49-F238E27FC236}">
                <a16:creationId xmlns:a16="http://schemas.microsoft.com/office/drawing/2014/main" id="{3ADCC092-E9CD-3E17-A907-B36DE97D9AF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842" y="4594421"/>
            <a:ext cx="3182840" cy="1768245"/>
          </a:xfrm>
          <a:prstGeom prst="rect">
            <a:avLst/>
          </a:prstGeom>
        </p:spPr>
      </p:pic>
    </p:spTree>
    <p:extLst>
      <p:ext uri="{BB962C8B-B14F-4D97-AF65-F5344CB8AC3E}">
        <p14:creationId xmlns:p14="http://schemas.microsoft.com/office/powerpoint/2010/main" val="361301136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6">
                                            <p:bg/>
                                          </p:spTgt>
                                        </p:tgtEl>
                                        <p:attrNameLst>
                                          <p:attrName>style.visibility</p:attrName>
                                        </p:attrNameLst>
                                      </p:cBhvr>
                                      <p:to>
                                        <p:strVal val="visible"/>
                                      </p:to>
                                    </p:set>
                                    <p:anim calcmode="lin" valueType="num">
                                      <p:cBhvr additive="base">
                                        <p:cTn id="10"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6">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25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3" y="1252836"/>
            <a:ext cx="6846640" cy="4795836"/>
          </a:xfrm>
          <a:noFill/>
        </p:spPr>
        <p:txBody>
          <a:bodyPr vert="horz" wrap="none" lIns="0" tIns="0" rIns="0" bIns="0"/>
          <a:lstStyle>
            <a:lvl1pPr marL="361950" indent="-361950">
              <a:spcBef>
                <a:spcPts val="800"/>
              </a:spcBef>
              <a:spcAft>
                <a:spcPts val="800"/>
              </a:spcAft>
              <a:buClr>
                <a:schemeClr val="bg2"/>
              </a:buClr>
              <a:buFont typeface="+mj-lt"/>
              <a:buAutoNum type="arabicPeriod"/>
              <a:defRPr sz="2400">
                <a:solidFill>
                  <a:schemeClr val="bg2"/>
                </a:solidFill>
              </a:defRPr>
            </a:lvl1pPr>
            <a:lvl2pPr marL="542925" indent="-180975">
              <a:buClr>
                <a:schemeClr val="bg2"/>
              </a:buClr>
              <a:buFont typeface="Arial" panose="020B0604020202020204" pitchFamily="34" charset="0"/>
              <a:buChar char="•"/>
              <a:defRPr>
                <a:solidFill>
                  <a:schemeClr val="bg2"/>
                </a:solidFill>
              </a:defRPr>
            </a:lvl2pPr>
            <a:lvl3pPr>
              <a:defRPr>
                <a:solidFill>
                  <a:schemeClr val="bg2"/>
                </a:solidFill>
              </a:defRPr>
            </a:lvl3pPr>
            <a:lvl4pPr>
              <a:defRPr>
                <a:solidFill>
                  <a:schemeClr val="bg2"/>
                </a:solidFill>
              </a:defRPr>
            </a:lvl4pPr>
            <a:lvl5pPr>
              <a:defRPr>
                <a:solidFill>
                  <a:schemeClr val="accent1"/>
                </a:solidFill>
              </a:defRPr>
            </a:lvl5pPr>
            <a:lvl6pPr marL="361950" indent="-361950">
              <a:spcBef>
                <a:spcPts val="800"/>
              </a:spcBef>
              <a:spcAft>
                <a:spcPts val="800"/>
              </a:spcAft>
              <a:buClr>
                <a:schemeClr val="bg2"/>
              </a:buClr>
              <a:buFont typeface="+mj-lt"/>
              <a:buAutoNum type="arabicPeriod"/>
              <a:tabLst/>
              <a:defRPr sz="2400">
                <a:solidFill>
                  <a:schemeClr val="bg2"/>
                </a:solidFill>
              </a:defRPr>
            </a:lvl6pPr>
            <a:lvl7pPr marL="542925" indent="-180975">
              <a:buClr>
                <a:schemeClr val="bg2"/>
              </a:buClr>
              <a:buFont typeface="Arial" panose="020B0604020202020204" pitchFamily="34" charset="0"/>
              <a:buChar char="•"/>
              <a:defRPr>
                <a:solidFill>
                  <a:schemeClr val="bg2"/>
                </a:solidFill>
              </a:defRPr>
            </a:lvl7pPr>
            <a:lvl8pPr>
              <a:defRPr>
                <a:solidFill>
                  <a:schemeClr val="bg2"/>
                </a:solidFill>
              </a:defRPr>
            </a:lvl8pPr>
            <a:lvl9pPr>
              <a:defRPr>
                <a:solidFill>
                  <a:schemeClr val="bg2"/>
                </a:solidFill>
              </a:defRPr>
            </a:lvl9pPr>
          </a:lstStyle>
          <a:p>
            <a:pPr lvl="0"/>
            <a:r>
              <a:rPr lang="en-GB" noProof="0" dirty="0"/>
              <a:t>Numbering</a:t>
            </a:r>
          </a:p>
          <a:p>
            <a:pPr lvl="1"/>
            <a:r>
              <a:rPr lang="en-GB" noProof="0" dirty="0"/>
              <a:t>Bullet</a:t>
            </a:r>
          </a:p>
          <a:p>
            <a:pPr lvl="2"/>
            <a:r>
              <a:rPr lang="en-GB" noProof="0" dirty="0"/>
              <a:t>Plain text</a:t>
            </a:r>
          </a:p>
          <a:p>
            <a:pPr lvl="3"/>
            <a:r>
              <a:rPr lang="en-GB" noProof="0" dirty="0"/>
              <a:t>Header dark blue</a:t>
            </a:r>
          </a:p>
          <a:p>
            <a:pPr lvl="4"/>
            <a:r>
              <a:rPr lang="en-GB" noProof="0" dirty="0"/>
              <a:t>Header yellow</a:t>
            </a:r>
          </a:p>
          <a:p>
            <a:pPr lvl="5"/>
            <a:r>
              <a:rPr lang="en-GB" noProof="0" dirty="0"/>
              <a:t>Numbering</a:t>
            </a:r>
          </a:p>
          <a:p>
            <a:pPr lvl="6"/>
            <a:r>
              <a:rPr lang="en-GB" noProof="0" dirty="0"/>
              <a:t>Bullet</a:t>
            </a:r>
          </a:p>
          <a:p>
            <a:pPr lvl="7"/>
            <a:r>
              <a:rPr lang="en-GB" sz="1800" noProof="0" dirty="0"/>
              <a:t>Plain text</a:t>
            </a:r>
          </a:p>
          <a:p>
            <a:pPr lvl="8"/>
            <a:r>
              <a:rPr lang="en-GB" noProof="0" dirty="0"/>
              <a:t>Header dark blue</a:t>
            </a:r>
          </a:p>
        </p:txBody>
      </p:sp>
      <p:sp>
        <p:nvSpPr>
          <p:cNvPr id="7" name="Tijdelijke aanduiding voor afbeelding 13"/>
          <p:cNvSpPr>
            <a:spLocks noGrp="1"/>
          </p:cNvSpPr>
          <p:nvPr>
            <p:ph type="pic" sz="quarter" idx="13" hasCustomPrompt="1"/>
          </p:nvPr>
        </p:nvSpPr>
        <p:spPr>
          <a:xfrm>
            <a:off x="7453634" y="1252538"/>
            <a:ext cx="4339905"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grpSp>
        <p:nvGrpSpPr>
          <p:cNvPr id="8" name="Grid" hidden="1"/>
          <p:cNvGrpSpPr/>
          <p:nvPr userDrawn="1"/>
        </p:nvGrpSpPr>
        <p:grpSpPr>
          <a:xfrm>
            <a:off x="0" y="0"/>
            <a:ext cx="12198353" cy="6858004"/>
            <a:chOff x="-2" y="-1"/>
            <a:chExt cx="12198353" cy="6858004"/>
          </a:xfrm>
        </p:grpSpPr>
        <p:sp>
          <p:nvSpPr>
            <p:cNvPr id="9" name="Rechthoek 8"/>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0" name="Rechthoek 9"/>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4" name="Rechthoek 13"/>
            <p:cNvSpPr/>
            <p:nvPr userDrawn="1"/>
          </p:nvSpPr>
          <p:spPr bwMode="auto">
            <a:xfrm rot="5400000">
              <a:off x="392346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dirty="0"/>
          </a:p>
        </p:txBody>
      </p:sp>
    </p:spTree>
    <p:extLst>
      <p:ext uri="{BB962C8B-B14F-4D97-AF65-F5344CB8AC3E}">
        <p14:creationId xmlns:p14="http://schemas.microsoft.com/office/powerpoint/2010/main" val="54426134"/>
      </p:ext>
    </p:extLst>
  </p:cSld>
  <p:clrMapOvr>
    <a:masterClrMapping/>
  </p:clrMapOvr>
  <p:transition spd="slow">
    <p:wipe dir="r"/>
  </p:transition>
  <p:extLst>
    <p:ext uri="{DCECCB84-F9BA-43D5-87BE-67443E8EF086}">
      <p15:sldGuideLst xmlns:p15="http://schemas.microsoft.com/office/powerpoint/2012/main">
        <p15:guide id="1" orient="horz" pos="2160" userDrawn="1">
          <p15:clr>
            <a:srgbClr val="FBAE40"/>
          </p15:clr>
        </p15:guide>
        <p15:guide id="2" pos="384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sp>
        <p:nvSpPr>
          <p:cNvPr id="4"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592596851"/>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mp; Image 75%/2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7926761"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0" y="0"/>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500358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8533755" y="1252538"/>
            <a:ext cx="3259784"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590302820"/>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mp; Image 50%/5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1"/>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5" y="1252538"/>
            <a:ext cx="5592763"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682767422"/>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mp; Image 25%/7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3534273"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611099"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141267" y="1252538"/>
            <a:ext cx="7652271"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4132317621"/>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04663" y="1252538"/>
            <a:ext cx="11388876"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3"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929258224"/>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mp; Image 4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218777" cy="6858004"/>
            <a:chOff x="-2" y="-1"/>
            <a:chExt cx="12218777"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6" name="Rechthoek 15"/>
            <p:cNvSpPr/>
            <p:nvPr userDrawn="1"/>
          </p:nvSpPr>
          <p:spPr bwMode="auto">
            <a:xfrm rot="10800000">
              <a:off x="5360772" y="3549589"/>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6"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614"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8" name="Tijdelijke aanduiding voor afbeelding 13"/>
          <p:cNvSpPr>
            <a:spLocks noGrp="1"/>
          </p:cNvSpPr>
          <p:nvPr>
            <p:ph type="pic" sz="quarter" idx="15" hasCustomPrompt="1"/>
          </p:nvPr>
        </p:nvSpPr>
        <p:spPr>
          <a:xfrm>
            <a:off x="6200776"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9" name="Tijdelijke aanduiding voor afbeelding 13"/>
          <p:cNvSpPr>
            <a:spLocks noGrp="1"/>
          </p:cNvSpPr>
          <p:nvPr>
            <p:ph type="pic" sz="quarter" idx="16" hasCustomPrompt="1"/>
          </p:nvPr>
        </p:nvSpPr>
        <p:spPr>
          <a:xfrm>
            <a:off x="9098614"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20"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673173449"/>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mp; Image 2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341"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179"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6"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4146982251"/>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04662" y="404664"/>
            <a:ext cx="11389024" cy="432048"/>
          </a:xfrm>
          <a:prstGeom prst="rect">
            <a:avLst/>
          </a:prstGeom>
        </p:spPr>
        <p:txBody>
          <a:bodyPr vert="horz" lIns="0" tIns="0" rIns="0" bIns="0" rtlCol="0" anchor="ctr">
            <a:noAutofit/>
          </a:bodyPr>
          <a:lstStyle/>
          <a:p>
            <a:r>
              <a:rPr lang="en-GB" noProof="0" dirty="0"/>
              <a:t>Title</a:t>
            </a:r>
          </a:p>
        </p:txBody>
      </p:sp>
      <p:sp>
        <p:nvSpPr>
          <p:cNvPr id="3" name="Tijdelijke aanduiding voor tekst 2"/>
          <p:cNvSpPr>
            <a:spLocks noGrp="1"/>
          </p:cNvSpPr>
          <p:nvPr>
            <p:ph type="body" idx="1"/>
          </p:nvPr>
        </p:nvSpPr>
        <p:spPr>
          <a:xfrm>
            <a:off x="404662" y="1252836"/>
            <a:ext cx="11389023" cy="4795836"/>
          </a:xfrm>
          <a:prstGeom prst="rect">
            <a:avLst/>
          </a:prstGeom>
        </p:spPr>
        <p:txBody>
          <a:bodyPr vert="horz" lIns="0" tIns="0" rIns="0" bIns="0" rtlCol="0">
            <a:normAutofit/>
          </a:bodyPr>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11" name="Grid" hidden="1"/>
          <p:cNvGrpSpPr/>
          <p:nvPr userDrawn="1"/>
        </p:nvGrpSpPr>
        <p:grpSpPr>
          <a:xfrm>
            <a:off x="-2" y="-1"/>
            <a:ext cx="12198353" cy="6858003"/>
            <a:chOff x="-2" y="-1"/>
            <a:chExt cx="12198353" cy="6858003"/>
          </a:xfrm>
        </p:grpSpPr>
        <p:sp>
          <p:nvSpPr>
            <p:cNvPr id="7" name="Rechthoek 6"/>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8" name="Rechthoek 7"/>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9" name="Rechthoek 8"/>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20" name="Rechthoek 19"/>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spTree>
    <p:extLst>
      <p:ext uri="{BB962C8B-B14F-4D97-AF65-F5344CB8AC3E}">
        <p14:creationId xmlns:p14="http://schemas.microsoft.com/office/powerpoint/2010/main" val="383980359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8" r:id="rId3"/>
    <p:sldLayoutId id="2147483665" r:id="rId4"/>
    <p:sldLayoutId id="2147483661" r:id="rId5"/>
    <p:sldLayoutId id="2147483664" r:id="rId6"/>
    <p:sldLayoutId id="2147483666" r:id="rId7"/>
    <p:sldLayoutId id="2147483662" r:id="rId8"/>
    <p:sldLayoutId id="2147483663" r:id="rId9"/>
    <p:sldLayoutId id="2147483667" r:id="rId10"/>
    <p:sldLayoutId id="2147483668" r:id="rId11"/>
    <p:sldLayoutId id="2147483670" r:id="rId12"/>
  </p:sldLayoutIdLst>
  <p:hf hdr="0" ftr="0" dt="0"/>
  <p:txStyles>
    <p:titleStyle>
      <a:lvl1pPr algn="l" defTabSz="914400" rtl="0" eaLnBrk="1" latinLnBrk="0" hangingPunct="1">
        <a:spcBef>
          <a:spcPct val="0"/>
        </a:spcBef>
        <a:buNone/>
        <a:defRPr sz="4000" b="1" i="0" kern="1200">
          <a:solidFill>
            <a:schemeClr val="bg2"/>
          </a:solidFill>
          <a:latin typeface="+mj-lt"/>
          <a:ea typeface="+mj-ea"/>
          <a:cs typeface="+mj-cs"/>
        </a:defRPr>
      </a:lvl1pPr>
    </p:titleStyle>
    <p:body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9.svg"/><Relationship Id="rId4" Type="http://schemas.openxmlformats.org/officeDocument/2006/relationships/image" Target="../media/image16.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sv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9.sv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1.sv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4.svg"/><Relationship Id="rId11" Type="http://schemas.openxmlformats.org/officeDocument/2006/relationships/image" Target="../media/image36.png"/><Relationship Id="rId5" Type="http://schemas.openxmlformats.org/officeDocument/2006/relationships/image" Target="../media/image23.png"/><Relationship Id="rId10" Type="http://schemas.openxmlformats.org/officeDocument/2006/relationships/image" Target="../media/image34.png"/><Relationship Id="rId4" Type="http://schemas.openxmlformats.org/officeDocument/2006/relationships/image" Target="../media/image17.png"/><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39.svg"/><Relationship Id="rId10"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58.sv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60.sv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60.sv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17/06/relationships/model3d" Target="../media/model3d1.glb"/><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65.sv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8" Type="http://schemas.openxmlformats.org/officeDocument/2006/relationships/image" Target="../media/image70.png"/><Relationship Id="rId7"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89.png"/><Relationship Id="rId9"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1.sv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jdelijke aanduiding voor tekst 12"/>
          <p:cNvSpPr>
            <a:spLocks noGrp="1"/>
          </p:cNvSpPr>
          <p:nvPr>
            <p:ph type="body" sz="quarter" idx="13"/>
          </p:nvPr>
        </p:nvSpPr>
        <p:spPr/>
        <p:txBody>
          <a:bodyPr/>
          <a:lstStyle/>
          <a:p>
            <a:endParaRPr lang="en-US" dirty="0"/>
          </a:p>
        </p:txBody>
      </p:sp>
      <p:sp>
        <p:nvSpPr>
          <p:cNvPr id="12" name="Tijdelijke aanduiding voor tekst 11"/>
          <p:cNvSpPr>
            <a:spLocks noGrp="1"/>
          </p:cNvSpPr>
          <p:nvPr>
            <p:ph type="body" sz="quarter" idx="12"/>
          </p:nvPr>
        </p:nvSpPr>
        <p:spPr/>
        <p:txBody>
          <a:bodyPr/>
          <a:lstStyle/>
          <a:p>
            <a:endParaRPr lang="en-US" b="1" dirty="0"/>
          </a:p>
        </p:txBody>
      </p:sp>
      <p:sp>
        <p:nvSpPr>
          <p:cNvPr id="4" name="Titel 3"/>
          <p:cNvSpPr>
            <a:spLocks noGrp="1"/>
          </p:cNvSpPr>
          <p:nvPr>
            <p:ph type="title"/>
          </p:nvPr>
        </p:nvSpPr>
        <p:spPr>
          <a:xfrm>
            <a:off x="842591" y="1031576"/>
            <a:ext cx="10225136" cy="1656184"/>
          </a:xfrm>
        </p:spPr>
        <p:txBody>
          <a:bodyPr/>
          <a:lstStyle/>
          <a:p>
            <a:pPr lvl="0" algn="ctr">
              <a:lnSpc>
                <a:spcPts val="6400"/>
              </a:lnSpc>
              <a:spcBef>
                <a:spcPts val="0"/>
              </a:spcBef>
            </a:pPr>
            <a:r>
              <a:rPr lang="en-GB" altLang="zh-CN" sz="4400" dirty="0"/>
              <a:t>A Quantitative Strategy </a:t>
            </a:r>
            <a:br>
              <a:rPr lang="en-GB" altLang="zh-CN" sz="4400" dirty="0"/>
            </a:br>
            <a:r>
              <a:rPr lang="en-GB" altLang="zh-CN" sz="4400" dirty="0"/>
              <a:t>for Time-to-event Analysis </a:t>
            </a:r>
            <a:br>
              <a:rPr lang="en-GB" altLang="zh-CN" sz="4400" dirty="0"/>
            </a:br>
            <a:r>
              <a:rPr lang="en-GB" altLang="zh-CN" sz="4400" dirty="0"/>
              <a:t>with Composite Endpoints</a:t>
            </a:r>
            <a:endParaRPr lang="nl-NL" sz="4400" dirty="0"/>
          </a:p>
        </p:txBody>
      </p:sp>
      <p:sp>
        <p:nvSpPr>
          <p:cNvPr id="5" name="Tijdelijke aanduiding voor tekst 4"/>
          <p:cNvSpPr>
            <a:spLocks noGrp="1"/>
          </p:cNvSpPr>
          <p:nvPr>
            <p:ph type="body" sz="quarter" idx="14"/>
          </p:nvPr>
        </p:nvSpPr>
        <p:spPr>
          <a:xfrm>
            <a:off x="3233894" y="3923788"/>
            <a:ext cx="6918325" cy="393700"/>
          </a:xfrm>
        </p:spPr>
        <p:txBody>
          <a:bodyPr/>
          <a:lstStyle/>
          <a:p>
            <a:r>
              <a:rPr lang="nl-NL" dirty="0" err="1"/>
              <a:t>Yixiao</a:t>
            </a:r>
            <a:r>
              <a:rPr lang="nl-NL" dirty="0"/>
              <a:t> Tang | Hein Putter | Jan Lindeman </a:t>
            </a:r>
          </a:p>
        </p:txBody>
      </p:sp>
      <p:pic>
        <p:nvPicPr>
          <p:cNvPr id="1028" name="Picture 4" descr="Leiden University Medical Center - Endo-ERN">
            <a:extLst>
              <a:ext uri="{FF2B5EF4-FFF2-40B4-BE49-F238E27FC236}">
                <a16:creationId xmlns:a16="http://schemas.microsoft.com/office/drawing/2014/main" id="{819F185B-6304-7F04-75A1-54E114004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0259" y="4949445"/>
            <a:ext cx="3528392" cy="893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814846"/>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9</a:t>
            </a:fld>
            <a:endParaRPr lang="nl-NL" dirty="0"/>
          </a:p>
        </p:txBody>
      </p:sp>
      <p:sp>
        <p:nvSpPr>
          <p:cNvPr id="9" name="Titel 1">
            <a:extLst>
              <a:ext uri="{FF2B5EF4-FFF2-40B4-BE49-F238E27FC236}">
                <a16:creationId xmlns:a16="http://schemas.microsoft.com/office/drawing/2014/main" id="{F2E7F631-FA0D-E697-AD70-0BA5710B848E}"/>
              </a:ext>
            </a:extLst>
          </p:cNvPr>
          <p:cNvSpPr txBox="1">
            <a:spLocks/>
          </p:cNvSpPr>
          <p:nvPr/>
        </p:nvSpPr>
        <p:spPr>
          <a:xfrm>
            <a:off x="770583" y="598241"/>
            <a:ext cx="9841644"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a:t>Data </a:t>
            </a:r>
            <a:r>
              <a:rPr lang="nl-NL" dirty="0" err="1"/>
              <a:t>Simulation</a:t>
            </a:r>
            <a:endParaRPr lang="nl-NL" dirty="0"/>
          </a:p>
        </p:txBody>
      </p:sp>
      <p:sp>
        <p:nvSpPr>
          <p:cNvPr id="10" name="TextBox 9">
            <a:extLst>
              <a:ext uri="{FF2B5EF4-FFF2-40B4-BE49-F238E27FC236}">
                <a16:creationId xmlns:a16="http://schemas.microsoft.com/office/drawing/2014/main" id="{B30C4596-047E-4B7B-AF82-198F8C76D8BD}"/>
              </a:ext>
            </a:extLst>
          </p:cNvPr>
          <p:cNvSpPr txBox="1"/>
          <p:nvPr/>
        </p:nvSpPr>
        <p:spPr>
          <a:xfrm>
            <a:off x="3257330" y="2115843"/>
            <a:ext cx="6332235" cy="509555"/>
          </a:xfrm>
          <a:prstGeom prst="rect">
            <a:avLst/>
          </a:prstGeom>
          <a:noFill/>
        </p:spPr>
        <p:txBody>
          <a:bodyPr wrap="square" lIns="108000" tIns="108000" rIns="108000" bIns="108000" rtlCol="0">
            <a:noAutofit/>
          </a:bodyPr>
          <a:lstStyle/>
          <a:p>
            <a:r>
              <a:rPr lang="en-NL" sz="2400" b="1" noProof="0" dirty="0">
                <a:solidFill>
                  <a:schemeClr val="bg2"/>
                </a:solidFill>
              </a:rPr>
              <a:t>Original Data </a:t>
            </a:r>
          </a:p>
          <a:p>
            <a:endParaRPr lang="en-NL" sz="2400" b="1" dirty="0">
              <a:solidFill>
                <a:schemeClr val="bg2"/>
              </a:solidFill>
            </a:endParaRPr>
          </a:p>
          <a:p>
            <a:r>
              <a:rPr lang="en-NL" sz="2400" b="1" noProof="0" dirty="0">
                <a:solidFill>
                  <a:schemeClr val="bg2"/>
                </a:solidFill>
              </a:rPr>
              <a:t>Clinical Study Report</a:t>
            </a:r>
          </a:p>
          <a:p>
            <a:pPr>
              <a:lnSpc>
                <a:spcPct val="150000"/>
              </a:lnSpc>
            </a:pPr>
            <a:r>
              <a:rPr lang="en-NL" sz="2400" b="1" dirty="0">
                <a:solidFill>
                  <a:schemeClr val="bg2"/>
                </a:solidFill>
              </a:rPr>
              <a:t>-  </a:t>
            </a:r>
            <a:r>
              <a:rPr lang="en-GB" sz="1800" b="0" i="0" u="none" strike="noStrike" dirty="0">
                <a:solidFill>
                  <a:srgbClr val="07306B"/>
                </a:solidFill>
                <a:effectLst/>
                <a:latin typeface="Georgia" panose="02040502050405020303" pitchFamily="18" charset="0"/>
              </a:rPr>
              <a:t>Kaplan Meier Curves (and numbers) of each type of event (not necessarily as the first event)</a:t>
            </a:r>
            <a:endParaRPr lang="en-NL" sz="2400" b="1" dirty="0">
              <a:solidFill>
                <a:schemeClr val="bg2"/>
              </a:solidFill>
            </a:endParaRPr>
          </a:p>
          <a:p>
            <a:pPr>
              <a:lnSpc>
                <a:spcPct val="150000"/>
              </a:lnSpc>
            </a:pPr>
            <a:r>
              <a:rPr lang="en-NL" sz="2400" b="1" noProof="0" dirty="0">
                <a:solidFill>
                  <a:schemeClr val="bg2"/>
                </a:solidFill>
              </a:rPr>
              <a:t>- </a:t>
            </a:r>
            <a:r>
              <a:rPr lang="en-GB" sz="1800" b="0" i="0" u="none" strike="noStrike" dirty="0">
                <a:solidFill>
                  <a:srgbClr val="07306B"/>
                </a:solidFill>
                <a:effectLst/>
                <a:latin typeface="Georgia" panose="02040502050405020303" pitchFamily="18" charset="0"/>
              </a:rPr>
              <a:t>Numbers of the first events of each type </a:t>
            </a:r>
            <a:endParaRPr lang="en-NL" sz="2400" b="1" noProof="0" dirty="0">
              <a:solidFill>
                <a:schemeClr val="bg2"/>
              </a:solidFill>
            </a:endParaRPr>
          </a:p>
          <a:p>
            <a:pPr>
              <a:lnSpc>
                <a:spcPct val="150000"/>
              </a:lnSpc>
            </a:pPr>
            <a:r>
              <a:rPr lang="en-NL" sz="2400" b="1" dirty="0">
                <a:solidFill>
                  <a:schemeClr val="bg2"/>
                </a:solidFill>
              </a:rPr>
              <a:t>- </a:t>
            </a:r>
            <a:r>
              <a:rPr lang="en-GB" sz="1800" b="0" i="0" u="none" strike="noStrike" dirty="0">
                <a:solidFill>
                  <a:srgbClr val="07306B"/>
                </a:solidFill>
                <a:effectLst/>
                <a:latin typeface="Georgia" panose="02040502050405020303" pitchFamily="18" charset="0"/>
              </a:rPr>
              <a:t>Numbers of patients with 0, 1, 2, 3+ events</a:t>
            </a:r>
            <a:endParaRPr lang="en-GB" sz="1800" b="0" i="0" u="none" strike="noStrike" dirty="0">
              <a:solidFill>
                <a:srgbClr val="07306B"/>
              </a:solidFill>
              <a:effectLst/>
              <a:latin typeface="Arial" panose="020B0604020202020204" pitchFamily="34" charset="0"/>
            </a:endParaRPr>
          </a:p>
          <a:p>
            <a:endParaRPr lang="en-NL" sz="2400" b="1" dirty="0">
              <a:solidFill>
                <a:schemeClr val="bg2"/>
              </a:solidFill>
            </a:endParaRPr>
          </a:p>
          <a:p>
            <a:endParaRPr lang="en-NL" sz="2400" b="1" noProof="0" dirty="0">
              <a:solidFill>
                <a:schemeClr val="bg2"/>
              </a:solidFill>
            </a:endParaRPr>
          </a:p>
          <a:p>
            <a:endParaRPr lang="en-NL" noProof="0" dirty="0">
              <a:solidFill>
                <a:schemeClr val="bg2"/>
              </a:solidFill>
            </a:endParaRPr>
          </a:p>
        </p:txBody>
      </p:sp>
      <p:pic>
        <p:nvPicPr>
          <p:cNvPr id="40" name="Graphic 39" descr="Tick with solid fill">
            <a:extLst>
              <a:ext uri="{FF2B5EF4-FFF2-40B4-BE49-F238E27FC236}">
                <a16:creationId xmlns:a16="http://schemas.microsoft.com/office/drawing/2014/main" id="{8F5A0ABB-79EC-FF31-EFC6-24E47037BB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91566" y="2929703"/>
            <a:ext cx="499297" cy="499297"/>
          </a:xfrm>
          <a:prstGeom prst="rect">
            <a:avLst/>
          </a:prstGeom>
        </p:spPr>
      </p:pic>
      <p:pic>
        <p:nvPicPr>
          <p:cNvPr id="42" name="Graphic 41" descr="Close with solid fill">
            <a:extLst>
              <a:ext uri="{FF2B5EF4-FFF2-40B4-BE49-F238E27FC236}">
                <a16:creationId xmlns:a16="http://schemas.microsoft.com/office/drawing/2014/main" id="{5FC5DDBD-8C1B-9A3F-C314-BBEB54D806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52801" y="2161264"/>
            <a:ext cx="499297" cy="499297"/>
          </a:xfrm>
          <a:prstGeom prst="rect">
            <a:avLst/>
          </a:prstGeom>
        </p:spPr>
      </p:pic>
      <p:sp>
        <p:nvSpPr>
          <p:cNvPr id="43" name="TextBox 42">
            <a:extLst>
              <a:ext uri="{FF2B5EF4-FFF2-40B4-BE49-F238E27FC236}">
                <a16:creationId xmlns:a16="http://schemas.microsoft.com/office/drawing/2014/main" id="{AFF07158-742B-8F7E-DD80-8A22E9DB4861}"/>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44" name="TextBox 43">
            <a:extLst>
              <a:ext uri="{FF2B5EF4-FFF2-40B4-BE49-F238E27FC236}">
                <a16:creationId xmlns:a16="http://schemas.microsoft.com/office/drawing/2014/main" id="{B97A0D08-79E0-B4B0-C6D0-6E41701654D1}"/>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dirty="0">
                <a:solidFill>
                  <a:schemeClr val="bg1"/>
                </a:solidFill>
              </a:rPr>
              <a:t>Data Simulation</a:t>
            </a:r>
          </a:p>
        </p:txBody>
      </p:sp>
      <p:sp>
        <p:nvSpPr>
          <p:cNvPr id="45" name="TextBox 44">
            <a:extLst>
              <a:ext uri="{FF2B5EF4-FFF2-40B4-BE49-F238E27FC236}">
                <a16:creationId xmlns:a16="http://schemas.microsoft.com/office/drawing/2014/main" id="{DC2189A3-84C2-E65D-1852-B6AAA5ACD7B8}"/>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Methods</a:t>
            </a:r>
          </a:p>
        </p:txBody>
      </p:sp>
      <p:sp>
        <p:nvSpPr>
          <p:cNvPr id="46" name="TextBox 45">
            <a:extLst>
              <a:ext uri="{FF2B5EF4-FFF2-40B4-BE49-F238E27FC236}">
                <a16:creationId xmlns:a16="http://schemas.microsoft.com/office/drawing/2014/main" id="{31792897-163A-E7EC-A77A-D52DCF17ED2C}"/>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47" name="TextBox 46">
            <a:extLst>
              <a:ext uri="{FF2B5EF4-FFF2-40B4-BE49-F238E27FC236}">
                <a16:creationId xmlns:a16="http://schemas.microsoft.com/office/drawing/2014/main" id="{F1C5B02B-7534-5AEF-C2C2-0D41A2C30BE7}"/>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Tree>
    <p:extLst>
      <p:ext uri="{BB962C8B-B14F-4D97-AF65-F5344CB8AC3E}">
        <p14:creationId xmlns:p14="http://schemas.microsoft.com/office/powerpoint/2010/main" val="541542410"/>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10</a:t>
            </a:fld>
            <a:endParaRPr lang="nl-NL" dirty="0"/>
          </a:p>
        </p:txBody>
      </p:sp>
      <p:sp>
        <p:nvSpPr>
          <p:cNvPr id="9" name="Titel 1">
            <a:extLst>
              <a:ext uri="{FF2B5EF4-FFF2-40B4-BE49-F238E27FC236}">
                <a16:creationId xmlns:a16="http://schemas.microsoft.com/office/drawing/2014/main" id="{F2E7F631-FA0D-E697-AD70-0BA5710B848E}"/>
              </a:ext>
            </a:extLst>
          </p:cNvPr>
          <p:cNvSpPr txBox="1">
            <a:spLocks/>
          </p:cNvSpPr>
          <p:nvPr/>
        </p:nvSpPr>
        <p:spPr>
          <a:xfrm>
            <a:off x="770583" y="598241"/>
            <a:ext cx="9841644"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a:t>Data </a:t>
            </a:r>
            <a:r>
              <a:rPr lang="nl-NL" dirty="0" err="1"/>
              <a:t>Simulation</a:t>
            </a:r>
            <a:endParaRPr lang="nl-NL" dirty="0"/>
          </a:p>
        </p:txBody>
      </p:sp>
      <p:pic>
        <p:nvPicPr>
          <p:cNvPr id="1026" name="Picture 2">
            <a:extLst>
              <a:ext uri="{FF2B5EF4-FFF2-40B4-BE49-F238E27FC236}">
                <a16:creationId xmlns:a16="http://schemas.microsoft.com/office/drawing/2014/main" id="{05B4CFEE-49B0-06D0-925B-3D0D9B9A4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6301" y="1484784"/>
            <a:ext cx="8935537" cy="46805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8E92E4-C121-D843-5FF9-6C888778DCB0}"/>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5" name="TextBox 4">
            <a:extLst>
              <a:ext uri="{FF2B5EF4-FFF2-40B4-BE49-F238E27FC236}">
                <a16:creationId xmlns:a16="http://schemas.microsoft.com/office/drawing/2014/main" id="{5E7268DB-B992-313C-D67A-FD46D29E9D0C}"/>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dirty="0">
                <a:solidFill>
                  <a:schemeClr val="bg1"/>
                </a:solidFill>
              </a:rPr>
              <a:t>Data Simulation</a:t>
            </a:r>
          </a:p>
        </p:txBody>
      </p:sp>
      <p:sp>
        <p:nvSpPr>
          <p:cNvPr id="7" name="TextBox 6">
            <a:extLst>
              <a:ext uri="{FF2B5EF4-FFF2-40B4-BE49-F238E27FC236}">
                <a16:creationId xmlns:a16="http://schemas.microsoft.com/office/drawing/2014/main" id="{46E080B1-31D9-AE31-AA79-D1EECDBDB389}"/>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Methods</a:t>
            </a:r>
          </a:p>
        </p:txBody>
      </p:sp>
      <p:sp>
        <p:nvSpPr>
          <p:cNvPr id="8" name="TextBox 7">
            <a:extLst>
              <a:ext uri="{FF2B5EF4-FFF2-40B4-BE49-F238E27FC236}">
                <a16:creationId xmlns:a16="http://schemas.microsoft.com/office/drawing/2014/main" id="{9DA552D5-F026-BB1A-88DA-63EB49FB186B}"/>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10" name="TextBox 9">
            <a:extLst>
              <a:ext uri="{FF2B5EF4-FFF2-40B4-BE49-F238E27FC236}">
                <a16:creationId xmlns:a16="http://schemas.microsoft.com/office/drawing/2014/main" id="{71C59651-09F8-AE5A-1C3D-419A5729E066}"/>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Tree>
    <p:extLst>
      <p:ext uri="{BB962C8B-B14F-4D97-AF65-F5344CB8AC3E}">
        <p14:creationId xmlns:p14="http://schemas.microsoft.com/office/powerpoint/2010/main" val="2236242031"/>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11</a:t>
            </a:fld>
            <a:endParaRPr lang="nl-NL" dirty="0"/>
          </a:p>
        </p:txBody>
      </p:sp>
      <p:sp>
        <p:nvSpPr>
          <p:cNvPr id="9" name="Titel 1">
            <a:extLst>
              <a:ext uri="{FF2B5EF4-FFF2-40B4-BE49-F238E27FC236}">
                <a16:creationId xmlns:a16="http://schemas.microsoft.com/office/drawing/2014/main" id="{F2E7F631-FA0D-E697-AD70-0BA5710B848E}"/>
              </a:ext>
            </a:extLst>
          </p:cNvPr>
          <p:cNvSpPr txBox="1">
            <a:spLocks/>
          </p:cNvSpPr>
          <p:nvPr/>
        </p:nvSpPr>
        <p:spPr>
          <a:xfrm>
            <a:off x="770583" y="598241"/>
            <a:ext cx="9841644"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err="1"/>
              <a:t>Phase</a:t>
            </a:r>
            <a:r>
              <a:rPr lang="nl-NL" dirty="0"/>
              <a:t> 1 : </a:t>
            </a:r>
            <a:r>
              <a:rPr lang="nl-NL" dirty="0" err="1"/>
              <a:t>from</a:t>
            </a:r>
            <a:r>
              <a:rPr lang="nl-NL" dirty="0"/>
              <a:t> KM curves </a:t>
            </a:r>
            <a:r>
              <a:rPr lang="nl-NL" dirty="0" err="1"/>
              <a:t>to</a:t>
            </a:r>
            <a:r>
              <a:rPr lang="nl-NL" dirty="0"/>
              <a:t> </a:t>
            </a:r>
            <a:r>
              <a:rPr lang="nl-NL" dirty="0" err="1"/>
              <a:t>IPDs</a:t>
            </a:r>
            <a:endParaRPr lang="nl-NL" dirty="0"/>
          </a:p>
        </p:txBody>
      </p:sp>
      <p:sp>
        <p:nvSpPr>
          <p:cNvPr id="6" name="TextBox 5">
            <a:extLst>
              <a:ext uri="{FF2B5EF4-FFF2-40B4-BE49-F238E27FC236}">
                <a16:creationId xmlns:a16="http://schemas.microsoft.com/office/drawing/2014/main" id="{B0A85ADF-3CEB-88A2-0FB3-8C0F6F09EA48}"/>
              </a:ext>
            </a:extLst>
          </p:cNvPr>
          <p:cNvSpPr txBox="1"/>
          <p:nvPr/>
        </p:nvSpPr>
        <p:spPr>
          <a:xfrm>
            <a:off x="612665" y="1236083"/>
            <a:ext cx="4933936" cy="509555"/>
          </a:xfrm>
          <a:prstGeom prst="rect">
            <a:avLst/>
          </a:prstGeom>
          <a:noFill/>
        </p:spPr>
        <p:txBody>
          <a:bodyPr wrap="square" lIns="108000" tIns="108000" rIns="108000" bIns="108000" rtlCol="0">
            <a:noAutofit/>
          </a:bodyPr>
          <a:lstStyle/>
          <a:p>
            <a:r>
              <a:rPr lang="en-NL" noProof="0" dirty="0">
                <a:solidFill>
                  <a:schemeClr val="bg2"/>
                </a:solidFill>
              </a:rPr>
              <a:t>KM: Kaplan-Meier survival curve</a:t>
            </a:r>
          </a:p>
          <a:p>
            <a:r>
              <a:rPr lang="en-NL" dirty="0">
                <a:solidFill>
                  <a:schemeClr val="bg2"/>
                </a:solidFill>
              </a:rPr>
              <a:t>IPD: Individual Patient Data</a:t>
            </a:r>
            <a:endParaRPr lang="en-NL" noProof="0" dirty="0">
              <a:solidFill>
                <a:schemeClr val="bg2"/>
              </a:solidFill>
            </a:endParaRPr>
          </a:p>
        </p:txBody>
      </p:sp>
      <p:grpSp>
        <p:nvGrpSpPr>
          <p:cNvPr id="34" name="Google Shape;391;p27">
            <a:extLst>
              <a:ext uri="{FF2B5EF4-FFF2-40B4-BE49-F238E27FC236}">
                <a16:creationId xmlns:a16="http://schemas.microsoft.com/office/drawing/2014/main" id="{7CF1E5C5-EA0F-9E21-A3EA-E4D424B923AA}"/>
              </a:ext>
            </a:extLst>
          </p:cNvPr>
          <p:cNvGrpSpPr/>
          <p:nvPr/>
        </p:nvGrpSpPr>
        <p:grpSpPr>
          <a:xfrm>
            <a:off x="726696" y="2780928"/>
            <a:ext cx="3127400" cy="1588586"/>
            <a:chOff x="5503992" y="428111"/>
            <a:chExt cx="3306452" cy="1311093"/>
          </a:xfrm>
        </p:grpSpPr>
        <p:pic>
          <p:nvPicPr>
            <p:cNvPr id="35" name="Google Shape;392;p27">
              <a:extLst>
                <a:ext uri="{FF2B5EF4-FFF2-40B4-BE49-F238E27FC236}">
                  <a16:creationId xmlns:a16="http://schemas.microsoft.com/office/drawing/2014/main" id="{75A7BEA3-0AA2-FCD0-5A5A-B67EA4D7D22F}"/>
                </a:ext>
              </a:extLst>
            </p:cNvPr>
            <p:cNvPicPr preferRelativeResize="0"/>
            <p:nvPr/>
          </p:nvPicPr>
          <p:blipFill rotWithShape="1">
            <a:blip r:embed="rId3">
              <a:alphaModFix/>
            </a:blip>
            <a:srcRect l="5606" t="19496" b="18282"/>
            <a:stretch/>
          </p:blipFill>
          <p:spPr>
            <a:xfrm>
              <a:off x="5511778" y="428111"/>
              <a:ext cx="3298666" cy="1311093"/>
            </a:xfrm>
            <a:prstGeom prst="rect">
              <a:avLst/>
            </a:prstGeom>
            <a:noFill/>
            <a:ln>
              <a:noFill/>
            </a:ln>
            <a:effectLst>
              <a:outerShdw blurRad="63500" sx="102000" sy="102000" algn="ctr" rotWithShape="0">
                <a:srgbClr val="000000">
                  <a:alpha val="40000"/>
                </a:srgbClr>
              </a:outerShdw>
            </a:effectLst>
          </p:spPr>
        </p:pic>
        <p:sp>
          <p:nvSpPr>
            <p:cNvPr id="36" name="Google Shape;393;p27">
              <a:extLst>
                <a:ext uri="{FF2B5EF4-FFF2-40B4-BE49-F238E27FC236}">
                  <a16:creationId xmlns:a16="http://schemas.microsoft.com/office/drawing/2014/main" id="{2B6F17F6-7A25-9F5C-C987-CF3BA0DED99B}"/>
                </a:ext>
              </a:extLst>
            </p:cNvPr>
            <p:cNvSpPr/>
            <p:nvPr/>
          </p:nvSpPr>
          <p:spPr>
            <a:xfrm>
              <a:off x="5503992" y="660021"/>
              <a:ext cx="933384" cy="310456"/>
            </a:xfrm>
            <a:prstGeom prst="rect">
              <a:avLst/>
            </a:prstGeom>
            <a:solidFill>
              <a:schemeClr val="bg2">
                <a:lumMod val="75000"/>
                <a:lumOff val="25000"/>
                <a:alpha val="6470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NL" sz="1400" b="1" i="0" u="none" strike="noStrike" cap="none" dirty="0">
                  <a:solidFill>
                    <a:schemeClr val="lt1"/>
                  </a:solidFill>
                  <a:latin typeface="Arial"/>
                  <a:ea typeface="Arial"/>
                  <a:cs typeface="Arial"/>
                  <a:sym typeface="Arial"/>
                </a:rPr>
                <a:t>INPUT</a:t>
              </a:r>
              <a:endParaRPr b="1" dirty="0"/>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F0BCAF6-D00B-67DC-2638-211FDB0193B9}"/>
                  </a:ext>
                </a:extLst>
              </p:cNvPr>
              <p:cNvSpPr txBox="1"/>
              <p:nvPr/>
            </p:nvSpPr>
            <p:spPr>
              <a:xfrm>
                <a:off x="410543" y="4437112"/>
                <a:ext cx="3721916" cy="288032"/>
              </a:xfrm>
              <a:prstGeom prst="rect">
                <a:avLst/>
              </a:prstGeom>
              <a:noFill/>
            </p:spPr>
            <p:txBody>
              <a:bodyPr wrap="square" lIns="108000" tIns="108000" rIns="108000" bIns="108000" rtlCol="0">
                <a:noAutofit/>
              </a:bodyPr>
              <a:lstStyle/>
              <a:p>
                <a:pPr algn="ctr"/>
                <a14:m>
                  <m:oMath xmlns:m="http://schemas.openxmlformats.org/officeDocument/2006/math">
                    <m:r>
                      <a:rPr lang="en-GB" i="1" noProof="0" smtClean="0">
                        <a:solidFill>
                          <a:schemeClr val="bg2"/>
                        </a:solidFill>
                        <a:latin typeface="Cambria Math" panose="02040503050406030204" pitchFamily="18" charset="0"/>
                        <a:ea typeface="Cambria Math" panose="02040503050406030204" pitchFamily="18" charset="0"/>
                      </a:rPr>
                      <m:t>×</m:t>
                    </m:r>
                    <m:r>
                      <a:rPr lang="en-US" b="0" i="1" noProof="0" smtClean="0">
                        <a:solidFill>
                          <a:schemeClr val="bg2"/>
                        </a:solidFill>
                        <a:latin typeface="Cambria Math" panose="02040503050406030204" pitchFamily="18" charset="0"/>
                        <a:ea typeface="Cambria Math" panose="02040503050406030204" pitchFamily="18" charset="0"/>
                      </a:rPr>
                      <m:t> 5</m:t>
                    </m:r>
                  </m:oMath>
                </a14:m>
                <a:r>
                  <a:rPr lang="en-US" b="0" noProof="0" dirty="0">
                    <a:solidFill>
                      <a:schemeClr val="bg2"/>
                    </a:solidFill>
                    <a:ea typeface="Cambria Math" panose="02040503050406030204" pitchFamily="18" charset="0"/>
                  </a:rPr>
                  <a:t> </a:t>
                </a:r>
              </a:p>
              <a:p>
                <a:pPr algn="ctr"/>
                <a:r>
                  <a:rPr lang="en-US" b="0" noProof="0" dirty="0">
                    <a:solidFill>
                      <a:schemeClr val="bg2"/>
                    </a:solidFill>
                    <a:ea typeface="Cambria Math" panose="02040503050406030204" pitchFamily="18" charset="0"/>
                  </a:rPr>
                  <a:t>Type specific KM curves</a:t>
                </a:r>
              </a:p>
              <a:p>
                <a:pPr algn="ctr"/>
                <a:r>
                  <a:rPr lang="en-US" dirty="0">
                    <a:solidFill>
                      <a:schemeClr val="bg2"/>
                    </a:solidFill>
                    <a:ea typeface="Cambria Math" panose="02040503050406030204" pitchFamily="18" charset="0"/>
                  </a:rPr>
                  <a:t>(Not necessary the first Event)</a:t>
                </a:r>
                <a:endParaRPr lang="en-US" b="0" noProof="0" dirty="0">
                  <a:solidFill>
                    <a:schemeClr val="bg2"/>
                  </a:solidFill>
                  <a:ea typeface="Cambria Math" panose="02040503050406030204" pitchFamily="18" charset="0"/>
                </a:endParaRPr>
              </a:p>
              <a:p>
                <a:pPr algn="ctr"/>
                <a:endParaRPr lang="en-GB" noProof="0" dirty="0" err="1">
                  <a:solidFill>
                    <a:schemeClr val="bg2"/>
                  </a:solidFill>
                </a:endParaRPr>
              </a:p>
            </p:txBody>
          </p:sp>
        </mc:Choice>
        <mc:Fallback xmlns="">
          <p:sp>
            <p:nvSpPr>
              <p:cNvPr id="15" name="TextBox 14">
                <a:extLst>
                  <a:ext uri="{FF2B5EF4-FFF2-40B4-BE49-F238E27FC236}">
                    <a16:creationId xmlns:a16="http://schemas.microsoft.com/office/drawing/2014/main" id="{1F0BCAF6-D00B-67DC-2638-211FDB0193B9}"/>
                  </a:ext>
                </a:extLst>
              </p:cNvPr>
              <p:cNvSpPr txBox="1">
                <a:spLocks noRot="1" noChangeAspect="1" noMove="1" noResize="1" noEditPoints="1" noAdjustHandles="1" noChangeArrowheads="1" noChangeShapeType="1" noTextEdit="1"/>
              </p:cNvSpPr>
              <p:nvPr/>
            </p:nvSpPr>
            <p:spPr>
              <a:xfrm>
                <a:off x="410543" y="4437112"/>
                <a:ext cx="3721916" cy="288032"/>
              </a:xfrm>
              <a:prstGeom prst="rect">
                <a:avLst/>
              </a:prstGeom>
              <a:blipFill>
                <a:blip r:embed="rId4"/>
                <a:stretch>
                  <a:fillRect b="-269565"/>
                </a:stretch>
              </a:blipFill>
            </p:spPr>
            <p:txBody>
              <a:bodyPr/>
              <a:lstStyle/>
              <a:p>
                <a:r>
                  <a:rPr lang="en-GB">
                    <a:noFill/>
                  </a:rPr>
                  <a:t> </a:t>
                </a:r>
              </a:p>
            </p:txBody>
          </p:sp>
        </mc:Fallback>
      </mc:AlternateContent>
      <p:pic>
        <p:nvPicPr>
          <p:cNvPr id="7" name="Graphic 6" descr="Web design with solid fill">
            <a:extLst>
              <a:ext uri="{FF2B5EF4-FFF2-40B4-BE49-F238E27FC236}">
                <a16:creationId xmlns:a16="http://schemas.microsoft.com/office/drawing/2014/main" id="{73908147-41F1-F1A7-9149-62481E5FDB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62860" y="3012157"/>
            <a:ext cx="1107774" cy="1107774"/>
          </a:xfrm>
          <a:prstGeom prst="rect">
            <a:avLst/>
          </a:prstGeom>
        </p:spPr>
      </p:pic>
      <p:grpSp>
        <p:nvGrpSpPr>
          <p:cNvPr id="48" name="Group 47">
            <a:extLst>
              <a:ext uri="{FF2B5EF4-FFF2-40B4-BE49-F238E27FC236}">
                <a16:creationId xmlns:a16="http://schemas.microsoft.com/office/drawing/2014/main" id="{B3B734B0-037C-2FAE-7F41-ABE9A56E634A}"/>
              </a:ext>
            </a:extLst>
          </p:cNvPr>
          <p:cNvGrpSpPr/>
          <p:nvPr/>
        </p:nvGrpSpPr>
        <p:grpSpPr>
          <a:xfrm>
            <a:off x="7636130" y="2780928"/>
            <a:ext cx="3431599" cy="2097014"/>
            <a:chOff x="7636130" y="2780928"/>
            <a:chExt cx="3431599" cy="2097014"/>
          </a:xfrm>
        </p:grpSpPr>
        <p:grpSp>
          <p:nvGrpSpPr>
            <p:cNvPr id="40" name="Google Shape;394;p27">
              <a:extLst>
                <a:ext uri="{FF2B5EF4-FFF2-40B4-BE49-F238E27FC236}">
                  <a16:creationId xmlns:a16="http://schemas.microsoft.com/office/drawing/2014/main" id="{B9AC524A-25A9-2A34-3482-2AF8B7280E41}"/>
                </a:ext>
              </a:extLst>
            </p:cNvPr>
            <p:cNvGrpSpPr/>
            <p:nvPr/>
          </p:nvGrpSpPr>
          <p:grpSpPr>
            <a:xfrm>
              <a:off x="7636130" y="2780928"/>
              <a:ext cx="3431599" cy="1820529"/>
              <a:chOff x="5847160" y="3267900"/>
              <a:chExt cx="2363246" cy="1435018"/>
            </a:xfrm>
          </p:grpSpPr>
          <p:pic>
            <p:nvPicPr>
              <p:cNvPr id="41" name="Google Shape;395;p27" descr="A screenshot of a data&#10;&#10;Description automatically generated">
                <a:extLst>
                  <a:ext uri="{FF2B5EF4-FFF2-40B4-BE49-F238E27FC236}">
                    <a16:creationId xmlns:a16="http://schemas.microsoft.com/office/drawing/2014/main" id="{F5FFD89F-518B-A4C9-6C6F-6763E6207431}"/>
                  </a:ext>
                </a:extLst>
              </p:cNvPr>
              <p:cNvPicPr preferRelativeResize="0"/>
              <p:nvPr/>
            </p:nvPicPr>
            <p:blipFill rotWithShape="1">
              <a:blip r:embed="rId7">
                <a:alphaModFix/>
              </a:blip>
              <a:srcRect/>
              <a:stretch/>
            </p:blipFill>
            <p:spPr>
              <a:xfrm>
                <a:off x="5858048" y="3267900"/>
                <a:ext cx="2352358" cy="1435018"/>
              </a:xfrm>
              <a:prstGeom prst="rect">
                <a:avLst/>
              </a:prstGeom>
              <a:noFill/>
              <a:ln>
                <a:noFill/>
              </a:ln>
              <a:effectLst>
                <a:outerShdw blurRad="63500" sx="102000" sy="102000" algn="ctr" rotWithShape="0">
                  <a:srgbClr val="000000">
                    <a:alpha val="40000"/>
                  </a:srgbClr>
                </a:outerShdw>
              </a:effectLst>
            </p:spPr>
          </p:pic>
          <p:sp>
            <p:nvSpPr>
              <p:cNvPr id="42" name="Google Shape;396;p27">
                <a:extLst>
                  <a:ext uri="{FF2B5EF4-FFF2-40B4-BE49-F238E27FC236}">
                    <a16:creationId xmlns:a16="http://schemas.microsoft.com/office/drawing/2014/main" id="{E5F2EEAD-6607-660E-3258-5F0148D7BB70}"/>
                  </a:ext>
                </a:extLst>
              </p:cNvPr>
              <p:cNvSpPr/>
              <p:nvPr/>
            </p:nvSpPr>
            <p:spPr>
              <a:xfrm>
                <a:off x="5847160" y="3617352"/>
                <a:ext cx="629722" cy="335895"/>
              </a:xfrm>
              <a:prstGeom prst="rect">
                <a:avLst/>
              </a:prstGeom>
              <a:solidFill>
                <a:schemeClr val="bg2">
                  <a:lumMod val="75000"/>
                  <a:lumOff val="25000"/>
                  <a:alpha val="6470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NL" sz="1400" b="1" i="0" u="none" strike="noStrike" cap="none" dirty="0">
                    <a:solidFill>
                      <a:schemeClr val="lt1"/>
                    </a:solidFill>
                    <a:latin typeface="Arial"/>
                    <a:ea typeface="Arial"/>
                    <a:cs typeface="Arial"/>
                    <a:sym typeface="Arial"/>
                  </a:rPr>
                  <a:t>OUTPUT</a:t>
                </a:r>
                <a:endParaRPr b="1" dirty="0"/>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4EF3A2-C22B-1B49-BAAD-835979E13B4C}"/>
                    </a:ext>
                  </a:extLst>
                </p:cNvPr>
                <p:cNvSpPr txBox="1"/>
                <p:nvPr/>
              </p:nvSpPr>
              <p:spPr>
                <a:xfrm>
                  <a:off x="8582928" y="4589910"/>
                  <a:ext cx="2232248" cy="288032"/>
                </a:xfrm>
                <a:prstGeom prst="rect">
                  <a:avLst/>
                </a:prstGeom>
                <a:noFill/>
              </p:spPr>
              <p:txBody>
                <a:bodyPr wrap="square" lIns="108000" tIns="108000" rIns="108000" bIns="108000" rtlCol="0">
                  <a:noAutofit/>
                </a:bodyPr>
                <a:lstStyle/>
                <a:p>
                  <a:pPr algn="ctr"/>
                  <a14:m>
                    <m:oMath xmlns:m="http://schemas.openxmlformats.org/officeDocument/2006/math">
                      <m:r>
                        <a:rPr lang="en-GB" i="1" noProof="0" smtClean="0">
                          <a:solidFill>
                            <a:schemeClr val="bg2"/>
                          </a:solidFill>
                          <a:latin typeface="Cambria Math" panose="02040503050406030204" pitchFamily="18" charset="0"/>
                          <a:ea typeface="Cambria Math" panose="02040503050406030204" pitchFamily="18" charset="0"/>
                        </a:rPr>
                        <m:t>×</m:t>
                      </m:r>
                      <m:r>
                        <a:rPr lang="en-US" b="0" i="1" noProof="0" smtClean="0">
                          <a:solidFill>
                            <a:schemeClr val="bg2"/>
                          </a:solidFill>
                          <a:latin typeface="Cambria Math" panose="02040503050406030204" pitchFamily="18" charset="0"/>
                          <a:ea typeface="Cambria Math" panose="02040503050406030204" pitchFamily="18" charset="0"/>
                        </a:rPr>
                        <m:t> 5</m:t>
                      </m:r>
                    </m:oMath>
                  </a14:m>
                  <a:r>
                    <a:rPr lang="en-US" b="0" noProof="0" dirty="0">
                      <a:solidFill>
                        <a:schemeClr val="bg2"/>
                      </a:solidFill>
                      <a:ea typeface="Cambria Math" panose="02040503050406030204" pitchFamily="18" charset="0"/>
                    </a:rPr>
                    <a:t> </a:t>
                  </a:r>
                </a:p>
                <a:p>
                  <a:pPr algn="ctr"/>
                  <a:r>
                    <a:rPr lang="en-US" b="0" noProof="0" dirty="0">
                      <a:solidFill>
                        <a:schemeClr val="bg2"/>
                      </a:solidFill>
                      <a:ea typeface="Cambria Math" panose="02040503050406030204" pitchFamily="18" charset="0"/>
                    </a:rPr>
                    <a:t>Type specific IPD</a:t>
                  </a:r>
                </a:p>
                <a:p>
                  <a:endParaRPr lang="en-GB" noProof="0" dirty="0" err="1">
                    <a:solidFill>
                      <a:schemeClr val="bg2"/>
                    </a:solidFill>
                  </a:endParaRPr>
                </a:p>
              </p:txBody>
            </p:sp>
          </mc:Choice>
          <mc:Fallback xmlns="">
            <p:sp>
              <p:nvSpPr>
                <p:cNvPr id="10" name="TextBox 9">
                  <a:extLst>
                    <a:ext uri="{FF2B5EF4-FFF2-40B4-BE49-F238E27FC236}">
                      <a16:creationId xmlns:a16="http://schemas.microsoft.com/office/drawing/2014/main" id="{E04EF3A2-C22B-1B49-BAAD-835979E13B4C}"/>
                    </a:ext>
                  </a:extLst>
                </p:cNvPr>
                <p:cNvSpPr txBox="1">
                  <a:spLocks noRot="1" noChangeAspect="1" noMove="1" noResize="1" noEditPoints="1" noAdjustHandles="1" noChangeArrowheads="1" noChangeShapeType="1" noTextEdit="1"/>
                </p:cNvSpPr>
                <p:nvPr/>
              </p:nvSpPr>
              <p:spPr>
                <a:xfrm>
                  <a:off x="8582928" y="4589910"/>
                  <a:ext cx="2232248" cy="288032"/>
                </a:xfrm>
                <a:prstGeom prst="rect">
                  <a:avLst/>
                </a:prstGeom>
                <a:blipFill>
                  <a:blip r:embed="rId8"/>
                  <a:stretch>
                    <a:fillRect b="-178261"/>
                  </a:stretch>
                </a:blipFill>
              </p:spPr>
              <p:txBody>
                <a:bodyPr/>
                <a:lstStyle/>
                <a:p>
                  <a:r>
                    <a:rPr lang="en-GB">
                      <a:noFill/>
                    </a:rPr>
                    <a:t> </a:t>
                  </a:r>
                </a:p>
              </p:txBody>
            </p:sp>
          </mc:Fallback>
        </mc:AlternateContent>
      </p:grpSp>
      <p:sp>
        <p:nvSpPr>
          <p:cNvPr id="31" name="TextBox 30">
            <a:extLst>
              <a:ext uri="{FF2B5EF4-FFF2-40B4-BE49-F238E27FC236}">
                <a16:creationId xmlns:a16="http://schemas.microsoft.com/office/drawing/2014/main" id="{28933E75-390F-E5CE-1A08-D7649587C10D}"/>
              </a:ext>
            </a:extLst>
          </p:cNvPr>
          <p:cNvSpPr txBox="1"/>
          <p:nvPr/>
        </p:nvSpPr>
        <p:spPr>
          <a:xfrm>
            <a:off x="4881948" y="4003481"/>
            <a:ext cx="1742139" cy="646331"/>
          </a:xfrm>
          <a:prstGeom prst="rect">
            <a:avLst/>
          </a:prstGeom>
          <a:noFill/>
        </p:spPr>
        <p:txBody>
          <a:bodyPr wrap="square">
            <a:spAutoFit/>
          </a:bodyPr>
          <a:lstStyle/>
          <a:p>
            <a:pPr algn="ctr"/>
            <a:r>
              <a:rPr lang="en-US" b="0" noProof="0" dirty="0">
                <a:solidFill>
                  <a:schemeClr val="bg2"/>
                </a:solidFill>
                <a:ea typeface="Cambria Math" panose="02040503050406030204" pitchFamily="18" charset="0"/>
              </a:rPr>
              <a:t>R package:</a:t>
            </a:r>
          </a:p>
          <a:p>
            <a:pPr algn="ctr"/>
            <a:r>
              <a:rPr lang="en-US" dirty="0" err="1">
                <a:solidFill>
                  <a:schemeClr val="bg2"/>
                </a:solidFill>
                <a:ea typeface="Cambria Math" panose="02040503050406030204" pitchFamily="18" charset="0"/>
              </a:rPr>
              <a:t>IPDfromKM</a:t>
            </a:r>
            <a:endParaRPr lang="en-US" b="0" noProof="0" dirty="0">
              <a:solidFill>
                <a:schemeClr val="bg2"/>
              </a:solidFill>
              <a:ea typeface="Cambria Math" panose="02040503050406030204" pitchFamily="18" charset="0"/>
            </a:endParaRPr>
          </a:p>
        </p:txBody>
      </p:sp>
      <p:pic>
        <p:nvPicPr>
          <p:cNvPr id="46" name="Graphic 45" descr="Back with solid fill">
            <a:extLst>
              <a:ext uri="{FF2B5EF4-FFF2-40B4-BE49-F238E27FC236}">
                <a16:creationId xmlns:a16="http://schemas.microsoft.com/office/drawing/2014/main" id="{0E750828-C99D-2743-3DD9-39C2A153341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49049" y="3156781"/>
            <a:ext cx="783115" cy="631353"/>
          </a:xfrm>
          <a:prstGeom prst="rect">
            <a:avLst/>
          </a:prstGeom>
        </p:spPr>
      </p:pic>
      <p:pic>
        <p:nvPicPr>
          <p:cNvPr id="47" name="Graphic 46" descr="Back with solid fill">
            <a:extLst>
              <a:ext uri="{FF2B5EF4-FFF2-40B4-BE49-F238E27FC236}">
                <a16:creationId xmlns:a16="http://schemas.microsoft.com/office/drawing/2014/main" id="{B393D97E-19A3-8B6F-B974-EB8474499C4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96180" y="3175330"/>
            <a:ext cx="783115" cy="631353"/>
          </a:xfrm>
          <a:prstGeom prst="rect">
            <a:avLst/>
          </a:prstGeom>
        </p:spPr>
      </p:pic>
      <p:sp>
        <p:nvSpPr>
          <p:cNvPr id="49" name="TextBox 48">
            <a:extLst>
              <a:ext uri="{FF2B5EF4-FFF2-40B4-BE49-F238E27FC236}">
                <a16:creationId xmlns:a16="http://schemas.microsoft.com/office/drawing/2014/main" id="{D0A1267B-AB36-0419-C008-5AE4A7B831AA}"/>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50" name="TextBox 49">
            <a:extLst>
              <a:ext uri="{FF2B5EF4-FFF2-40B4-BE49-F238E27FC236}">
                <a16:creationId xmlns:a16="http://schemas.microsoft.com/office/drawing/2014/main" id="{C4B26B76-64DA-C803-B736-A21C7E42DAB1}"/>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dirty="0">
                <a:solidFill>
                  <a:schemeClr val="bg1"/>
                </a:solidFill>
              </a:rPr>
              <a:t>Data Simulation</a:t>
            </a:r>
          </a:p>
        </p:txBody>
      </p:sp>
      <p:sp>
        <p:nvSpPr>
          <p:cNvPr id="51" name="TextBox 50">
            <a:extLst>
              <a:ext uri="{FF2B5EF4-FFF2-40B4-BE49-F238E27FC236}">
                <a16:creationId xmlns:a16="http://schemas.microsoft.com/office/drawing/2014/main" id="{D521B691-85B4-9A87-72C6-30DF8AD49F38}"/>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Methods</a:t>
            </a:r>
          </a:p>
        </p:txBody>
      </p:sp>
      <p:sp>
        <p:nvSpPr>
          <p:cNvPr id="52" name="TextBox 51">
            <a:extLst>
              <a:ext uri="{FF2B5EF4-FFF2-40B4-BE49-F238E27FC236}">
                <a16:creationId xmlns:a16="http://schemas.microsoft.com/office/drawing/2014/main" id="{F0C50038-415F-1C74-0D03-5349BDEE53C0}"/>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53" name="TextBox 52">
            <a:extLst>
              <a:ext uri="{FF2B5EF4-FFF2-40B4-BE49-F238E27FC236}">
                <a16:creationId xmlns:a16="http://schemas.microsoft.com/office/drawing/2014/main" id="{C4CBAB6D-7D58-2F60-7CA5-6B39EC16818B}"/>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Tree>
    <p:extLst>
      <p:ext uri="{BB962C8B-B14F-4D97-AF65-F5344CB8AC3E}">
        <p14:creationId xmlns:p14="http://schemas.microsoft.com/office/powerpoint/2010/main" val="1339065773"/>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12</a:t>
            </a:fld>
            <a:endParaRPr lang="nl-NL" dirty="0"/>
          </a:p>
        </p:txBody>
      </p:sp>
      <p:sp>
        <p:nvSpPr>
          <p:cNvPr id="9" name="Titel 1">
            <a:extLst>
              <a:ext uri="{FF2B5EF4-FFF2-40B4-BE49-F238E27FC236}">
                <a16:creationId xmlns:a16="http://schemas.microsoft.com/office/drawing/2014/main" id="{F2E7F631-FA0D-E697-AD70-0BA5710B848E}"/>
              </a:ext>
            </a:extLst>
          </p:cNvPr>
          <p:cNvSpPr txBox="1">
            <a:spLocks/>
          </p:cNvSpPr>
          <p:nvPr/>
        </p:nvSpPr>
        <p:spPr>
          <a:xfrm>
            <a:off x="770583" y="598241"/>
            <a:ext cx="11017224"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err="1"/>
              <a:t>Phase</a:t>
            </a:r>
            <a:r>
              <a:rPr lang="nl-NL" dirty="0"/>
              <a:t> 2 : </a:t>
            </a:r>
            <a:r>
              <a:rPr lang="nl-NL" dirty="0" err="1"/>
              <a:t>from</a:t>
            </a:r>
            <a:r>
              <a:rPr lang="nl-NL" dirty="0"/>
              <a:t> </a:t>
            </a:r>
            <a:r>
              <a:rPr lang="nl-NL" dirty="0" err="1"/>
              <a:t>IPDs</a:t>
            </a:r>
            <a:r>
              <a:rPr lang="nl-NL" dirty="0"/>
              <a:t> </a:t>
            </a:r>
            <a:r>
              <a:rPr lang="nl-NL" dirty="0" err="1"/>
              <a:t>to</a:t>
            </a:r>
            <a:r>
              <a:rPr lang="nl-NL" dirty="0"/>
              <a:t> </a:t>
            </a:r>
            <a:r>
              <a:rPr lang="nl-NL" dirty="0" err="1"/>
              <a:t>Sequential</a:t>
            </a:r>
            <a:r>
              <a:rPr lang="nl-NL" dirty="0"/>
              <a:t> Data</a:t>
            </a:r>
          </a:p>
        </p:txBody>
      </p:sp>
      <p:sp>
        <p:nvSpPr>
          <p:cNvPr id="6" name="TextBox 5">
            <a:extLst>
              <a:ext uri="{FF2B5EF4-FFF2-40B4-BE49-F238E27FC236}">
                <a16:creationId xmlns:a16="http://schemas.microsoft.com/office/drawing/2014/main" id="{B0A85ADF-3CEB-88A2-0FB3-8C0F6F09EA48}"/>
              </a:ext>
            </a:extLst>
          </p:cNvPr>
          <p:cNvSpPr txBox="1"/>
          <p:nvPr/>
        </p:nvSpPr>
        <p:spPr>
          <a:xfrm>
            <a:off x="612665" y="1236083"/>
            <a:ext cx="4933936" cy="509555"/>
          </a:xfrm>
          <a:prstGeom prst="rect">
            <a:avLst/>
          </a:prstGeom>
          <a:noFill/>
        </p:spPr>
        <p:txBody>
          <a:bodyPr wrap="square" lIns="108000" tIns="108000" rIns="108000" bIns="108000" rtlCol="0">
            <a:noAutofit/>
          </a:bodyPr>
          <a:lstStyle/>
          <a:p>
            <a:r>
              <a:rPr lang="en-NL" dirty="0">
                <a:solidFill>
                  <a:schemeClr val="bg2"/>
                </a:solidFill>
              </a:rPr>
              <a:t>IPD: Individual Patient Data</a:t>
            </a:r>
            <a:endParaRPr lang="en-NL" noProof="0" dirty="0">
              <a:solidFill>
                <a:schemeClr val="bg2"/>
              </a:solidFill>
            </a:endParaRPr>
          </a:p>
        </p:txBody>
      </p:sp>
      <p:grpSp>
        <p:nvGrpSpPr>
          <p:cNvPr id="5" name="Group 4">
            <a:extLst>
              <a:ext uri="{FF2B5EF4-FFF2-40B4-BE49-F238E27FC236}">
                <a16:creationId xmlns:a16="http://schemas.microsoft.com/office/drawing/2014/main" id="{F7585500-3464-2F40-325E-9570ED0262F9}"/>
              </a:ext>
            </a:extLst>
          </p:cNvPr>
          <p:cNvGrpSpPr/>
          <p:nvPr/>
        </p:nvGrpSpPr>
        <p:grpSpPr>
          <a:xfrm>
            <a:off x="2895840" y="2794383"/>
            <a:ext cx="2634353" cy="1678108"/>
            <a:chOff x="4246436" y="3331395"/>
            <a:chExt cx="2634353" cy="1678108"/>
          </a:xfrm>
        </p:grpSpPr>
        <p:pic>
          <p:nvPicPr>
            <p:cNvPr id="7" name="Graphic 6" descr="Web design with solid fill">
              <a:extLst>
                <a:ext uri="{FF2B5EF4-FFF2-40B4-BE49-F238E27FC236}">
                  <a16:creationId xmlns:a16="http://schemas.microsoft.com/office/drawing/2014/main" id="{73908147-41F1-F1A7-9149-62481E5FDB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5495" y="3331395"/>
              <a:ext cx="1107774" cy="1107774"/>
            </a:xfrm>
            <a:prstGeom prst="rect">
              <a:avLst/>
            </a:prstGeom>
          </p:spPr>
        </p:pic>
        <p:sp>
          <p:nvSpPr>
            <p:cNvPr id="31" name="TextBox 30">
              <a:extLst>
                <a:ext uri="{FF2B5EF4-FFF2-40B4-BE49-F238E27FC236}">
                  <a16:creationId xmlns:a16="http://schemas.microsoft.com/office/drawing/2014/main" id="{28933E75-390F-E5CE-1A08-D7649587C10D}"/>
                </a:ext>
              </a:extLst>
            </p:cNvPr>
            <p:cNvSpPr txBox="1"/>
            <p:nvPr/>
          </p:nvSpPr>
          <p:spPr>
            <a:xfrm>
              <a:off x="4246436" y="4363172"/>
              <a:ext cx="2634353" cy="646331"/>
            </a:xfrm>
            <a:prstGeom prst="rect">
              <a:avLst/>
            </a:prstGeom>
            <a:noFill/>
          </p:spPr>
          <p:txBody>
            <a:bodyPr wrap="square">
              <a:spAutoFit/>
            </a:bodyPr>
            <a:lstStyle/>
            <a:p>
              <a:pPr algn="ctr"/>
              <a:r>
                <a:rPr lang="en-US" b="0" noProof="0" dirty="0">
                  <a:solidFill>
                    <a:schemeClr val="bg2"/>
                  </a:solidFill>
                  <a:ea typeface="Cambria Math" panose="02040503050406030204" pitchFamily="18" charset="0"/>
                </a:rPr>
                <a:t>Algorithms:</a:t>
              </a:r>
            </a:p>
            <a:p>
              <a:pPr algn="ctr"/>
              <a:r>
                <a:rPr lang="en-US" b="1" noProof="0" dirty="0">
                  <a:solidFill>
                    <a:schemeClr val="bg2"/>
                  </a:solidFill>
                  <a:ea typeface="Cambria Math" panose="02040503050406030204" pitchFamily="18" charset="0"/>
                </a:rPr>
                <a:t>Reverse Engineering</a:t>
              </a:r>
            </a:p>
          </p:txBody>
        </p:sp>
      </p:grpSp>
      <p:pic>
        <p:nvPicPr>
          <p:cNvPr id="47" name="Graphic 46" descr="Back with solid fill">
            <a:extLst>
              <a:ext uri="{FF2B5EF4-FFF2-40B4-BE49-F238E27FC236}">
                <a16:creationId xmlns:a16="http://schemas.microsoft.com/office/drawing/2014/main" id="{B393D97E-19A3-8B6F-B974-EB8474499C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0498" y="3010176"/>
            <a:ext cx="801661" cy="517257"/>
          </a:xfrm>
          <a:prstGeom prst="rect">
            <a:avLst/>
          </a:prstGeom>
        </p:spPr>
      </p:pic>
      <p:pic>
        <p:nvPicPr>
          <p:cNvPr id="4" name="Graphic 3" descr="Back with solid fill">
            <a:extLst>
              <a:ext uri="{FF2B5EF4-FFF2-40B4-BE49-F238E27FC236}">
                <a16:creationId xmlns:a16="http://schemas.microsoft.com/office/drawing/2014/main" id="{0B54CE03-089F-BD31-1B1E-7C02F2ED98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52558" y="3014840"/>
            <a:ext cx="788673" cy="508876"/>
          </a:xfrm>
          <a:prstGeom prst="rect">
            <a:avLst/>
          </a:prstGeom>
        </p:spPr>
      </p:pic>
      <p:grpSp>
        <p:nvGrpSpPr>
          <p:cNvPr id="14" name="Group 13">
            <a:extLst>
              <a:ext uri="{FF2B5EF4-FFF2-40B4-BE49-F238E27FC236}">
                <a16:creationId xmlns:a16="http://schemas.microsoft.com/office/drawing/2014/main" id="{9A9866ED-1B8C-CA01-17AB-5F032ADD7088}"/>
              </a:ext>
            </a:extLst>
          </p:cNvPr>
          <p:cNvGrpSpPr/>
          <p:nvPr/>
        </p:nvGrpSpPr>
        <p:grpSpPr>
          <a:xfrm>
            <a:off x="341384" y="2569311"/>
            <a:ext cx="2301407" cy="1409333"/>
            <a:chOff x="7455612" y="2780928"/>
            <a:chExt cx="3408419" cy="2087243"/>
          </a:xfrm>
        </p:grpSpPr>
        <p:grpSp>
          <p:nvGrpSpPr>
            <p:cNvPr id="16" name="Google Shape;394;p27">
              <a:extLst>
                <a:ext uri="{FF2B5EF4-FFF2-40B4-BE49-F238E27FC236}">
                  <a16:creationId xmlns:a16="http://schemas.microsoft.com/office/drawing/2014/main" id="{8C700A6B-362F-54AB-713D-63200BDE4E14}"/>
                </a:ext>
              </a:extLst>
            </p:cNvPr>
            <p:cNvGrpSpPr/>
            <p:nvPr/>
          </p:nvGrpSpPr>
          <p:grpSpPr>
            <a:xfrm>
              <a:off x="7455612" y="2780928"/>
              <a:ext cx="3408419" cy="1820529"/>
              <a:chOff x="5722843" y="3267900"/>
              <a:chExt cx="2347283" cy="1435018"/>
            </a:xfrm>
          </p:grpSpPr>
          <p:pic>
            <p:nvPicPr>
              <p:cNvPr id="20" name="Google Shape;395;p27" descr="A screenshot of a data&#10;&#10;Description automatically generated">
                <a:extLst>
                  <a:ext uri="{FF2B5EF4-FFF2-40B4-BE49-F238E27FC236}">
                    <a16:creationId xmlns:a16="http://schemas.microsoft.com/office/drawing/2014/main" id="{960076F6-CEF7-BA34-07A8-7FBC96CBF89D}"/>
                  </a:ext>
                </a:extLst>
              </p:cNvPr>
              <p:cNvPicPr preferRelativeResize="0"/>
              <p:nvPr/>
            </p:nvPicPr>
            <p:blipFill rotWithShape="1">
              <a:blip r:embed="rId7">
                <a:alphaModFix/>
              </a:blip>
              <a:srcRect/>
              <a:stretch/>
            </p:blipFill>
            <p:spPr>
              <a:xfrm>
                <a:off x="5722843" y="3267900"/>
                <a:ext cx="2347283" cy="1435018"/>
              </a:xfrm>
              <a:prstGeom prst="rect">
                <a:avLst/>
              </a:prstGeom>
              <a:noFill/>
              <a:ln>
                <a:noFill/>
              </a:ln>
              <a:effectLst>
                <a:outerShdw blurRad="63500" sx="102000" sy="102000" algn="ctr" rotWithShape="0">
                  <a:srgbClr val="000000">
                    <a:alpha val="40000"/>
                  </a:srgbClr>
                </a:outerShdw>
              </a:effectLst>
            </p:spPr>
          </p:pic>
          <p:sp>
            <p:nvSpPr>
              <p:cNvPr id="23" name="Google Shape;396;p27">
                <a:extLst>
                  <a:ext uri="{FF2B5EF4-FFF2-40B4-BE49-F238E27FC236}">
                    <a16:creationId xmlns:a16="http://schemas.microsoft.com/office/drawing/2014/main" id="{40D3DD00-7DB5-8AE4-6DC8-950517F6CFEF}"/>
                  </a:ext>
                </a:extLst>
              </p:cNvPr>
              <p:cNvSpPr/>
              <p:nvPr/>
            </p:nvSpPr>
            <p:spPr>
              <a:xfrm>
                <a:off x="5722843" y="4214399"/>
                <a:ext cx="773338" cy="294960"/>
              </a:xfrm>
              <a:prstGeom prst="rect">
                <a:avLst/>
              </a:prstGeom>
              <a:solidFill>
                <a:srgbClr val="DBB7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NL" sz="1400" b="1" i="0" u="none" strike="noStrike" cap="none" dirty="0">
                    <a:solidFill>
                      <a:schemeClr val="lt1"/>
                    </a:solidFill>
                    <a:latin typeface="Arial"/>
                    <a:ea typeface="Arial"/>
                    <a:cs typeface="Arial"/>
                    <a:sym typeface="Arial"/>
                  </a:rPr>
                  <a:t>INPUT</a:t>
                </a:r>
                <a:endParaRPr b="1" dirty="0"/>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0334F63-3B5C-3D33-89C1-4973FC1274E5}"/>
                    </a:ext>
                  </a:extLst>
                </p:cNvPr>
                <p:cNvSpPr txBox="1"/>
                <p:nvPr/>
              </p:nvSpPr>
              <p:spPr>
                <a:xfrm>
                  <a:off x="7592683" y="4575290"/>
                  <a:ext cx="3271348" cy="292881"/>
                </a:xfrm>
                <a:prstGeom prst="rect">
                  <a:avLst/>
                </a:prstGeom>
                <a:noFill/>
              </p:spPr>
              <p:txBody>
                <a:bodyPr wrap="square" lIns="108000" tIns="108000" rIns="108000" bIns="108000" rtlCol="0">
                  <a:noAutofit/>
                </a:bodyPr>
                <a:lstStyle/>
                <a:p>
                  <a:pPr algn="ctr"/>
                  <a14:m>
                    <m:oMath xmlns:m="http://schemas.openxmlformats.org/officeDocument/2006/math">
                      <m:r>
                        <a:rPr lang="en-GB" i="1" noProof="0" smtClean="0">
                          <a:solidFill>
                            <a:schemeClr val="bg2"/>
                          </a:solidFill>
                          <a:latin typeface="Cambria Math" panose="02040503050406030204" pitchFamily="18" charset="0"/>
                          <a:ea typeface="Cambria Math" panose="02040503050406030204" pitchFamily="18" charset="0"/>
                        </a:rPr>
                        <m:t>×</m:t>
                      </m:r>
                      <m:r>
                        <a:rPr lang="en-US" b="0" i="1" noProof="0" smtClean="0">
                          <a:solidFill>
                            <a:schemeClr val="bg2"/>
                          </a:solidFill>
                          <a:latin typeface="Cambria Math" panose="02040503050406030204" pitchFamily="18" charset="0"/>
                          <a:ea typeface="Cambria Math" panose="02040503050406030204" pitchFamily="18" charset="0"/>
                        </a:rPr>
                        <m:t> 5</m:t>
                      </m:r>
                    </m:oMath>
                  </a14:m>
                  <a:r>
                    <a:rPr lang="en-US" b="0" noProof="0" dirty="0">
                      <a:solidFill>
                        <a:schemeClr val="bg2"/>
                      </a:solidFill>
                      <a:ea typeface="Cambria Math" panose="02040503050406030204" pitchFamily="18" charset="0"/>
                    </a:rPr>
                    <a:t> </a:t>
                  </a:r>
                </a:p>
                <a:p>
                  <a:pPr algn="ctr"/>
                  <a:r>
                    <a:rPr lang="en-US" b="0" noProof="0" dirty="0">
                      <a:solidFill>
                        <a:schemeClr val="bg2"/>
                      </a:solidFill>
                      <a:ea typeface="Cambria Math" panose="02040503050406030204" pitchFamily="18" charset="0"/>
                    </a:rPr>
                    <a:t>Type-specific IPD</a:t>
                  </a:r>
                </a:p>
                <a:p>
                  <a:endParaRPr lang="en-GB" noProof="0" dirty="0" err="1">
                    <a:solidFill>
                      <a:schemeClr val="bg2"/>
                    </a:solidFill>
                  </a:endParaRPr>
                </a:p>
              </p:txBody>
            </p:sp>
          </mc:Choice>
          <mc:Fallback xmlns="">
            <p:sp>
              <p:nvSpPr>
                <p:cNvPr id="19" name="TextBox 18">
                  <a:extLst>
                    <a:ext uri="{FF2B5EF4-FFF2-40B4-BE49-F238E27FC236}">
                      <a16:creationId xmlns:a16="http://schemas.microsoft.com/office/drawing/2014/main" id="{C0334F63-3B5C-3D33-89C1-4973FC1274E5}"/>
                    </a:ext>
                  </a:extLst>
                </p:cNvPr>
                <p:cNvSpPr txBox="1">
                  <a:spLocks noRot="1" noChangeAspect="1" noMove="1" noResize="1" noEditPoints="1" noAdjustHandles="1" noChangeArrowheads="1" noChangeShapeType="1" noTextEdit="1"/>
                </p:cNvSpPr>
                <p:nvPr/>
              </p:nvSpPr>
              <p:spPr>
                <a:xfrm>
                  <a:off x="7592683" y="4575290"/>
                  <a:ext cx="3271348" cy="292881"/>
                </a:xfrm>
                <a:prstGeom prst="rect">
                  <a:avLst/>
                </a:prstGeom>
                <a:blipFill>
                  <a:blip r:embed="rId8"/>
                  <a:stretch>
                    <a:fillRect b="-270588"/>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9E6507F-3019-FF5F-44B1-380AC28092DB}"/>
                  </a:ext>
                </a:extLst>
              </p:cNvPr>
              <p:cNvSpPr txBox="1"/>
              <p:nvPr/>
            </p:nvSpPr>
            <p:spPr>
              <a:xfrm>
                <a:off x="8026172" y="4149080"/>
                <a:ext cx="2213224" cy="214773"/>
              </a:xfrm>
              <a:prstGeom prst="rect">
                <a:avLst/>
              </a:prstGeom>
              <a:noFill/>
            </p:spPr>
            <p:txBody>
              <a:bodyPr wrap="square" lIns="108000" tIns="108000" rIns="108000" bIns="108000" rtlCol="0">
                <a:noAutofit/>
              </a:bodyPr>
              <a:lstStyle/>
              <a:p>
                <a:pPr algn="ctr"/>
                <a14:m>
                  <m:oMath xmlns:m="http://schemas.openxmlformats.org/officeDocument/2006/math">
                    <m:r>
                      <a:rPr lang="en-GB" i="1" noProof="0" smtClean="0">
                        <a:solidFill>
                          <a:schemeClr val="bg2"/>
                        </a:solidFill>
                        <a:latin typeface="Cambria Math" panose="02040503050406030204" pitchFamily="18" charset="0"/>
                        <a:ea typeface="Cambria Math" panose="02040503050406030204" pitchFamily="18" charset="0"/>
                      </a:rPr>
                      <m:t>×</m:t>
                    </m:r>
                    <m:r>
                      <a:rPr lang="en-US" b="0" i="1" noProof="0" smtClean="0">
                        <a:solidFill>
                          <a:schemeClr val="bg2"/>
                        </a:solidFill>
                        <a:latin typeface="Cambria Math" panose="02040503050406030204" pitchFamily="18" charset="0"/>
                        <a:ea typeface="Cambria Math" panose="02040503050406030204" pitchFamily="18" charset="0"/>
                      </a:rPr>
                      <m:t> 1</m:t>
                    </m:r>
                  </m:oMath>
                </a14:m>
                <a:r>
                  <a:rPr lang="en-US" b="0" noProof="0" dirty="0">
                    <a:solidFill>
                      <a:schemeClr val="bg2"/>
                    </a:solidFill>
                    <a:ea typeface="Cambria Math" panose="02040503050406030204" pitchFamily="18" charset="0"/>
                  </a:rPr>
                  <a:t> </a:t>
                </a:r>
              </a:p>
              <a:p>
                <a:pPr algn="ctr"/>
                <a:r>
                  <a:rPr lang="en-US" b="0" noProof="0" dirty="0">
                    <a:solidFill>
                      <a:schemeClr val="bg2"/>
                    </a:solidFill>
                    <a:ea typeface="Cambria Math" panose="02040503050406030204" pitchFamily="18" charset="0"/>
                  </a:rPr>
                  <a:t>Sequential IPD</a:t>
                </a:r>
              </a:p>
              <a:p>
                <a:pPr algn="ctr"/>
                <a:endParaRPr lang="en-GB" noProof="0" dirty="0" err="1">
                  <a:solidFill>
                    <a:schemeClr val="bg2"/>
                  </a:solidFill>
                </a:endParaRPr>
              </a:p>
            </p:txBody>
          </p:sp>
        </mc:Choice>
        <mc:Fallback xmlns="">
          <p:sp>
            <p:nvSpPr>
              <p:cNvPr id="28" name="TextBox 27">
                <a:extLst>
                  <a:ext uri="{FF2B5EF4-FFF2-40B4-BE49-F238E27FC236}">
                    <a16:creationId xmlns:a16="http://schemas.microsoft.com/office/drawing/2014/main" id="{A9E6507F-3019-FF5F-44B1-380AC28092DB}"/>
                  </a:ext>
                </a:extLst>
              </p:cNvPr>
              <p:cNvSpPr txBox="1">
                <a:spLocks noRot="1" noChangeAspect="1" noMove="1" noResize="1" noEditPoints="1" noAdjustHandles="1" noChangeArrowheads="1" noChangeShapeType="1" noTextEdit="1"/>
              </p:cNvSpPr>
              <p:nvPr/>
            </p:nvSpPr>
            <p:spPr>
              <a:xfrm>
                <a:off x="8026172" y="4149080"/>
                <a:ext cx="2213224" cy="214773"/>
              </a:xfrm>
              <a:prstGeom prst="rect">
                <a:avLst/>
              </a:prstGeom>
              <a:blipFill>
                <a:blip r:embed="rId9"/>
                <a:stretch>
                  <a:fillRect b="-255556"/>
                </a:stretch>
              </a:blipFill>
            </p:spPr>
            <p:txBody>
              <a:bodyPr/>
              <a:lstStyle/>
              <a:p>
                <a:r>
                  <a:rPr lang="en-GB">
                    <a:noFill/>
                  </a:rPr>
                  <a:t> </a:t>
                </a:r>
              </a:p>
            </p:txBody>
          </p:sp>
        </mc:Fallback>
      </mc:AlternateContent>
      <p:grpSp>
        <p:nvGrpSpPr>
          <p:cNvPr id="33" name="Group 32">
            <a:extLst>
              <a:ext uri="{FF2B5EF4-FFF2-40B4-BE49-F238E27FC236}">
                <a16:creationId xmlns:a16="http://schemas.microsoft.com/office/drawing/2014/main" id="{9163FBCF-2A5E-7530-F98F-EE5B986779AC}"/>
              </a:ext>
            </a:extLst>
          </p:cNvPr>
          <p:cNvGrpSpPr/>
          <p:nvPr/>
        </p:nvGrpSpPr>
        <p:grpSpPr>
          <a:xfrm>
            <a:off x="5668566" y="2420888"/>
            <a:ext cx="6332415" cy="1804172"/>
            <a:chOff x="5881743" y="2053098"/>
            <a:chExt cx="6119240" cy="1566731"/>
          </a:xfrm>
        </p:grpSpPr>
        <p:pic>
          <p:nvPicPr>
            <p:cNvPr id="32" name="Picture 31" descr="A table of numbers and a few letters&#10;&#10;Description automatically generated with medium confidence">
              <a:extLst>
                <a:ext uri="{FF2B5EF4-FFF2-40B4-BE49-F238E27FC236}">
                  <a16:creationId xmlns:a16="http://schemas.microsoft.com/office/drawing/2014/main" id="{9FE89157-5496-E095-3018-6B0E58DF8D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1743" y="2053098"/>
              <a:ext cx="6119240" cy="1566731"/>
            </a:xfrm>
            <a:prstGeom prst="rect">
              <a:avLst/>
            </a:prstGeom>
            <a:effectLst>
              <a:outerShdw blurRad="63500" sx="102000" sy="102000" algn="ctr" rotWithShape="0">
                <a:prstClr val="black">
                  <a:alpha val="40000"/>
                </a:prstClr>
              </a:outerShdw>
            </a:effectLst>
          </p:spPr>
        </p:pic>
        <p:sp>
          <p:nvSpPr>
            <p:cNvPr id="27" name="Google Shape;396;p27">
              <a:extLst>
                <a:ext uri="{FF2B5EF4-FFF2-40B4-BE49-F238E27FC236}">
                  <a16:creationId xmlns:a16="http://schemas.microsoft.com/office/drawing/2014/main" id="{2D288F3F-37A7-E07A-9741-D747B1924430}"/>
                </a:ext>
              </a:extLst>
            </p:cNvPr>
            <p:cNvSpPr/>
            <p:nvPr/>
          </p:nvSpPr>
          <p:spPr>
            <a:xfrm>
              <a:off x="5881743" y="3138789"/>
              <a:ext cx="949364" cy="290211"/>
            </a:xfrm>
            <a:prstGeom prst="rect">
              <a:avLst/>
            </a:prstGeom>
            <a:solidFill>
              <a:srgbClr val="DBB7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NL" sz="1400" b="1" i="0" u="none" strike="noStrike" cap="none" dirty="0">
                  <a:solidFill>
                    <a:schemeClr val="lt1"/>
                  </a:solidFill>
                  <a:latin typeface="Arial"/>
                  <a:ea typeface="Arial"/>
                  <a:cs typeface="Arial"/>
                  <a:sym typeface="Arial"/>
                </a:rPr>
                <a:t>OUTPUT</a:t>
              </a:r>
              <a:endParaRPr b="1" dirty="0"/>
            </a:p>
          </p:txBody>
        </p:sp>
      </p:grpSp>
      <p:sp>
        <p:nvSpPr>
          <p:cNvPr id="37" name="TextBox 36">
            <a:extLst>
              <a:ext uri="{FF2B5EF4-FFF2-40B4-BE49-F238E27FC236}">
                <a16:creationId xmlns:a16="http://schemas.microsoft.com/office/drawing/2014/main" id="{06379054-3135-70EB-3DE1-D640EEBC93C4}"/>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38" name="TextBox 37">
            <a:extLst>
              <a:ext uri="{FF2B5EF4-FFF2-40B4-BE49-F238E27FC236}">
                <a16:creationId xmlns:a16="http://schemas.microsoft.com/office/drawing/2014/main" id="{9B10E0B9-E558-D228-CD75-40FF99EF37CE}"/>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dirty="0">
                <a:solidFill>
                  <a:schemeClr val="bg1"/>
                </a:solidFill>
              </a:rPr>
              <a:t>Data Simulation</a:t>
            </a:r>
          </a:p>
        </p:txBody>
      </p:sp>
      <p:sp>
        <p:nvSpPr>
          <p:cNvPr id="39" name="TextBox 38">
            <a:extLst>
              <a:ext uri="{FF2B5EF4-FFF2-40B4-BE49-F238E27FC236}">
                <a16:creationId xmlns:a16="http://schemas.microsoft.com/office/drawing/2014/main" id="{D139AFF6-3AF2-D6A3-4816-6793E61A3396}"/>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Methods</a:t>
            </a:r>
          </a:p>
        </p:txBody>
      </p:sp>
      <p:sp>
        <p:nvSpPr>
          <p:cNvPr id="43" name="TextBox 42">
            <a:extLst>
              <a:ext uri="{FF2B5EF4-FFF2-40B4-BE49-F238E27FC236}">
                <a16:creationId xmlns:a16="http://schemas.microsoft.com/office/drawing/2014/main" id="{FF9CB817-8489-4EEB-D596-E5D22A61C543}"/>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44" name="TextBox 43">
            <a:extLst>
              <a:ext uri="{FF2B5EF4-FFF2-40B4-BE49-F238E27FC236}">
                <a16:creationId xmlns:a16="http://schemas.microsoft.com/office/drawing/2014/main" id="{C6DCCD06-6B0E-598A-EA60-4C08AFAAF094}"/>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Tree>
    <p:extLst>
      <p:ext uri="{BB962C8B-B14F-4D97-AF65-F5344CB8AC3E}">
        <p14:creationId xmlns:p14="http://schemas.microsoft.com/office/powerpoint/2010/main" val="3421713790"/>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13</a:t>
            </a:fld>
            <a:endParaRPr lang="nl-NL" dirty="0"/>
          </a:p>
        </p:txBody>
      </p:sp>
      <p:sp>
        <p:nvSpPr>
          <p:cNvPr id="9" name="Titel 1">
            <a:extLst>
              <a:ext uri="{FF2B5EF4-FFF2-40B4-BE49-F238E27FC236}">
                <a16:creationId xmlns:a16="http://schemas.microsoft.com/office/drawing/2014/main" id="{F2E7F631-FA0D-E697-AD70-0BA5710B848E}"/>
              </a:ext>
            </a:extLst>
          </p:cNvPr>
          <p:cNvSpPr txBox="1">
            <a:spLocks/>
          </p:cNvSpPr>
          <p:nvPr/>
        </p:nvSpPr>
        <p:spPr>
          <a:xfrm>
            <a:off x="637990" y="552551"/>
            <a:ext cx="9841644"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endParaRPr lang="en-US" dirty="0"/>
          </a:p>
          <a:p>
            <a:r>
              <a:rPr lang="en-US" dirty="0"/>
              <a:t>Reverse Engineering: Aim</a:t>
            </a:r>
          </a:p>
          <a:p>
            <a:endParaRPr lang="en-GB" dirty="0"/>
          </a:p>
        </p:txBody>
      </p:sp>
      <p:sp>
        <p:nvSpPr>
          <p:cNvPr id="15" name="TextBox 14">
            <a:extLst>
              <a:ext uri="{FF2B5EF4-FFF2-40B4-BE49-F238E27FC236}">
                <a16:creationId xmlns:a16="http://schemas.microsoft.com/office/drawing/2014/main" id="{151D2644-9F5A-DA9B-BD85-A8ABCA980F58}"/>
              </a:ext>
            </a:extLst>
          </p:cNvPr>
          <p:cNvSpPr txBox="1"/>
          <p:nvPr/>
        </p:nvSpPr>
        <p:spPr>
          <a:xfrm>
            <a:off x="5523111" y="1336310"/>
            <a:ext cx="3028459" cy="365125"/>
          </a:xfrm>
          <a:prstGeom prst="rect">
            <a:avLst/>
          </a:prstGeom>
          <a:noFill/>
        </p:spPr>
        <p:txBody>
          <a:bodyPr wrap="square" lIns="108000" tIns="108000" rIns="108000" bIns="108000" rtlCol="0">
            <a:noAutofit/>
          </a:bodyPr>
          <a:lstStyle/>
          <a:p>
            <a:r>
              <a:rPr lang="en-GB" noProof="0" dirty="0">
                <a:solidFill>
                  <a:schemeClr val="bg2"/>
                </a:solidFill>
              </a:rPr>
              <a:t>T</a:t>
            </a:r>
            <a:r>
              <a:rPr lang="en-NL" noProof="0" dirty="0">
                <a:solidFill>
                  <a:schemeClr val="bg2"/>
                </a:solidFill>
              </a:rPr>
              <a:t>erminal Event (e.g. death)</a:t>
            </a:r>
          </a:p>
        </p:txBody>
      </p:sp>
      <p:sp>
        <p:nvSpPr>
          <p:cNvPr id="7" name="TextBox 6">
            <a:extLst>
              <a:ext uri="{FF2B5EF4-FFF2-40B4-BE49-F238E27FC236}">
                <a16:creationId xmlns:a16="http://schemas.microsoft.com/office/drawing/2014/main" id="{E1357C72-DC84-96F6-EA02-8812C4E11081}"/>
              </a:ext>
            </a:extLst>
          </p:cNvPr>
          <p:cNvSpPr txBox="1"/>
          <p:nvPr/>
        </p:nvSpPr>
        <p:spPr>
          <a:xfrm>
            <a:off x="5523111" y="3284538"/>
            <a:ext cx="3735143" cy="365125"/>
          </a:xfrm>
          <a:prstGeom prst="rect">
            <a:avLst/>
          </a:prstGeom>
          <a:noFill/>
        </p:spPr>
        <p:txBody>
          <a:bodyPr wrap="square" lIns="108000" tIns="108000" rIns="108000" bIns="108000" rtlCol="0">
            <a:noAutofit/>
          </a:bodyPr>
          <a:lstStyle/>
          <a:p>
            <a:r>
              <a:rPr lang="en-GB" noProof="0" dirty="0">
                <a:solidFill>
                  <a:schemeClr val="bg2"/>
                </a:solidFill>
              </a:rPr>
              <a:t>Non-t</a:t>
            </a:r>
            <a:r>
              <a:rPr lang="en-NL" noProof="0" dirty="0">
                <a:solidFill>
                  <a:schemeClr val="bg2"/>
                </a:solidFill>
              </a:rPr>
              <a:t>erminal Event </a:t>
            </a:r>
          </a:p>
          <a:p>
            <a:r>
              <a:rPr lang="en-NL" noProof="0" dirty="0">
                <a:solidFill>
                  <a:schemeClr val="bg2"/>
                </a:solidFill>
              </a:rPr>
              <a:t>(e.g. revascularization, stroke)</a:t>
            </a:r>
          </a:p>
        </p:txBody>
      </p:sp>
      <p:sp>
        <p:nvSpPr>
          <p:cNvPr id="10" name="TextBox 9">
            <a:extLst>
              <a:ext uri="{FF2B5EF4-FFF2-40B4-BE49-F238E27FC236}">
                <a16:creationId xmlns:a16="http://schemas.microsoft.com/office/drawing/2014/main" id="{848AB7F0-01CE-5FF5-4476-2F283F32B5C7}"/>
              </a:ext>
            </a:extLst>
          </p:cNvPr>
          <p:cNvSpPr txBox="1"/>
          <p:nvPr/>
        </p:nvSpPr>
        <p:spPr>
          <a:xfrm>
            <a:off x="-3098482" y="6402863"/>
            <a:ext cx="2520280" cy="556295"/>
          </a:xfrm>
          <a:prstGeom prst="rect">
            <a:avLst/>
          </a:prstGeom>
          <a:noFill/>
        </p:spPr>
        <p:txBody>
          <a:bodyPr wrap="square" lIns="108000" tIns="108000" rIns="108000" bIns="108000" rtlCol="0">
            <a:noAutofit/>
          </a:bodyPr>
          <a:lstStyle/>
          <a:p>
            <a:r>
              <a:rPr lang="en-NL" b="1" noProof="0" dirty="0">
                <a:solidFill>
                  <a:schemeClr val="bg1"/>
                </a:solidFill>
              </a:rPr>
              <a:t>Data Simulation</a:t>
            </a:r>
          </a:p>
        </p:txBody>
      </p:sp>
      <p:sp>
        <p:nvSpPr>
          <p:cNvPr id="4" name="Oval 3">
            <a:extLst>
              <a:ext uri="{FF2B5EF4-FFF2-40B4-BE49-F238E27FC236}">
                <a16:creationId xmlns:a16="http://schemas.microsoft.com/office/drawing/2014/main" id="{A42B4356-7DC0-6A13-0586-B5E661A142B5}"/>
              </a:ext>
            </a:extLst>
          </p:cNvPr>
          <p:cNvSpPr/>
          <p:nvPr/>
        </p:nvSpPr>
        <p:spPr>
          <a:xfrm>
            <a:off x="-1514306" y="-1033495"/>
            <a:ext cx="1025632" cy="1025632"/>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Type  1</a:t>
            </a:r>
          </a:p>
        </p:txBody>
      </p:sp>
      <p:sp>
        <p:nvSpPr>
          <p:cNvPr id="5" name="Oval 4">
            <a:extLst>
              <a:ext uri="{FF2B5EF4-FFF2-40B4-BE49-F238E27FC236}">
                <a16:creationId xmlns:a16="http://schemas.microsoft.com/office/drawing/2014/main" id="{D12EAC89-6E42-D3D7-58E3-8CEAA0FBF1D4}"/>
              </a:ext>
            </a:extLst>
          </p:cNvPr>
          <p:cNvSpPr/>
          <p:nvPr/>
        </p:nvSpPr>
        <p:spPr>
          <a:xfrm>
            <a:off x="-1448448" y="2031577"/>
            <a:ext cx="1025629" cy="1025629"/>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3</a:t>
            </a:r>
          </a:p>
        </p:txBody>
      </p:sp>
      <p:sp>
        <p:nvSpPr>
          <p:cNvPr id="6" name="Oval 5">
            <a:extLst>
              <a:ext uri="{FF2B5EF4-FFF2-40B4-BE49-F238E27FC236}">
                <a16:creationId xmlns:a16="http://schemas.microsoft.com/office/drawing/2014/main" id="{38E9A16D-F135-0E71-774A-8F776A53A802}"/>
              </a:ext>
            </a:extLst>
          </p:cNvPr>
          <p:cNvSpPr/>
          <p:nvPr/>
        </p:nvSpPr>
        <p:spPr>
          <a:xfrm>
            <a:off x="-1497795" y="455140"/>
            <a:ext cx="1025632" cy="1025632"/>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2</a:t>
            </a:r>
            <a:endParaRPr lang="en-NL" sz="1400" b="1" dirty="0"/>
          </a:p>
        </p:txBody>
      </p:sp>
      <p:sp>
        <p:nvSpPr>
          <p:cNvPr id="13" name="Oval 12">
            <a:extLst>
              <a:ext uri="{FF2B5EF4-FFF2-40B4-BE49-F238E27FC236}">
                <a16:creationId xmlns:a16="http://schemas.microsoft.com/office/drawing/2014/main" id="{7979FA17-EDA9-EC82-0E41-3C4362102E57}"/>
              </a:ext>
            </a:extLst>
          </p:cNvPr>
          <p:cNvSpPr/>
          <p:nvPr/>
        </p:nvSpPr>
        <p:spPr>
          <a:xfrm>
            <a:off x="-4164544" y="1918834"/>
            <a:ext cx="1224136" cy="122413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b="1" dirty="0"/>
              <a:t>Event Free</a:t>
            </a:r>
          </a:p>
        </p:txBody>
      </p:sp>
      <p:cxnSp>
        <p:nvCxnSpPr>
          <p:cNvPr id="14" name="Straight Arrow Connector 13">
            <a:extLst>
              <a:ext uri="{FF2B5EF4-FFF2-40B4-BE49-F238E27FC236}">
                <a16:creationId xmlns:a16="http://schemas.microsoft.com/office/drawing/2014/main" id="{BCE8F5D6-0591-173E-F73D-E12D412CBE29}"/>
              </a:ext>
            </a:extLst>
          </p:cNvPr>
          <p:cNvCxnSpPr>
            <a:cxnSpLocks/>
            <a:stCxn id="13" idx="6"/>
            <a:endCxn id="4" idx="2"/>
          </p:cNvCxnSpPr>
          <p:nvPr/>
        </p:nvCxnSpPr>
        <p:spPr>
          <a:xfrm flipV="1">
            <a:off x="-2940408" y="-520679"/>
            <a:ext cx="1426102" cy="3051581"/>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4F28E46-2CD9-739B-0FD3-364BE9C51791}"/>
              </a:ext>
            </a:extLst>
          </p:cNvPr>
          <p:cNvCxnSpPr>
            <a:cxnSpLocks/>
            <a:stCxn id="13" idx="6"/>
            <a:endCxn id="6" idx="2"/>
          </p:cNvCxnSpPr>
          <p:nvPr/>
        </p:nvCxnSpPr>
        <p:spPr>
          <a:xfrm flipV="1">
            <a:off x="-2940408" y="967956"/>
            <a:ext cx="1442613" cy="156294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9E729C4D-BF0B-E6AF-F549-A4E44AF45559}"/>
              </a:ext>
            </a:extLst>
          </p:cNvPr>
          <p:cNvSpPr/>
          <p:nvPr/>
        </p:nvSpPr>
        <p:spPr>
          <a:xfrm>
            <a:off x="-1418241" y="3527549"/>
            <a:ext cx="1025629" cy="1025629"/>
          </a:xfrm>
          <a:prstGeom prst="ellipse">
            <a:avLst/>
          </a:prstGeom>
          <a:solidFill>
            <a:srgbClr val="5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4</a:t>
            </a:r>
          </a:p>
        </p:txBody>
      </p:sp>
      <p:sp>
        <p:nvSpPr>
          <p:cNvPr id="24" name="Oval 23">
            <a:extLst>
              <a:ext uri="{FF2B5EF4-FFF2-40B4-BE49-F238E27FC236}">
                <a16:creationId xmlns:a16="http://schemas.microsoft.com/office/drawing/2014/main" id="{CE2482D8-153D-E506-A1CC-D449B65E638E}"/>
              </a:ext>
            </a:extLst>
          </p:cNvPr>
          <p:cNvSpPr/>
          <p:nvPr/>
        </p:nvSpPr>
        <p:spPr>
          <a:xfrm>
            <a:off x="-1442298" y="5115751"/>
            <a:ext cx="1025629" cy="1025629"/>
          </a:xfrm>
          <a:prstGeom prst="ellipse">
            <a:avLst/>
          </a:prstGeom>
          <a:solidFill>
            <a:srgbClr val="84B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5</a:t>
            </a:r>
          </a:p>
        </p:txBody>
      </p:sp>
      <p:cxnSp>
        <p:nvCxnSpPr>
          <p:cNvPr id="25" name="Straight Arrow Connector 24">
            <a:extLst>
              <a:ext uri="{FF2B5EF4-FFF2-40B4-BE49-F238E27FC236}">
                <a16:creationId xmlns:a16="http://schemas.microsoft.com/office/drawing/2014/main" id="{9FC191F1-3F3C-1601-D4A6-B5DDEBED03BC}"/>
              </a:ext>
            </a:extLst>
          </p:cNvPr>
          <p:cNvCxnSpPr>
            <a:cxnSpLocks/>
            <a:stCxn id="13" idx="6"/>
            <a:endCxn id="23" idx="2"/>
          </p:cNvCxnSpPr>
          <p:nvPr/>
        </p:nvCxnSpPr>
        <p:spPr>
          <a:xfrm>
            <a:off x="-2940408" y="2530902"/>
            <a:ext cx="1522167" cy="150946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5E2625ED-4D55-EA1F-53F2-B657B8983CAB}"/>
              </a:ext>
            </a:extLst>
          </p:cNvPr>
          <p:cNvCxnSpPr>
            <a:cxnSpLocks/>
            <a:stCxn id="13" idx="6"/>
            <a:endCxn id="24" idx="2"/>
          </p:cNvCxnSpPr>
          <p:nvPr/>
        </p:nvCxnSpPr>
        <p:spPr>
          <a:xfrm>
            <a:off x="-2940408" y="2530902"/>
            <a:ext cx="1498110" cy="3097664"/>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2FEF676F-B894-F136-0202-78A2D3560BB9}"/>
              </a:ext>
            </a:extLst>
          </p:cNvPr>
          <p:cNvCxnSpPr>
            <a:cxnSpLocks/>
            <a:stCxn id="13" idx="6"/>
            <a:endCxn id="5" idx="2"/>
          </p:cNvCxnSpPr>
          <p:nvPr/>
        </p:nvCxnSpPr>
        <p:spPr>
          <a:xfrm>
            <a:off x="-2940408" y="2530902"/>
            <a:ext cx="1491960" cy="1349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pic>
        <p:nvPicPr>
          <p:cNvPr id="30" name="Graphic 29">
            <a:extLst>
              <a:ext uri="{FF2B5EF4-FFF2-40B4-BE49-F238E27FC236}">
                <a16:creationId xmlns:a16="http://schemas.microsoft.com/office/drawing/2014/main" id="{3CB525CB-6BBC-A330-56E9-9AAF4C1867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2161" y="1362936"/>
            <a:ext cx="2493950" cy="4730677"/>
          </a:xfrm>
          <a:prstGeom prst="rect">
            <a:avLst/>
          </a:prstGeom>
        </p:spPr>
      </p:pic>
      <p:sp>
        <p:nvSpPr>
          <p:cNvPr id="33" name="TextBox 32">
            <a:extLst>
              <a:ext uri="{FF2B5EF4-FFF2-40B4-BE49-F238E27FC236}">
                <a16:creationId xmlns:a16="http://schemas.microsoft.com/office/drawing/2014/main" id="{CAE5E290-97C7-69F7-AD07-AC38EC57D5C9}"/>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34" name="TextBox 33">
            <a:extLst>
              <a:ext uri="{FF2B5EF4-FFF2-40B4-BE49-F238E27FC236}">
                <a16:creationId xmlns:a16="http://schemas.microsoft.com/office/drawing/2014/main" id="{FB69983C-5248-8A18-FAD9-D0974D2E7DB2}"/>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dirty="0">
                <a:solidFill>
                  <a:schemeClr val="bg1"/>
                </a:solidFill>
              </a:rPr>
              <a:t>Data Simulation</a:t>
            </a:r>
          </a:p>
        </p:txBody>
      </p:sp>
      <p:sp>
        <p:nvSpPr>
          <p:cNvPr id="35" name="TextBox 34">
            <a:extLst>
              <a:ext uri="{FF2B5EF4-FFF2-40B4-BE49-F238E27FC236}">
                <a16:creationId xmlns:a16="http://schemas.microsoft.com/office/drawing/2014/main" id="{1B6B252A-E15D-7D75-9236-E8A05BBE8164}"/>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Methods</a:t>
            </a:r>
          </a:p>
        </p:txBody>
      </p:sp>
      <p:sp>
        <p:nvSpPr>
          <p:cNvPr id="36" name="TextBox 35">
            <a:extLst>
              <a:ext uri="{FF2B5EF4-FFF2-40B4-BE49-F238E27FC236}">
                <a16:creationId xmlns:a16="http://schemas.microsoft.com/office/drawing/2014/main" id="{45CEB399-CF7A-B644-06DB-555F0E27DBEE}"/>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37" name="TextBox 36">
            <a:extLst>
              <a:ext uri="{FF2B5EF4-FFF2-40B4-BE49-F238E27FC236}">
                <a16:creationId xmlns:a16="http://schemas.microsoft.com/office/drawing/2014/main" id="{F9761CB2-D3FF-B0BE-2277-325BDA9C84A5}"/>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Tree>
    <p:extLst>
      <p:ext uri="{BB962C8B-B14F-4D97-AF65-F5344CB8AC3E}">
        <p14:creationId xmlns:p14="http://schemas.microsoft.com/office/powerpoint/2010/main" val="2598951476"/>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14</a:t>
            </a:fld>
            <a:endParaRPr lang="nl-NL" dirty="0"/>
          </a:p>
        </p:txBody>
      </p:sp>
      <p:sp>
        <p:nvSpPr>
          <p:cNvPr id="9" name="Titel 1">
            <a:extLst>
              <a:ext uri="{FF2B5EF4-FFF2-40B4-BE49-F238E27FC236}">
                <a16:creationId xmlns:a16="http://schemas.microsoft.com/office/drawing/2014/main" id="{F2E7F631-FA0D-E697-AD70-0BA5710B848E}"/>
              </a:ext>
            </a:extLst>
          </p:cNvPr>
          <p:cNvSpPr txBox="1">
            <a:spLocks/>
          </p:cNvSpPr>
          <p:nvPr/>
        </p:nvSpPr>
        <p:spPr>
          <a:xfrm>
            <a:off x="637990" y="552551"/>
            <a:ext cx="9841644"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endParaRPr lang="en-US" dirty="0"/>
          </a:p>
          <a:p>
            <a:r>
              <a:rPr lang="en-US" dirty="0"/>
              <a:t>Reverse Engineering: Aim</a:t>
            </a:r>
          </a:p>
          <a:p>
            <a:endParaRPr lang="en-GB" dirty="0"/>
          </a:p>
        </p:txBody>
      </p:sp>
      <p:grpSp>
        <p:nvGrpSpPr>
          <p:cNvPr id="124" name="Group 123">
            <a:extLst>
              <a:ext uri="{FF2B5EF4-FFF2-40B4-BE49-F238E27FC236}">
                <a16:creationId xmlns:a16="http://schemas.microsoft.com/office/drawing/2014/main" id="{0625D7E1-3333-55D8-B197-90D809F765C4}"/>
              </a:ext>
            </a:extLst>
          </p:cNvPr>
          <p:cNvGrpSpPr/>
          <p:nvPr/>
        </p:nvGrpSpPr>
        <p:grpSpPr>
          <a:xfrm>
            <a:off x="410543" y="1471486"/>
            <a:ext cx="10585177" cy="4479823"/>
            <a:chOff x="410543" y="1471486"/>
            <a:chExt cx="10585177" cy="4479823"/>
          </a:xfrm>
        </p:grpSpPr>
        <p:sp>
          <p:nvSpPr>
            <p:cNvPr id="15" name="TextBox 14">
              <a:extLst>
                <a:ext uri="{FF2B5EF4-FFF2-40B4-BE49-F238E27FC236}">
                  <a16:creationId xmlns:a16="http://schemas.microsoft.com/office/drawing/2014/main" id="{151D2644-9F5A-DA9B-BD85-A8ABCA980F58}"/>
                </a:ext>
              </a:extLst>
            </p:cNvPr>
            <p:cNvSpPr txBox="1"/>
            <p:nvPr/>
          </p:nvSpPr>
          <p:spPr>
            <a:xfrm>
              <a:off x="9043616" y="1471486"/>
              <a:ext cx="1520056" cy="365125"/>
            </a:xfrm>
            <a:prstGeom prst="rect">
              <a:avLst/>
            </a:prstGeom>
            <a:noFill/>
          </p:spPr>
          <p:txBody>
            <a:bodyPr wrap="square" lIns="108000" tIns="108000" rIns="108000" bIns="108000" rtlCol="0">
              <a:noAutofit/>
            </a:bodyPr>
            <a:lstStyle/>
            <a:p>
              <a:r>
                <a:rPr lang="en-GB" sz="1400" noProof="0" dirty="0">
                  <a:solidFill>
                    <a:schemeClr val="bg2"/>
                  </a:solidFill>
                </a:rPr>
                <a:t>T</a:t>
              </a:r>
              <a:r>
                <a:rPr lang="en-NL" sz="1400" noProof="0" dirty="0">
                  <a:solidFill>
                    <a:schemeClr val="bg2"/>
                  </a:solidFill>
                </a:rPr>
                <a:t>erminal Event</a:t>
              </a:r>
            </a:p>
            <a:p>
              <a:r>
                <a:rPr lang="en-NL" sz="1400" noProof="0" dirty="0">
                  <a:solidFill>
                    <a:schemeClr val="bg2"/>
                  </a:solidFill>
                </a:rPr>
                <a:t> (e.g. death)</a:t>
              </a:r>
            </a:p>
          </p:txBody>
        </p:sp>
        <p:sp>
          <p:nvSpPr>
            <p:cNvPr id="7" name="TextBox 6">
              <a:extLst>
                <a:ext uri="{FF2B5EF4-FFF2-40B4-BE49-F238E27FC236}">
                  <a16:creationId xmlns:a16="http://schemas.microsoft.com/office/drawing/2014/main" id="{E1357C72-DC84-96F6-EA02-8812C4E11081}"/>
                </a:ext>
              </a:extLst>
            </p:cNvPr>
            <p:cNvSpPr txBox="1"/>
            <p:nvPr/>
          </p:nvSpPr>
          <p:spPr>
            <a:xfrm>
              <a:off x="8987126" y="3564315"/>
              <a:ext cx="2008594" cy="365125"/>
            </a:xfrm>
            <a:prstGeom prst="rect">
              <a:avLst/>
            </a:prstGeom>
            <a:noFill/>
          </p:spPr>
          <p:txBody>
            <a:bodyPr wrap="square" lIns="108000" tIns="108000" rIns="108000" bIns="108000" rtlCol="0">
              <a:noAutofit/>
            </a:bodyPr>
            <a:lstStyle/>
            <a:p>
              <a:r>
                <a:rPr lang="en-GB" sz="1400" noProof="0" dirty="0">
                  <a:solidFill>
                    <a:schemeClr val="bg2"/>
                  </a:solidFill>
                </a:rPr>
                <a:t>Non-t</a:t>
              </a:r>
              <a:r>
                <a:rPr lang="en-NL" sz="1400" noProof="0" dirty="0">
                  <a:solidFill>
                    <a:schemeClr val="bg2"/>
                  </a:solidFill>
                </a:rPr>
                <a:t>erminal Event </a:t>
              </a:r>
            </a:p>
            <a:p>
              <a:r>
                <a:rPr lang="en-NL" sz="1400" noProof="0" dirty="0">
                  <a:solidFill>
                    <a:schemeClr val="bg2"/>
                  </a:solidFill>
                </a:rPr>
                <a:t>(e.g. revascularization)</a:t>
              </a:r>
            </a:p>
          </p:txBody>
        </p:sp>
        <p:pic>
          <p:nvPicPr>
            <p:cNvPr id="3" name="Graphic 2">
              <a:extLst>
                <a:ext uri="{FF2B5EF4-FFF2-40B4-BE49-F238E27FC236}">
                  <a16:creationId xmlns:a16="http://schemas.microsoft.com/office/drawing/2014/main" id="{BC9BBC82-812C-7832-92AF-8C82B0B89C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0543" y="1471486"/>
              <a:ext cx="8496944" cy="4479823"/>
            </a:xfrm>
            <a:prstGeom prst="rect">
              <a:avLst/>
            </a:prstGeom>
          </p:spPr>
        </p:pic>
      </p:grpSp>
      <p:grpSp>
        <p:nvGrpSpPr>
          <p:cNvPr id="4" name="Group 3">
            <a:extLst>
              <a:ext uri="{FF2B5EF4-FFF2-40B4-BE49-F238E27FC236}">
                <a16:creationId xmlns:a16="http://schemas.microsoft.com/office/drawing/2014/main" id="{D39FFBB5-5BDB-9A83-3911-6E153D9AFF61}"/>
              </a:ext>
            </a:extLst>
          </p:cNvPr>
          <p:cNvGrpSpPr/>
          <p:nvPr/>
        </p:nvGrpSpPr>
        <p:grpSpPr>
          <a:xfrm>
            <a:off x="1288697" y="-7732240"/>
            <a:ext cx="13675682" cy="7222739"/>
            <a:chOff x="1288697" y="-7732240"/>
            <a:chExt cx="13675682" cy="7222739"/>
          </a:xfrm>
        </p:grpSpPr>
        <p:sp>
          <p:nvSpPr>
            <p:cNvPr id="5" name="Oval 4">
              <a:extLst>
                <a:ext uri="{FF2B5EF4-FFF2-40B4-BE49-F238E27FC236}">
                  <a16:creationId xmlns:a16="http://schemas.microsoft.com/office/drawing/2014/main" id="{994DE1BC-F47A-32A0-79F3-5B9C53723AB0}"/>
                </a:ext>
              </a:extLst>
            </p:cNvPr>
            <p:cNvSpPr/>
            <p:nvPr/>
          </p:nvSpPr>
          <p:spPr>
            <a:xfrm>
              <a:off x="3938935" y="-7720071"/>
              <a:ext cx="1025632" cy="1025632"/>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Type  1</a:t>
              </a:r>
            </a:p>
          </p:txBody>
        </p:sp>
        <p:sp>
          <p:nvSpPr>
            <p:cNvPr id="6" name="Oval 5">
              <a:extLst>
                <a:ext uri="{FF2B5EF4-FFF2-40B4-BE49-F238E27FC236}">
                  <a16:creationId xmlns:a16="http://schemas.microsoft.com/office/drawing/2014/main" id="{39876479-877F-EDC3-6616-EE9DA49D34DA}"/>
                </a:ext>
              </a:extLst>
            </p:cNvPr>
            <p:cNvSpPr/>
            <p:nvPr/>
          </p:nvSpPr>
          <p:spPr>
            <a:xfrm>
              <a:off x="4004793" y="-4654999"/>
              <a:ext cx="1025629" cy="1025629"/>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3</a:t>
              </a:r>
            </a:p>
          </p:txBody>
        </p:sp>
        <p:sp>
          <p:nvSpPr>
            <p:cNvPr id="11" name="Oval 10">
              <a:extLst>
                <a:ext uri="{FF2B5EF4-FFF2-40B4-BE49-F238E27FC236}">
                  <a16:creationId xmlns:a16="http://schemas.microsoft.com/office/drawing/2014/main" id="{CE39C51E-2039-F41E-20B9-822C7A6C202F}"/>
                </a:ext>
              </a:extLst>
            </p:cNvPr>
            <p:cNvSpPr/>
            <p:nvPr/>
          </p:nvSpPr>
          <p:spPr>
            <a:xfrm>
              <a:off x="3955446" y="-6231436"/>
              <a:ext cx="1025632" cy="1025632"/>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2</a:t>
              </a:r>
              <a:endParaRPr lang="en-NL" sz="1400" b="1" dirty="0"/>
            </a:p>
          </p:txBody>
        </p:sp>
        <p:sp>
          <p:nvSpPr>
            <p:cNvPr id="13" name="Oval 12">
              <a:extLst>
                <a:ext uri="{FF2B5EF4-FFF2-40B4-BE49-F238E27FC236}">
                  <a16:creationId xmlns:a16="http://schemas.microsoft.com/office/drawing/2014/main" id="{6E1FB279-61B4-DB62-4CD2-8D7C01BACAD2}"/>
                </a:ext>
              </a:extLst>
            </p:cNvPr>
            <p:cNvSpPr/>
            <p:nvPr/>
          </p:nvSpPr>
          <p:spPr>
            <a:xfrm>
              <a:off x="1288697" y="-4767742"/>
              <a:ext cx="1224136" cy="122413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b="1" dirty="0"/>
                <a:t>Event Free</a:t>
              </a:r>
            </a:p>
          </p:txBody>
        </p:sp>
        <p:cxnSp>
          <p:nvCxnSpPr>
            <p:cNvPr id="14" name="Straight Arrow Connector 13">
              <a:extLst>
                <a:ext uri="{FF2B5EF4-FFF2-40B4-BE49-F238E27FC236}">
                  <a16:creationId xmlns:a16="http://schemas.microsoft.com/office/drawing/2014/main" id="{5B4A40D6-E27D-7E66-847B-539F126B86C4}"/>
                </a:ext>
              </a:extLst>
            </p:cNvPr>
            <p:cNvCxnSpPr>
              <a:cxnSpLocks/>
              <a:stCxn id="11" idx="6"/>
            </p:cNvCxnSpPr>
            <p:nvPr/>
          </p:nvCxnSpPr>
          <p:spPr>
            <a:xfrm flipV="1">
              <a:off x="4981078" y="-7380550"/>
              <a:ext cx="1457442" cy="166193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0EA6798-DE5B-5AF4-8FF6-20F076E2E2EE}"/>
                </a:ext>
              </a:extLst>
            </p:cNvPr>
            <p:cNvCxnSpPr>
              <a:cxnSpLocks/>
              <a:stCxn id="11" idx="6"/>
              <a:endCxn id="28" idx="2"/>
            </p:cNvCxnSpPr>
            <p:nvPr/>
          </p:nvCxnSpPr>
          <p:spPr>
            <a:xfrm>
              <a:off x="4981078" y="-5718620"/>
              <a:ext cx="1444514" cy="2587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1F4CDF5-DCCE-B2AE-113F-79325EF0D7F8}"/>
                </a:ext>
              </a:extLst>
            </p:cNvPr>
            <p:cNvCxnSpPr>
              <a:cxnSpLocks/>
              <a:stCxn id="11" idx="6"/>
              <a:endCxn id="27" idx="1"/>
            </p:cNvCxnSpPr>
            <p:nvPr/>
          </p:nvCxnSpPr>
          <p:spPr>
            <a:xfrm>
              <a:off x="4981078" y="-5718620"/>
              <a:ext cx="1658217" cy="121540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BAA6A357-28A2-5B09-F527-6AC142D18EDF}"/>
                </a:ext>
              </a:extLst>
            </p:cNvPr>
            <p:cNvCxnSpPr>
              <a:cxnSpLocks/>
              <a:stCxn id="6" idx="6"/>
            </p:cNvCxnSpPr>
            <p:nvPr/>
          </p:nvCxnSpPr>
          <p:spPr>
            <a:xfrm flipV="1">
              <a:off x="5030422" y="-7433117"/>
              <a:ext cx="1479858" cy="3290933"/>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E255262-086F-2A5B-0DFB-23331E495ADE}"/>
                </a:ext>
              </a:extLst>
            </p:cNvPr>
            <p:cNvCxnSpPr>
              <a:cxnSpLocks/>
              <a:stCxn id="6" idx="6"/>
              <a:endCxn id="28" idx="2"/>
            </p:cNvCxnSpPr>
            <p:nvPr/>
          </p:nvCxnSpPr>
          <p:spPr>
            <a:xfrm flipV="1">
              <a:off x="5030422" y="-5692750"/>
              <a:ext cx="1395170" cy="155056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70BBBDE-10B3-76ED-C707-01BED35CA6A1}"/>
                </a:ext>
              </a:extLst>
            </p:cNvPr>
            <p:cNvCxnSpPr>
              <a:cxnSpLocks/>
              <a:stCxn id="6" idx="6"/>
              <a:endCxn id="27" idx="2"/>
            </p:cNvCxnSpPr>
            <p:nvPr/>
          </p:nvCxnSpPr>
          <p:spPr>
            <a:xfrm>
              <a:off x="5030422" y="-4142184"/>
              <a:ext cx="1458673" cy="158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BFF0688-5B22-39EB-CDF2-B972A84199B6}"/>
                </a:ext>
              </a:extLst>
            </p:cNvPr>
            <p:cNvCxnSpPr>
              <a:cxnSpLocks/>
              <a:stCxn id="13" idx="6"/>
              <a:endCxn id="5" idx="2"/>
            </p:cNvCxnSpPr>
            <p:nvPr/>
          </p:nvCxnSpPr>
          <p:spPr>
            <a:xfrm flipV="1">
              <a:off x="2512833" y="-7207255"/>
              <a:ext cx="1426102" cy="3051581"/>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A5CA3FD3-15C2-911F-3D6E-209C2F625115}"/>
                </a:ext>
              </a:extLst>
            </p:cNvPr>
            <p:cNvCxnSpPr>
              <a:cxnSpLocks/>
              <a:stCxn id="13" idx="6"/>
              <a:endCxn id="11" idx="2"/>
            </p:cNvCxnSpPr>
            <p:nvPr/>
          </p:nvCxnSpPr>
          <p:spPr>
            <a:xfrm flipV="1">
              <a:off x="2512833" y="-5718620"/>
              <a:ext cx="1442613" cy="156294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1AE2EA99-9AA6-D6DE-FCB6-0D83071B1EB4}"/>
                </a:ext>
              </a:extLst>
            </p:cNvPr>
            <p:cNvCxnSpPr>
              <a:cxnSpLocks/>
              <a:stCxn id="13" idx="6"/>
              <a:endCxn id="6" idx="2"/>
            </p:cNvCxnSpPr>
            <p:nvPr/>
          </p:nvCxnSpPr>
          <p:spPr>
            <a:xfrm>
              <a:off x="2512833" y="-4155674"/>
              <a:ext cx="1491960" cy="1349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318FB87E-E171-862F-DC58-5E2A1C8B71B6}"/>
                </a:ext>
              </a:extLst>
            </p:cNvPr>
            <p:cNvSpPr/>
            <p:nvPr/>
          </p:nvSpPr>
          <p:spPr>
            <a:xfrm>
              <a:off x="6409081" y="-7732240"/>
              <a:ext cx="1025632" cy="1025632"/>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Type  1</a:t>
              </a:r>
            </a:p>
          </p:txBody>
        </p:sp>
        <p:sp>
          <p:nvSpPr>
            <p:cNvPr id="27" name="Oval 26">
              <a:extLst>
                <a:ext uri="{FF2B5EF4-FFF2-40B4-BE49-F238E27FC236}">
                  <a16:creationId xmlns:a16="http://schemas.microsoft.com/office/drawing/2014/main" id="{221BFF6A-99CB-0E79-1451-FB75FDE8DD95}"/>
                </a:ext>
              </a:extLst>
            </p:cNvPr>
            <p:cNvSpPr/>
            <p:nvPr/>
          </p:nvSpPr>
          <p:spPr>
            <a:xfrm>
              <a:off x="6489095" y="-4653413"/>
              <a:ext cx="1025629" cy="1025629"/>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3</a:t>
              </a:r>
            </a:p>
          </p:txBody>
        </p:sp>
        <p:sp>
          <p:nvSpPr>
            <p:cNvPr id="28" name="Oval 27">
              <a:extLst>
                <a:ext uri="{FF2B5EF4-FFF2-40B4-BE49-F238E27FC236}">
                  <a16:creationId xmlns:a16="http://schemas.microsoft.com/office/drawing/2014/main" id="{90375CC2-E4F6-9276-3752-204A495E38F1}"/>
                </a:ext>
              </a:extLst>
            </p:cNvPr>
            <p:cNvSpPr/>
            <p:nvPr/>
          </p:nvSpPr>
          <p:spPr>
            <a:xfrm>
              <a:off x="6425592" y="-6205566"/>
              <a:ext cx="1025632" cy="1025632"/>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2</a:t>
              </a:r>
              <a:endParaRPr lang="en-NL" sz="1400" b="1" dirty="0"/>
            </a:p>
          </p:txBody>
        </p:sp>
        <p:sp>
          <p:nvSpPr>
            <p:cNvPr id="29" name="Oval 28">
              <a:extLst>
                <a:ext uri="{FF2B5EF4-FFF2-40B4-BE49-F238E27FC236}">
                  <a16:creationId xmlns:a16="http://schemas.microsoft.com/office/drawing/2014/main" id="{2D407430-A915-0B11-5728-6032E166BF4C}"/>
                </a:ext>
              </a:extLst>
            </p:cNvPr>
            <p:cNvSpPr/>
            <p:nvPr/>
          </p:nvSpPr>
          <p:spPr>
            <a:xfrm>
              <a:off x="4035000" y="-3159027"/>
              <a:ext cx="1025629" cy="1025629"/>
            </a:xfrm>
            <a:prstGeom prst="ellipse">
              <a:avLst/>
            </a:prstGeom>
            <a:solidFill>
              <a:srgbClr val="5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4</a:t>
              </a:r>
            </a:p>
          </p:txBody>
        </p:sp>
        <p:sp>
          <p:nvSpPr>
            <p:cNvPr id="30" name="Oval 29">
              <a:extLst>
                <a:ext uri="{FF2B5EF4-FFF2-40B4-BE49-F238E27FC236}">
                  <a16:creationId xmlns:a16="http://schemas.microsoft.com/office/drawing/2014/main" id="{C3CBCCC3-B3D2-B12F-3D89-083D9DCC33C8}"/>
                </a:ext>
              </a:extLst>
            </p:cNvPr>
            <p:cNvSpPr/>
            <p:nvPr/>
          </p:nvSpPr>
          <p:spPr>
            <a:xfrm>
              <a:off x="6519302" y="-3157441"/>
              <a:ext cx="1025629" cy="1025629"/>
            </a:xfrm>
            <a:prstGeom prst="ellipse">
              <a:avLst/>
            </a:prstGeom>
            <a:solidFill>
              <a:srgbClr val="5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4</a:t>
              </a:r>
            </a:p>
          </p:txBody>
        </p:sp>
        <p:sp>
          <p:nvSpPr>
            <p:cNvPr id="31" name="Oval 30">
              <a:extLst>
                <a:ext uri="{FF2B5EF4-FFF2-40B4-BE49-F238E27FC236}">
                  <a16:creationId xmlns:a16="http://schemas.microsoft.com/office/drawing/2014/main" id="{EE93310C-3B05-9EBB-E0A5-FCC81DD73349}"/>
                </a:ext>
              </a:extLst>
            </p:cNvPr>
            <p:cNvSpPr/>
            <p:nvPr/>
          </p:nvSpPr>
          <p:spPr>
            <a:xfrm>
              <a:off x="4010943" y="-1570825"/>
              <a:ext cx="1025629" cy="1025629"/>
            </a:xfrm>
            <a:prstGeom prst="ellipse">
              <a:avLst/>
            </a:prstGeom>
            <a:solidFill>
              <a:srgbClr val="84B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5</a:t>
              </a:r>
            </a:p>
          </p:txBody>
        </p:sp>
        <p:sp>
          <p:nvSpPr>
            <p:cNvPr id="32" name="Oval 31">
              <a:extLst>
                <a:ext uri="{FF2B5EF4-FFF2-40B4-BE49-F238E27FC236}">
                  <a16:creationId xmlns:a16="http://schemas.microsoft.com/office/drawing/2014/main" id="{9C797E4A-1329-D479-74D4-1A54C502A9F0}"/>
                </a:ext>
              </a:extLst>
            </p:cNvPr>
            <p:cNvSpPr/>
            <p:nvPr/>
          </p:nvSpPr>
          <p:spPr>
            <a:xfrm>
              <a:off x="6495245" y="-1569239"/>
              <a:ext cx="1025629" cy="1025629"/>
            </a:xfrm>
            <a:prstGeom prst="ellipse">
              <a:avLst/>
            </a:prstGeom>
            <a:solidFill>
              <a:srgbClr val="84B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5</a:t>
              </a:r>
            </a:p>
          </p:txBody>
        </p:sp>
        <p:cxnSp>
          <p:nvCxnSpPr>
            <p:cNvPr id="33" name="Straight Arrow Connector 32">
              <a:extLst>
                <a:ext uri="{FF2B5EF4-FFF2-40B4-BE49-F238E27FC236}">
                  <a16:creationId xmlns:a16="http://schemas.microsoft.com/office/drawing/2014/main" id="{A837FD3B-18EB-EF7A-C775-A3138F54C70D}"/>
                </a:ext>
              </a:extLst>
            </p:cNvPr>
            <p:cNvCxnSpPr>
              <a:cxnSpLocks/>
              <a:stCxn id="13" idx="6"/>
              <a:endCxn id="29" idx="2"/>
            </p:cNvCxnSpPr>
            <p:nvPr/>
          </p:nvCxnSpPr>
          <p:spPr>
            <a:xfrm>
              <a:off x="2512833" y="-4155674"/>
              <a:ext cx="1522167" cy="150946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3D0A7AD4-B638-AE10-D1E6-46EE64A5AE97}"/>
                </a:ext>
              </a:extLst>
            </p:cNvPr>
            <p:cNvCxnSpPr>
              <a:cxnSpLocks/>
              <a:stCxn id="13" idx="6"/>
              <a:endCxn id="31" idx="2"/>
            </p:cNvCxnSpPr>
            <p:nvPr/>
          </p:nvCxnSpPr>
          <p:spPr>
            <a:xfrm>
              <a:off x="2512833" y="-4155674"/>
              <a:ext cx="1498110" cy="3097664"/>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1DC7A90-6FF1-79FD-ECBB-E7E6092A46F5}"/>
                </a:ext>
              </a:extLst>
            </p:cNvPr>
            <p:cNvCxnSpPr>
              <a:cxnSpLocks/>
              <a:stCxn id="11" idx="6"/>
              <a:endCxn id="30" idx="1"/>
            </p:cNvCxnSpPr>
            <p:nvPr/>
          </p:nvCxnSpPr>
          <p:spPr>
            <a:xfrm>
              <a:off x="4981078" y="-5718620"/>
              <a:ext cx="1688424" cy="2711379"/>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310623F3-525C-1777-C565-7B6FEDBDC8CB}"/>
                </a:ext>
              </a:extLst>
            </p:cNvPr>
            <p:cNvCxnSpPr>
              <a:cxnSpLocks/>
              <a:stCxn id="11" idx="6"/>
              <a:endCxn id="32" idx="1"/>
            </p:cNvCxnSpPr>
            <p:nvPr/>
          </p:nvCxnSpPr>
          <p:spPr>
            <a:xfrm>
              <a:off x="4981078" y="-5718620"/>
              <a:ext cx="1664367" cy="4299581"/>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1407173E-A587-F706-7C23-71F1355BAB98}"/>
                </a:ext>
              </a:extLst>
            </p:cNvPr>
            <p:cNvCxnSpPr>
              <a:cxnSpLocks/>
              <a:stCxn id="6" idx="6"/>
              <a:endCxn id="30" idx="1"/>
            </p:cNvCxnSpPr>
            <p:nvPr/>
          </p:nvCxnSpPr>
          <p:spPr>
            <a:xfrm>
              <a:off x="5030422" y="-4142184"/>
              <a:ext cx="1639080" cy="1134943"/>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A93A952A-4C67-941F-C015-74B1C93748A4}"/>
                </a:ext>
              </a:extLst>
            </p:cNvPr>
            <p:cNvCxnSpPr>
              <a:cxnSpLocks/>
              <a:stCxn id="6" idx="6"/>
              <a:endCxn id="32" idx="1"/>
            </p:cNvCxnSpPr>
            <p:nvPr/>
          </p:nvCxnSpPr>
          <p:spPr>
            <a:xfrm>
              <a:off x="5030422" y="-4142184"/>
              <a:ext cx="1615023" cy="2723145"/>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84E1233B-D6B1-4A65-EC77-9C83B190A6CB}"/>
                </a:ext>
              </a:extLst>
            </p:cNvPr>
            <p:cNvCxnSpPr>
              <a:cxnSpLocks/>
              <a:stCxn id="29" idx="6"/>
              <a:endCxn id="26" idx="3"/>
            </p:cNvCxnSpPr>
            <p:nvPr/>
          </p:nvCxnSpPr>
          <p:spPr>
            <a:xfrm flipV="1">
              <a:off x="5060629" y="-6856808"/>
              <a:ext cx="1498652" cy="421059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9C763EA4-351A-17E4-2610-385C63588130}"/>
                </a:ext>
              </a:extLst>
            </p:cNvPr>
            <p:cNvCxnSpPr>
              <a:cxnSpLocks/>
              <a:stCxn id="29" idx="6"/>
              <a:endCxn id="28" idx="3"/>
            </p:cNvCxnSpPr>
            <p:nvPr/>
          </p:nvCxnSpPr>
          <p:spPr>
            <a:xfrm flipV="1">
              <a:off x="5060629" y="-5330134"/>
              <a:ext cx="1515163" cy="268392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9BC1F33-31CC-25A1-25DB-0926D5992BA9}"/>
                </a:ext>
              </a:extLst>
            </p:cNvPr>
            <p:cNvCxnSpPr>
              <a:cxnSpLocks/>
              <a:stCxn id="29" idx="6"/>
              <a:endCxn id="27" idx="3"/>
            </p:cNvCxnSpPr>
            <p:nvPr/>
          </p:nvCxnSpPr>
          <p:spPr>
            <a:xfrm flipV="1">
              <a:off x="5060629" y="-3777984"/>
              <a:ext cx="1578666" cy="113177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0C925A9B-A6FB-D627-6A8C-B5FC340F7B3A}"/>
                </a:ext>
              </a:extLst>
            </p:cNvPr>
            <p:cNvCxnSpPr>
              <a:cxnSpLocks/>
              <a:stCxn id="29" idx="6"/>
              <a:endCxn id="30" idx="2"/>
            </p:cNvCxnSpPr>
            <p:nvPr/>
          </p:nvCxnSpPr>
          <p:spPr>
            <a:xfrm>
              <a:off x="5060629" y="-2646212"/>
              <a:ext cx="1458673" cy="158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F33A0EC9-D228-774E-B0C5-E0D379BC8925}"/>
                </a:ext>
              </a:extLst>
            </p:cNvPr>
            <p:cNvCxnSpPr>
              <a:cxnSpLocks/>
              <a:stCxn id="29" idx="6"/>
              <a:endCxn id="32" idx="1"/>
            </p:cNvCxnSpPr>
            <p:nvPr/>
          </p:nvCxnSpPr>
          <p:spPr>
            <a:xfrm>
              <a:off x="5060629" y="-2646212"/>
              <a:ext cx="1584816" cy="1227173"/>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22348A9E-98C2-7EBD-61DF-5C6BA348C4D8}"/>
                </a:ext>
              </a:extLst>
            </p:cNvPr>
            <p:cNvCxnSpPr>
              <a:cxnSpLocks/>
              <a:stCxn id="31" idx="6"/>
              <a:endCxn id="26" idx="3"/>
            </p:cNvCxnSpPr>
            <p:nvPr/>
          </p:nvCxnSpPr>
          <p:spPr>
            <a:xfrm flipV="1">
              <a:off x="5036572" y="-6856808"/>
              <a:ext cx="1522709" cy="5798798"/>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34F29EA8-7CDD-CA9D-D6E0-96EB3A3B386A}"/>
                </a:ext>
              </a:extLst>
            </p:cNvPr>
            <p:cNvCxnSpPr>
              <a:cxnSpLocks/>
              <a:stCxn id="31" idx="6"/>
              <a:endCxn id="28" idx="3"/>
            </p:cNvCxnSpPr>
            <p:nvPr/>
          </p:nvCxnSpPr>
          <p:spPr>
            <a:xfrm flipV="1">
              <a:off x="5036572" y="-5330134"/>
              <a:ext cx="1539220" cy="4272124"/>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AD4EF04D-657A-F2CE-F85C-BCD62D113ED0}"/>
                </a:ext>
              </a:extLst>
            </p:cNvPr>
            <p:cNvCxnSpPr>
              <a:cxnSpLocks/>
              <a:stCxn id="31" idx="6"/>
              <a:endCxn id="27" idx="3"/>
            </p:cNvCxnSpPr>
            <p:nvPr/>
          </p:nvCxnSpPr>
          <p:spPr>
            <a:xfrm flipV="1">
              <a:off x="5036572" y="-3777984"/>
              <a:ext cx="1602723" cy="2719974"/>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50C74077-6F2D-1B26-ED5A-C54CFC0EBA6C}"/>
                </a:ext>
              </a:extLst>
            </p:cNvPr>
            <p:cNvCxnSpPr>
              <a:cxnSpLocks/>
              <a:stCxn id="31" idx="6"/>
              <a:endCxn id="30" idx="3"/>
            </p:cNvCxnSpPr>
            <p:nvPr/>
          </p:nvCxnSpPr>
          <p:spPr>
            <a:xfrm flipV="1">
              <a:off x="5036572" y="-2282012"/>
              <a:ext cx="1632930" cy="122400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02797389-BEE9-CD58-979F-0B9CDBD9533A}"/>
                </a:ext>
              </a:extLst>
            </p:cNvPr>
            <p:cNvCxnSpPr>
              <a:cxnSpLocks/>
              <a:stCxn id="31" idx="6"/>
              <a:endCxn id="32" idx="2"/>
            </p:cNvCxnSpPr>
            <p:nvPr/>
          </p:nvCxnSpPr>
          <p:spPr>
            <a:xfrm>
              <a:off x="5036572" y="-1058010"/>
              <a:ext cx="1458673" cy="158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70918497-807B-9064-878E-9D15ED484F0F}"/>
                </a:ext>
              </a:extLst>
            </p:cNvPr>
            <p:cNvCxnSpPr>
              <a:cxnSpLocks/>
            </p:cNvCxnSpPr>
            <p:nvPr/>
          </p:nvCxnSpPr>
          <p:spPr>
            <a:xfrm flipV="1">
              <a:off x="7448901" y="-7354233"/>
              <a:ext cx="1457442" cy="166193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87036935-D1AE-7BF7-472F-C022F20FA509}"/>
                </a:ext>
              </a:extLst>
            </p:cNvPr>
            <p:cNvCxnSpPr>
              <a:cxnSpLocks/>
              <a:endCxn id="57" idx="2"/>
            </p:cNvCxnSpPr>
            <p:nvPr/>
          </p:nvCxnSpPr>
          <p:spPr>
            <a:xfrm>
              <a:off x="7448901" y="-5692303"/>
              <a:ext cx="1444514" cy="2587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CD8C59B2-E30A-5B34-FE27-FFF1F51B9695}"/>
                </a:ext>
              </a:extLst>
            </p:cNvPr>
            <p:cNvCxnSpPr>
              <a:cxnSpLocks/>
              <a:endCxn id="56" idx="1"/>
            </p:cNvCxnSpPr>
            <p:nvPr/>
          </p:nvCxnSpPr>
          <p:spPr>
            <a:xfrm>
              <a:off x="7448901" y="-5692303"/>
              <a:ext cx="1658217" cy="121540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BE6E8728-7271-41D4-2AD9-613C806235FB}"/>
                </a:ext>
              </a:extLst>
            </p:cNvPr>
            <p:cNvCxnSpPr>
              <a:cxnSpLocks/>
            </p:cNvCxnSpPr>
            <p:nvPr/>
          </p:nvCxnSpPr>
          <p:spPr>
            <a:xfrm flipV="1">
              <a:off x="7498245" y="-7406800"/>
              <a:ext cx="1479858" cy="3290933"/>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08BEA5F0-600D-F289-40F8-50957D942D66}"/>
                </a:ext>
              </a:extLst>
            </p:cNvPr>
            <p:cNvCxnSpPr>
              <a:cxnSpLocks/>
              <a:endCxn id="57" idx="2"/>
            </p:cNvCxnSpPr>
            <p:nvPr/>
          </p:nvCxnSpPr>
          <p:spPr>
            <a:xfrm flipV="1">
              <a:off x="7498245" y="-5666433"/>
              <a:ext cx="1395170" cy="155056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91E248C4-3410-B642-D094-BE087496D337}"/>
                </a:ext>
              </a:extLst>
            </p:cNvPr>
            <p:cNvCxnSpPr>
              <a:cxnSpLocks/>
              <a:endCxn id="56" idx="2"/>
            </p:cNvCxnSpPr>
            <p:nvPr/>
          </p:nvCxnSpPr>
          <p:spPr>
            <a:xfrm>
              <a:off x="7498245" y="-4115867"/>
              <a:ext cx="1458673" cy="158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sp>
          <p:nvSpPr>
            <p:cNvPr id="55" name="Oval 54">
              <a:extLst>
                <a:ext uri="{FF2B5EF4-FFF2-40B4-BE49-F238E27FC236}">
                  <a16:creationId xmlns:a16="http://schemas.microsoft.com/office/drawing/2014/main" id="{AB5863F0-4CB0-E44D-CD17-DB6954F5DE8B}"/>
                </a:ext>
              </a:extLst>
            </p:cNvPr>
            <p:cNvSpPr/>
            <p:nvPr/>
          </p:nvSpPr>
          <p:spPr>
            <a:xfrm>
              <a:off x="8876904" y="-7705923"/>
              <a:ext cx="1025632" cy="1025632"/>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Type  1</a:t>
              </a:r>
            </a:p>
          </p:txBody>
        </p:sp>
        <p:sp>
          <p:nvSpPr>
            <p:cNvPr id="56" name="Oval 55">
              <a:extLst>
                <a:ext uri="{FF2B5EF4-FFF2-40B4-BE49-F238E27FC236}">
                  <a16:creationId xmlns:a16="http://schemas.microsoft.com/office/drawing/2014/main" id="{C761003B-43CF-75E5-D0C0-BB3028E3B6DD}"/>
                </a:ext>
              </a:extLst>
            </p:cNvPr>
            <p:cNvSpPr/>
            <p:nvPr/>
          </p:nvSpPr>
          <p:spPr>
            <a:xfrm>
              <a:off x="8956918" y="-4627096"/>
              <a:ext cx="1025629" cy="1025629"/>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3</a:t>
              </a:r>
            </a:p>
          </p:txBody>
        </p:sp>
        <p:sp>
          <p:nvSpPr>
            <p:cNvPr id="57" name="Oval 56">
              <a:extLst>
                <a:ext uri="{FF2B5EF4-FFF2-40B4-BE49-F238E27FC236}">
                  <a16:creationId xmlns:a16="http://schemas.microsoft.com/office/drawing/2014/main" id="{B047989F-E210-2808-6141-1E1AABA9FE91}"/>
                </a:ext>
              </a:extLst>
            </p:cNvPr>
            <p:cNvSpPr/>
            <p:nvPr/>
          </p:nvSpPr>
          <p:spPr>
            <a:xfrm>
              <a:off x="8893415" y="-6179249"/>
              <a:ext cx="1025632" cy="1025632"/>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2</a:t>
              </a:r>
              <a:endParaRPr lang="en-NL" sz="1400" b="1" dirty="0"/>
            </a:p>
          </p:txBody>
        </p:sp>
        <p:sp>
          <p:nvSpPr>
            <p:cNvPr id="58" name="Oval 57">
              <a:extLst>
                <a:ext uri="{FF2B5EF4-FFF2-40B4-BE49-F238E27FC236}">
                  <a16:creationId xmlns:a16="http://schemas.microsoft.com/office/drawing/2014/main" id="{E3ED796D-45E3-BCCA-5A0A-A0A91B46E384}"/>
                </a:ext>
              </a:extLst>
            </p:cNvPr>
            <p:cNvSpPr/>
            <p:nvPr/>
          </p:nvSpPr>
          <p:spPr>
            <a:xfrm>
              <a:off x="8987125" y="-3131124"/>
              <a:ext cx="1025629" cy="1025629"/>
            </a:xfrm>
            <a:prstGeom prst="ellipse">
              <a:avLst/>
            </a:prstGeom>
            <a:solidFill>
              <a:srgbClr val="5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4</a:t>
              </a:r>
            </a:p>
          </p:txBody>
        </p:sp>
        <p:sp>
          <p:nvSpPr>
            <p:cNvPr id="59" name="Oval 58">
              <a:extLst>
                <a:ext uri="{FF2B5EF4-FFF2-40B4-BE49-F238E27FC236}">
                  <a16:creationId xmlns:a16="http://schemas.microsoft.com/office/drawing/2014/main" id="{799EFB92-CD30-6A97-7BC5-CFB3ACF7E85B}"/>
                </a:ext>
              </a:extLst>
            </p:cNvPr>
            <p:cNvSpPr/>
            <p:nvPr/>
          </p:nvSpPr>
          <p:spPr>
            <a:xfrm>
              <a:off x="8963068" y="-1542922"/>
              <a:ext cx="1025629" cy="1025629"/>
            </a:xfrm>
            <a:prstGeom prst="ellipse">
              <a:avLst/>
            </a:prstGeom>
            <a:solidFill>
              <a:srgbClr val="84B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5</a:t>
              </a:r>
            </a:p>
          </p:txBody>
        </p:sp>
        <p:cxnSp>
          <p:nvCxnSpPr>
            <p:cNvPr id="60" name="Straight Arrow Connector 59">
              <a:extLst>
                <a:ext uri="{FF2B5EF4-FFF2-40B4-BE49-F238E27FC236}">
                  <a16:creationId xmlns:a16="http://schemas.microsoft.com/office/drawing/2014/main" id="{260A26D1-7862-2D27-183C-1DDF2328EA24}"/>
                </a:ext>
              </a:extLst>
            </p:cNvPr>
            <p:cNvCxnSpPr>
              <a:cxnSpLocks/>
              <a:endCxn id="58" idx="1"/>
            </p:cNvCxnSpPr>
            <p:nvPr/>
          </p:nvCxnSpPr>
          <p:spPr>
            <a:xfrm>
              <a:off x="7448901" y="-5692303"/>
              <a:ext cx="1688424" cy="2711379"/>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EC6DEEBC-8C8E-580B-3E04-81CC91E5B5CB}"/>
                </a:ext>
              </a:extLst>
            </p:cNvPr>
            <p:cNvCxnSpPr>
              <a:cxnSpLocks/>
              <a:endCxn id="59" idx="1"/>
            </p:cNvCxnSpPr>
            <p:nvPr/>
          </p:nvCxnSpPr>
          <p:spPr>
            <a:xfrm>
              <a:off x="7448901" y="-5692303"/>
              <a:ext cx="1664367" cy="4299581"/>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E5AE2B22-E76A-E74D-9A9F-39D6755B6E8B}"/>
                </a:ext>
              </a:extLst>
            </p:cNvPr>
            <p:cNvCxnSpPr>
              <a:cxnSpLocks/>
              <a:endCxn id="58" idx="1"/>
            </p:cNvCxnSpPr>
            <p:nvPr/>
          </p:nvCxnSpPr>
          <p:spPr>
            <a:xfrm>
              <a:off x="7498245" y="-4115867"/>
              <a:ext cx="1639080" cy="1134943"/>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36897040-B699-599E-B8CA-1388278C9546}"/>
                </a:ext>
              </a:extLst>
            </p:cNvPr>
            <p:cNvCxnSpPr>
              <a:cxnSpLocks/>
              <a:endCxn id="59" idx="1"/>
            </p:cNvCxnSpPr>
            <p:nvPr/>
          </p:nvCxnSpPr>
          <p:spPr>
            <a:xfrm>
              <a:off x="7498245" y="-4115867"/>
              <a:ext cx="1615023" cy="2723145"/>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E91C8DA2-9044-D769-7FE4-42784EF8F701}"/>
                </a:ext>
              </a:extLst>
            </p:cNvPr>
            <p:cNvCxnSpPr>
              <a:cxnSpLocks/>
              <a:endCxn id="55" idx="3"/>
            </p:cNvCxnSpPr>
            <p:nvPr/>
          </p:nvCxnSpPr>
          <p:spPr>
            <a:xfrm flipV="1">
              <a:off x="7528452" y="-6830491"/>
              <a:ext cx="1498652" cy="421059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708C2FF5-D34E-43EB-DBBB-A174B243A88D}"/>
                </a:ext>
              </a:extLst>
            </p:cNvPr>
            <p:cNvCxnSpPr>
              <a:cxnSpLocks/>
              <a:endCxn id="57" idx="3"/>
            </p:cNvCxnSpPr>
            <p:nvPr/>
          </p:nvCxnSpPr>
          <p:spPr>
            <a:xfrm flipV="1">
              <a:off x="7528452" y="-5303817"/>
              <a:ext cx="1515163" cy="268392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79FD0132-C0FC-594E-7931-158D80398429}"/>
                </a:ext>
              </a:extLst>
            </p:cNvPr>
            <p:cNvCxnSpPr>
              <a:cxnSpLocks/>
              <a:endCxn id="56" idx="3"/>
            </p:cNvCxnSpPr>
            <p:nvPr/>
          </p:nvCxnSpPr>
          <p:spPr>
            <a:xfrm flipV="1">
              <a:off x="7528452" y="-3751667"/>
              <a:ext cx="1578666" cy="113177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972A504B-A1EC-8FDD-4D9F-AB5CF098FD0F}"/>
                </a:ext>
              </a:extLst>
            </p:cNvPr>
            <p:cNvCxnSpPr>
              <a:cxnSpLocks/>
              <a:endCxn id="58" idx="2"/>
            </p:cNvCxnSpPr>
            <p:nvPr/>
          </p:nvCxnSpPr>
          <p:spPr>
            <a:xfrm>
              <a:off x="7528452" y="-2619895"/>
              <a:ext cx="1458673" cy="158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17ECAE94-0890-8949-4068-01F771D31AFE}"/>
                </a:ext>
              </a:extLst>
            </p:cNvPr>
            <p:cNvCxnSpPr>
              <a:cxnSpLocks/>
              <a:endCxn id="59" idx="1"/>
            </p:cNvCxnSpPr>
            <p:nvPr/>
          </p:nvCxnSpPr>
          <p:spPr>
            <a:xfrm>
              <a:off x="7528452" y="-2619895"/>
              <a:ext cx="1584816" cy="1227173"/>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23B41DCA-E9D2-DF40-EEAB-0E348F7CDB5B}"/>
                </a:ext>
              </a:extLst>
            </p:cNvPr>
            <p:cNvCxnSpPr>
              <a:cxnSpLocks/>
              <a:endCxn id="55" idx="3"/>
            </p:cNvCxnSpPr>
            <p:nvPr/>
          </p:nvCxnSpPr>
          <p:spPr>
            <a:xfrm flipV="1">
              <a:off x="7504395" y="-6830491"/>
              <a:ext cx="1522709" cy="5798798"/>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6C94B6A2-CA8A-30EE-8B42-3E3982021656}"/>
                </a:ext>
              </a:extLst>
            </p:cNvPr>
            <p:cNvCxnSpPr>
              <a:cxnSpLocks/>
              <a:endCxn id="57" idx="3"/>
            </p:cNvCxnSpPr>
            <p:nvPr/>
          </p:nvCxnSpPr>
          <p:spPr>
            <a:xfrm flipV="1">
              <a:off x="7504395" y="-5303817"/>
              <a:ext cx="1539220" cy="4272124"/>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21F5C0DD-120F-A78A-11C2-BED7007CB4A7}"/>
                </a:ext>
              </a:extLst>
            </p:cNvPr>
            <p:cNvCxnSpPr>
              <a:cxnSpLocks/>
              <a:endCxn id="56" idx="3"/>
            </p:cNvCxnSpPr>
            <p:nvPr/>
          </p:nvCxnSpPr>
          <p:spPr>
            <a:xfrm flipV="1">
              <a:off x="7504395" y="-3751667"/>
              <a:ext cx="1602723" cy="2719974"/>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58B8E922-8305-A3C0-5D00-AFC73855E338}"/>
                </a:ext>
              </a:extLst>
            </p:cNvPr>
            <p:cNvCxnSpPr>
              <a:cxnSpLocks/>
              <a:endCxn id="58" idx="3"/>
            </p:cNvCxnSpPr>
            <p:nvPr/>
          </p:nvCxnSpPr>
          <p:spPr>
            <a:xfrm flipV="1">
              <a:off x="7504395" y="-2255695"/>
              <a:ext cx="1632930" cy="122400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805AFF0D-45B7-39B6-F96D-0996EC7C507C}"/>
                </a:ext>
              </a:extLst>
            </p:cNvPr>
            <p:cNvCxnSpPr>
              <a:cxnSpLocks/>
              <a:endCxn id="59" idx="2"/>
            </p:cNvCxnSpPr>
            <p:nvPr/>
          </p:nvCxnSpPr>
          <p:spPr>
            <a:xfrm>
              <a:off x="7504395" y="-1031693"/>
              <a:ext cx="1458673" cy="158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ECFDE18F-75EB-033F-9D6F-1C5AF06CEA6F}"/>
                </a:ext>
              </a:extLst>
            </p:cNvPr>
            <p:cNvCxnSpPr>
              <a:cxnSpLocks/>
            </p:cNvCxnSpPr>
            <p:nvPr/>
          </p:nvCxnSpPr>
          <p:spPr>
            <a:xfrm flipV="1">
              <a:off x="9933206" y="-7346441"/>
              <a:ext cx="1457442" cy="166193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C13D1CEE-5BC6-0208-A06A-23DA155F6974}"/>
                </a:ext>
              </a:extLst>
            </p:cNvPr>
            <p:cNvCxnSpPr>
              <a:cxnSpLocks/>
              <a:endCxn id="82" idx="2"/>
            </p:cNvCxnSpPr>
            <p:nvPr/>
          </p:nvCxnSpPr>
          <p:spPr>
            <a:xfrm>
              <a:off x="9933206" y="-5684511"/>
              <a:ext cx="1444514" cy="2587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AE892AFB-714A-BA4D-5F25-DB07298B84C5}"/>
                </a:ext>
              </a:extLst>
            </p:cNvPr>
            <p:cNvCxnSpPr>
              <a:cxnSpLocks/>
              <a:endCxn id="81" idx="1"/>
            </p:cNvCxnSpPr>
            <p:nvPr/>
          </p:nvCxnSpPr>
          <p:spPr>
            <a:xfrm>
              <a:off x="9933206" y="-5684511"/>
              <a:ext cx="1658217" cy="121540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F7FF842F-B0DD-82CA-76DB-9DA452A77D01}"/>
                </a:ext>
              </a:extLst>
            </p:cNvPr>
            <p:cNvCxnSpPr>
              <a:cxnSpLocks/>
            </p:cNvCxnSpPr>
            <p:nvPr/>
          </p:nvCxnSpPr>
          <p:spPr>
            <a:xfrm flipV="1">
              <a:off x="9982550" y="-7399008"/>
              <a:ext cx="1479858" cy="3290933"/>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AA6AC488-871D-016D-7026-2A96E7C319F2}"/>
                </a:ext>
              </a:extLst>
            </p:cNvPr>
            <p:cNvCxnSpPr>
              <a:cxnSpLocks/>
              <a:endCxn id="82" idx="2"/>
            </p:cNvCxnSpPr>
            <p:nvPr/>
          </p:nvCxnSpPr>
          <p:spPr>
            <a:xfrm flipV="1">
              <a:off x="9982550" y="-5658641"/>
              <a:ext cx="1395170" cy="155056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DF6A75CA-FCE7-A0F6-8E4A-0F291D6E851E}"/>
                </a:ext>
              </a:extLst>
            </p:cNvPr>
            <p:cNvCxnSpPr>
              <a:cxnSpLocks/>
              <a:endCxn id="81" idx="2"/>
            </p:cNvCxnSpPr>
            <p:nvPr/>
          </p:nvCxnSpPr>
          <p:spPr>
            <a:xfrm>
              <a:off x="9982550" y="-4108075"/>
              <a:ext cx="1458673" cy="158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sp>
          <p:nvSpPr>
            <p:cNvPr id="80" name="Oval 79">
              <a:extLst>
                <a:ext uri="{FF2B5EF4-FFF2-40B4-BE49-F238E27FC236}">
                  <a16:creationId xmlns:a16="http://schemas.microsoft.com/office/drawing/2014/main" id="{B19F3AC8-B53D-57D6-9A14-F1B1108EEFBE}"/>
                </a:ext>
              </a:extLst>
            </p:cNvPr>
            <p:cNvSpPr/>
            <p:nvPr/>
          </p:nvSpPr>
          <p:spPr>
            <a:xfrm>
              <a:off x="11361209" y="-7698131"/>
              <a:ext cx="1025632" cy="1025632"/>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Type  1</a:t>
              </a:r>
            </a:p>
          </p:txBody>
        </p:sp>
        <p:sp>
          <p:nvSpPr>
            <p:cNvPr id="81" name="Oval 80">
              <a:extLst>
                <a:ext uri="{FF2B5EF4-FFF2-40B4-BE49-F238E27FC236}">
                  <a16:creationId xmlns:a16="http://schemas.microsoft.com/office/drawing/2014/main" id="{BAEEC0B9-68D3-4B5F-D996-7D4345A3FA55}"/>
                </a:ext>
              </a:extLst>
            </p:cNvPr>
            <p:cNvSpPr/>
            <p:nvPr/>
          </p:nvSpPr>
          <p:spPr>
            <a:xfrm>
              <a:off x="11441223" y="-4619304"/>
              <a:ext cx="1025629" cy="1025629"/>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3</a:t>
              </a:r>
            </a:p>
          </p:txBody>
        </p:sp>
        <p:sp>
          <p:nvSpPr>
            <p:cNvPr id="82" name="Oval 81">
              <a:extLst>
                <a:ext uri="{FF2B5EF4-FFF2-40B4-BE49-F238E27FC236}">
                  <a16:creationId xmlns:a16="http://schemas.microsoft.com/office/drawing/2014/main" id="{153EAFF9-6F9F-C591-DBB7-73E4CED4C0E5}"/>
                </a:ext>
              </a:extLst>
            </p:cNvPr>
            <p:cNvSpPr/>
            <p:nvPr/>
          </p:nvSpPr>
          <p:spPr>
            <a:xfrm>
              <a:off x="11377720" y="-6171457"/>
              <a:ext cx="1025632" cy="1025632"/>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2</a:t>
              </a:r>
              <a:endParaRPr lang="en-NL" sz="1400" b="1" dirty="0"/>
            </a:p>
          </p:txBody>
        </p:sp>
        <p:sp>
          <p:nvSpPr>
            <p:cNvPr id="83" name="Oval 82">
              <a:extLst>
                <a:ext uri="{FF2B5EF4-FFF2-40B4-BE49-F238E27FC236}">
                  <a16:creationId xmlns:a16="http://schemas.microsoft.com/office/drawing/2014/main" id="{0F0631F2-4699-B934-9386-152A844A7382}"/>
                </a:ext>
              </a:extLst>
            </p:cNvPr>
            <p:cNvSpPr/>
            <p:nvPr/>
          </p:nvSpPr>
          <p:spPr>
            <a:xfrm>
              <a:off x="11471430" y="-3123332"/>
              <a:ext cx="1025629" cy="1025629"/>
            </a:xfrm>
            <a:prstGeom prst="ellipse">
              <a:avLst/>
            </a:prstGeom>
            <a:solidFill>
              <a:srgbClr val="5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4</a:t>
              </a:r>
            </a:p>
          </p:txBody>
        </p:sp>
        <p:sp>
          <p:nvSpPr>
            <p:cNvPr id="84" name="Oval 83">
              <a:extLst>
                <a:ext uri="{FF2B5EF4-FFF2-40B4-BE49-F238E27FC236}">
                  <a16:creationId xmlns:a16="http://schemas.microsoft.com/office/drawing/2014/main" id="{0D4082FC-6BB9-5746-1AA3-7DA69B6A798F}"/>
                </a:ext>
              </a:extLst>
            </p:cNvPr>
            <p:cNvSpPr/>
            <p:nvPr/>
          </p:nvSpPr>
          <p:spPr>
            <a:xfrm>
              <a:off x="11447373" y="-1535130"/>
              <a:ext cx="1025629" cy="1025629"/>
            </a:xfrm>
            <a:prstGeom prst="ellipse">
              <a:avLst/>
            </a:prstGeom>
            <a:solidFill>
              <a:srgbClr val="84B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5</a:t>
              </a:r>
            </a:p>
          </p:txBody>
        </p:sp>
        <p:cxnSp>
          <p:nvCxnSpPr>
            <p:cNvPr id="85" name="Straight Arrow Connector 84">
              <a:extLst>
                <a:ext uri="{FF2B5EF4-FFF2-40B4-BE49-F238E27FC236}">
                  <a16:creationId xmlns:a16="http://schemas.microsoft.com/office/drawing/2014/main" id="{67B00D90-DC20-4EF2-5881-95701EB625F1}"/>
                </a:ext>
              </a:extLst>
            </p:cNvPr>
            <p:cNvCxnSpPr>
              <a:cxnSpLocks/>
              <a:endCxn id="83" idx="1"/>
            </p:cNvCxnSpPr>
            <p:nvPr/>
          </p:nvCxnSpPr>
          <p:spPr>
            <a:xfrm>
              <a:off x="9933206" y="-5684511"/>
              <a:ext cx="1688424" cy="2711379"/>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EDAF4723-EDB0-3233-DA26-183389D37F89}"/>
                </a:ext>
              </a:extLst>
            </p:cNvPr>
            <p:cNvCxnSpPr>
              <a:cxnSpLocks/>
              <a:endCxn id="84" idx="1"/>
            </p:cNvCxnSpPr>
            <p:nvPr/>
          </p:nvCxnSpPr>
          <p:spPr>
            <a:xfrm>
              <a:off x="9933206" y="-5684511"/>
              <a:ext cx="1664367" cy="4299581"/>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25BCD7DC-350E-634A-4ABC-DC0B066595EA}"/>
                </a:ext>
              </a:extLst>
            </p:cNvPr>
            <p:cNvCxnSpPr>
              <a:cxnSpLocks/>
              <a:endCxn id="83" idx="1"/>
            </p:cNvCxnSpPr>
            <p:nvPr/>
          </p:nvCxnSpPr>
          <p:spPr>
            <a:xfrm>
              <a:off x="9982550" y="-4108075"/>
              <a:ext cx="1639080" cy="1134943"/>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EBF67A0B-813C-D25C-D247-23CF254AF28F}"/>
                </a:ext>
              </a:extLst>
            </p:cNvPr>
            <p:cNvCxnSpPr>
              <a:cxnSpLocks/>
              <a:endCxn id="84" idx="1"/>
            </p:cNvCxnSpPr>
            <p:nvPr/>
          </p:nvCxnSpPr>
          <p:spPr>
            <a:xfrm>
              <a:off x="9982550" y="-4108075"/>
              <a:ext cx="1615023" cy="2723145"/>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7AEB306F-479A-EC5E-959B-527E5743CA2A}"/>
                </a:ext>
              </a:extLst>
            </p:cNvPr>
            <p:cNvCxnSpPr>
              <a:cxnSpLocks/>
              <a:endCxn id="80" idx="3"/>
            </p:cNvCxnSpPr>
            <p:nvPr/>
          </p:nvCxnSpPr>
          <p:spPr>
            <a:xfrm flipV="1">
              <a:off x="10012757" y="-6822699"/>
              <a:ext cx="1498652" cy="421059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9689D8A1-E416-C8A0-2ACB-B4FE7A982CCA}"/>
                </a:ext>
              </a:extLst>
            </p:cNvPr>
            <p:cNvCxnSpPr>
              <a:cxnSpLocks/>
              <a:endCxn id="82" idx="3"/>
            </p:cNvCxnSpPr>
            <p:nvPr/>
          </p:nvCxnSpPr>
          <p:spPr>
            <a:xfrm flipV="1">
              <a:off x="10012757" y="-5296025"/>
              <a:ext cx="1515163" cy="268392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9F7930BF-28D2-C96B-B1DF-1117E7810421}"/>
                </a:ext>
              </a:extLst>
            </p:cNvPr>
            <p:cNvCxnSpPr>
              <a:cxnSpLocks/>
              <a:endCxn id="81" idx="3"/>
            </p:cNvCxnSpPr>
            <p:nvPr/>
          </p:nvCxnSpPr>
          <p:spPr>
            <a:xfrm flipV="1">
              <a:off x="10012757" y="-3743875"/>
              <a:ext cx="1578666" cy="113177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6A4B2FD5-245B-E22D-030B-A74AC0C148C5}"/>
                </a:ext>
              </a:extLst>
            </p:cNvPr>
            <p:cNvCxnSpPr>
              <a:cxnSpLocks/>
              <a:endCxn id="83" idx="2"/>
            </p:cNvCxnSpPr>
            <p:nvPr/>
          </p:nvCxnSpPr>
          <p:spPr>
            <a:xfrm>
              <a:off x="10012757" y="-2612103"/>
              <a:ext cx="1458673" cy="158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8A7C4857-44E4-AE7B-1750-3008A86DB377}"/>
                </a:ext>
              </a:extLst>
            </p:cNvPr>
            <p:cNvCxnSpPr>
              <a:cxnSpLocks/>
              <a:endCxn id="84" idx="1"/>
            </p:cNvCxnSpPr>
            <p:nvPr/>
          </p:nvCxnSpPr>
          <p:spPr>
            <a:xfrm>
              <a:off x="10012757" y="-2612103"/>
              <a:ext cx="1584816" cy="1227173"/>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32773FDE-A236-868F-E759-5CE76682867F}"/>
                </a:ext>
              </a:extLst>
            </p:cNvPr>
            <p:cNvCxnSpPr>
              <a:cxnSpLocks/>
              <a:endCxn id="80" idx="3"/>
            </p:cNvCxnSpPr>
            <p:nvPr/>
          </p:nvCxnSpPr>
          <p:spPr>
            <a:xfrm flipV="1">
              <a:off x="9988700" y="-6822699"/>
              <a:ext cx="1522709" cy="5798798"/>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FACD51E4-CA95-33B7-18F2-4EA94A16C08D}"/>
                </a:ext>
              </a:extLst>
            </p:cNvPr>
            <p:cNvCxnSpPr>
              <a:cxnSpLocks/>
              <a:endCxn id="82" idx="3"/>
            </p:cNvCxnSpPr>
            <p:nvPr/>
          </p:nvCxnSpPr>
          <p:spPr>
            <a:xfrm flipV="1">
              <a:off x="9988700" y="-5296025"/>
              <a:ext cx="1539220" cy="4272124"/>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E5440FFA-5941-1D1A-A86F-D8152355D66D}"/>
                </a:ext>
              </a:extLst>
            </p:cNvPr>
            <p:cNvCxnSpPr>
              <a:cxnSpLocks/>
              <a:endCxn id="81" idx="3"/>
            </p:cNvCxnSpPr>
            <p:nvPr/>
          </p:nvCxnSpPr>
          <p:spPr>
            <a:xfrm flipV="1">
              <a:off x="9988700" y="-3743875"/>
              <a:ext cx="1602723" cy="2719974"/>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9274D6D2-122A-EC9A-40BC-BE36D247FB2D}"/>
                </a:ext>
              </a:extLst>
            </p:cNvPr>
            <p:cNvCxnSpPr>
              <a:cxnSpLocks/>
              <a:endCxn id="83" idx="3"/>
            </p:cNvCxnSpPr>
            <p:nvPr/>
          </p:nvCxnSpPr>
          <p:spPr>
            <a:xfrm flipV="1">
              <a:off x="9988700" y="-2247903"/>
              <a:ext cx="1632930" cy="122400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62FA79BE-AE5A-B7D4-BAFF-DF3244C4058E}"/>
                </a:ext>
              </a:extLst>
            </p:cNvPr>
            <p:cNvCxnSpPr>
              <a:cxnSpLocks/>
              <a:endCxn id="84" idx="2"/>
            </p:cNvCxnSpPr>
            <p:nvPr/>
          </p:nvCxnSpPr>
          <p:spPr>
            <a:xfrm>
              <a:off x="9988700" y="-1023901"/>
              <a:ext cx="1458673" cy="158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BF67E42A-85A5-1E46-E542-6C3B8709C4F7}"/>
                </a:ext>
              </a:extLst>
            </p:cNvPr>
            <p:cNvCxnSpPr>
              <a:cxnSpLocks/>
            </p:cNvCxnSpPr>
            <p:nvPr/>
          </p:nvCxnSpPr>
          <p:spPr>
            <a:xfrm flipV="1">
              <a:off x="12400526" y="-7354233"/>
              <a:ext cx="1457442" cy="166193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AE4AD50E-24E8-B502-1219-AD6008020A79}"/>
                </a:ext>
              </a:extLst>
            </p:cNvPr>
            <p:cNvCxnSpPr>
              <a:cxnSpLocks/>
              <a:endCxn id="107" idx="2"/>
            </p:cNvCxnSpPr>
            <p:nvPr/>
          </p:nvCxnSpPr>
          <p:spPr>
            <a:xfrm>
              <a:off x="12400526" y="-5692303"/>
              <a:ext cx="1444514" cy="2587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01" name="Straight Arrow Connector 100">
              <a:extLst>
                <a:ext uri="{FF2B5EF4-FFF2-40B4-BE49-F238E27FC236}">
                  <a16:creationId xmlns:a16="http://schemas.microsoft.com/office/drawing/2014/main" id="{DE9913B2-0E00-53DF-7208-AAAD52632BAA}"/>
                </a:ext>
              </a:extLst>
            </p:cNvPr>
            <p:cNvCxnSpPr>
              <a:cxnSpLocks/>
              <a:endCxn id="106" idx="1"/>
            </p:cNvCxnSpPr>
            <p:nvPr/>
          </p:nvCxnSpPr>
          <p:spPr>
            <a:xfrm>
              <a:off x="12400526" y="-5692303"/>
              <a:ext cx="1658217" cy="121540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93A6C3DE-C321-8DBD-BDEE-FA31F4451645}"/>
                </a:ext>
              </a:extLst>
            </p:cNvPr>
            <p:cNvCxnSpPr>
              <a:cxnSpLocks/>
            </p:cNvCxnSpPr>
            <p:nvPr/>
          </p:nvCxnSpPr>
          <p:spPr>
            <a:xfrm flipV="1">
              <a:off x="12449870" y="-7406800"/>
              <a:ext cx="1479858" cy="3290933"/>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DCA9DF33-592B-EE17-234C-DEEFA4BFB7D9}"/>
                </a:ext>
              </a:extLst>
            </p:cNvPr>
            <p:cNvCxnSpPr>
              <a:cxnSpLocks/>
              <a:endCxn id="107" idx="2"/>
            </p:cNvCxnSpPr>
            <p:nvPr/>
          </p:nvCxnSpPr>
          <p:spPr>
            <a:xfrm flipV="1">
              <a:off x="12449870" y="-5666433"/>
              <a:ext cx="1395170" cy="155056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78C5572A-DE52-F90E-3769-35B0DEF1511C}"/>
                </a:ext>
              </a:extLst>
            </p:cNvPr>
            <p:cNvCxnSpPr>
              <a:cxnSpLocks/>
              <a:endCxn id="106" idx="2"/>
            </p:cNvCxnSpPr>
            <p:nvPr/>
          </p:nvCxnSpPr>
          <p:spPr>
            <a:xfrm>
              <a:off x="12449870" y="-4115867"/>
              <a:ext cx="1458673" cy="158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sp>
          <p:nvSpPr>
            <p:cNvPr id="105" name="Oval 104">
              <a:extLst>
                <a:ext uri="{FF2B5EF4-FFF2-40B4-BE49-F238E27FC236}">
                  <a16:creationId xmlns:a16="http://schemas.microsoft.com/office/drawing/2014/main" id="{8C0D502D-0197-46CA-9920-A5BF3C007F7B}"/>
                </a:ext>
              </a:extLst>
            </p:cNvPr>
            <p:cNvSpPr/>
            <p:nvPr/>
          </p:nvSpPr>
          <p:spPr>
            <a:xfrm>
              <a:off x="13828529" y="-7705923"/>
              <a:ext cx="1025632" cy="1025632"/>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Type  1</a:t>
              </a:r>
            </a:p>
          </p:txBody>
        </p:sp>
        <p:sp>
          <p:nvSpPr>
            <p:cNvPr id="106" name="Oval 105">
              <a:extLst>
                <a:ext uri="{FF2B5EF4-FFF2-40B4-BE49-F238E27FC236}">
                  <a16:creationId xmlns:a16="http://schemas.microsoft.com/office/drawing/2014/main" id="{474AAF99-6A02-C41C-7266-1D8C59D8B96D}"/>
                </a:ext>
              </a:extLst>
            </p:cNvPr>
            <p:cNvSpPr/>
            <p:nvPr/>
          </p:nvSpPr>
          <p:spPr>
            <a:xfrm>
              <a:off x="13908543" y="-4627096"/>
              <a:ext cx="1025629" cy="1025629"/>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3</a:t>
              </a:r>
            </a:p>
          </p:txBody>
        </p:sp>
        <p:sp>
          <p:nvSpPr>
            <p:cNvPr id="107" name="Oval 106">
              <a:extLst>
                <a:ext uri="{FF2B5EF4-FFF2-40B4-BE49-F238E27FC236}">
                  <a16:creationId xmlns:a16="http://schemas.microsoft.com/office/drawing/2014/main" id="{29996C8A-8D7D-F67F-221E-4F313E9012E4}"/>
                </a:ext>
              </a:extLst>
            </p:cNvPr>
            <p:cNvSpPr/>
            <p:nvPr/>
          </p:nvSpPr>
          <p:spPr>
            <a:xfrm>
              <a:off x="13845040" y="-6179249"/>
              <a:ext cx="1025632" cy="1025632"/>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2</a:t>
              </a:r>
              <a:endParaRPr lang="en-NL" sz="1400" b="1" dirty="0"/>
            </a:p>
          </p:txBody>
        </p:sp>
        <p:sp>
          <p:nvSpPr>
            <p:cNvPr id="108" name="Oval 107">
              <a:extLst>
                <a:ext uri="{FF2B5EF4-FFF2-40B4-BE49-F238E27FC236}">
                  <a16:creationId xmlns:a16="http://schemas.microsoft.com/office/drawing/2014/main" id="{65F7EAE2-E493-252C-8E48-16422CD0795D}"/>
                </a:ext>
              </a:extLst>
            </p:cNvPr>
            <p:cNvSpPr/>
            <p:nvPr/>
          </p:nvSpPr>
          <p:spPr>
            <a:xfrm>
              <a:off x="13938750" y="-3131124"/>
              <a:ext cx="1025629" cy="1025629"/>
            </a:xfrm>
            <a:prstGeom prst="ellipse">
              <a:avLst/>
            </a:prstGeom>
            <a:solidFill>
              <a:srgbClr val="5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4</a:t>
              </a:r>
            </a:p>
          </p:txBody>
        </p:sp>
        <p:sp>
          <p:nvSpPr>
            <p:cNvPr id="109" name="Oval 108">
              <a:extLst>
                <a:ext uri="{FF2B5EF4-FFF2-40B4-BE49-F238E27FC236}">
                  <a16:creationId xmlns:a16="http://schemas.microsoft.com/office/drawing/2014/main" id="{8AC9B59C-051F-73CC-B35F-4A759DB83227}"/>
                </a:ext>
              </a:extLst>
            </p:cNvPr>
            <p:cNvSpPr/>
            <p:nvPr/>
          </p:nvSpPr>
          <p:spPr>
            <a:xfrm>
              <a:off x="13914693" y="-1542922"/>
              <a:ext cx="1025629" cy="1025629"/>
            </a:xfrm>
            <a:prstGeom prst="ellipse">
              <a:avLst/>
            </a:prstGeom>
            <a:solidFill>
              <a:srgbClr val="84B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5</a:t>
              </a:r>
            </a:p>
          </p:txBody>
        </p:sp>
        <p:cxnSp>
          <p:nvCxnSpPr>
            <p:cNvPr id="110" name="Straight Arrow Connector 109">
              <a:extLst>
                <a:ext uri="{FF2B5EF4-FFF2-40B4-BE49-F238E27FC236}">
                  <a16:creationId xmlns:a16="http://schemas.microsoft.com/office/drawing/2014/main" id="{02688201-2A99-8506-B160-E75EB42ECA13}"/>
                </a:ext>
              </a:extLst>
            </p:cNvPr>
            <p:cNvCxnSpPr>
              <a:cxnSpLocks/>
              <a:endCxn id="108" idx="1"/>
            </p:cNvCxnSpPr>
            <p:nvPr/>
          </p:nvCxnSpPr>
          <p:spPr>
            <a:xfrm>
              <a:off x="12400526" y="-5692303"/>
              <a:ext cx="1688424" cy="2711379"/>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BED7768E-2219-966F-ED09-92FC11D6DD28}"/>
                </a:ext>
              </a:extLst>
            </p:cNvPr>
            <p:cNvCxnSpPr>
              <a:cxnSpLocks/>
              <a:endCxn id="109" idx="1"/>
            </p:cNvCxnSpPr>
            <p:nvPr/>
          </p:nvCxnSpPr>
          <p:spPr>
            <a:xfrm>
              <a:off x="12400526" y="-5692303"/>
              <a:ext cx="1664367" cy="4299581"/>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B84454F5-1B1C-DC5D-F0E0-3094E7691455}"/>
                </a:ext>
              </a:extLst>
            </p:cNvPr>
            <p:cNvCxnSpPr>
              <a:cxnSpLocks/>
              <a:endCxn id="108" idx="1"/>
            </p:cNvCxnSpPr>
            <p:nvPr/>
          </p:nvCxnSpPr>
          <p:spPr>
            <a:xfrm>
              <a:off x="12449870" y="-4115867"/>
              <a:ext cx="1639080" cy="1134943"/>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28F43BD4-0E3A-0649-6EAB-F03345780B19}"/>
                </a:ext>
              </a:extLst>
            </p:cNvPr>
            <p:cNvCxnSpPr>
              <a:cxnSpLocks/>
              <a:endCxn id="109" idx="1"/>
            </p:cNvCxnSpPr>
            <p:nvPr/>
          </p:nvCxnSpPr>
          <p:spPr>
            <a:xfrm>
              <a:off x="12449870" y="-4115867"/>
              <a:ext cx="1615023" cy="2723145"/>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8D73EBC1-8494-FC8D-FE93-A550959AC909}"/>
                </a:ext>
              </a:extLst>
            </p:cNvPr>
            <p:cNvCxnSpPr>
              <a:cxnSpLocks/>
              <a:endCxn id="105" idx="3"/>
            </p:cNvCxnSpPr>
            <p:nvPr/>
          </p:nvCxnSpPr>
          <p:spPr>
            <a:xfrm flipV="1">
              <a:off x="12480077" y="-6830491"/>
              <a:ext cx="1498652" cy="421059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3CCCD1EB-B4B0-C0F5-F3D6-CBD21E1EAD18}"/>
                </a:ext>
              </a:extLst>
            </p:cNvPr>
            <p:cNvCxnSpPr>
              <a:cxnSpLocks/>
              <a:endCxn id="107" idx="3"/>
            </p:cNvCxnSpPr>
            <p:nvPr/>
          </p:nvCxnSpPr>
          <p:spPr>
            <a:xfrm flipV="1">
              <a:off x="12480077" y="-5303817"/>
              <a:ext cx="1515163" cy="268392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9A704359-E634-93F1-9054-52097233163B}"/>
                </a:ext>
              </a:extLst>
            </p:cNvPr>
            <p:cNvCxnSpPr>
              <a:cxnSpLocks/>
              <a:endCxn id="106" idx="3"/>
            </p:cNvCxnSpPr>
            <p:nvPr/>
          </p:nvCxnSpPr>
          <p:spPr>
            <a:xfrm flipV="1">
              <a:off x="12480077" y="-3751667"/>
              <a:ext cx="1578666" cy="113177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a:extLst>
                <a:ext uri="{FF2B5EF4-FFF2-40B4-BE49-F238E27FC236}">
                  <a16:creationId xmlns:a16="http://schemas.microsoft.com/office/drawing/2014/main" id="{5B1ED971-D466-FD6B-9CF0-D309E197204C}"/>
                </a:ext>
              </a:extLst>
            </p:cNvPr>
            <p:cNvCxnSpPr>
              <a:cxnSpLocks/>
              <a:endCxn id="108" idx="2"/>
            </p:cNvCxnSpPr>
            <p:nvPr/>
          </p:nvCxnSpPr>
          <p:spPr>
            <a:xfrm>
              <a:off x="12480077" y="-2619895"/>
              <a:ext cx="1458673" cy="158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63CEB4A0-F542-55B0-B942-BC0E98A15234}"/>
                </a:ext>
              </a:extLst>
            </p:cNvPr>
            <p:cNvCxnSpPr>
              <a:cxnSpLocks/>
              <a:endCxn id="109" idx="1"/>
            </p:cNvCxnSpPr>
            <p:nvPr/>
          </p:nvCxnSpPr>
          <p:spPr>
            <a:xfrm>
              <a:off x="12480077" y="-2619895"/>
              <a:ext cx="1584816" cy="1227173"/>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19" name="Straight Arrow Connector 118">
              <a:extLst>
                <a:ext uri="{FF2B5EF4-FFF2-40B4-BE49-F238E27FC236}">
                  <a16:creationId xmlns:a16="http://schemas.microsoft.com/office/drawing/2014/main" id="{7AC3F716-8C90-EF91-63F5-A541EB362A27}"/>
                </a:ext>
              </a:extLst>
            </p:cNvPr>
            <p:cNvCxnSpPr>
              <a:cxnSpLocks/>
              <a:endCxn id="105" idx="3"/>
            </p:cNvCxnSpPr>
            <p:nvPr/>
          </p:nvCxnSpPr>
          <p:spPr>
            <a:xfrm flipV="1">
              <a:off x="12456020" y="-6830491"/>
              <a:ext cx="1522709" cy="5798798"/>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49DBF034-31A4-5656-FF6B-89580797BCD0}"/>
                </a:ext>
              </a:extLst>
            </p:cNvPr>
            <p:cNvCxnSpPr>
              <a:cxnSpLocks/>
              <a:endCxn id="107" idx="3"/>
            </p:cNvCxnSpPr>
            <p:nvPr/>
          </p:nvCxnSpPr>
          <p:spPr>
            <a:xfrm flipV="1">
              <a:off x="12456020" y="-5303817"/>
              <a:ext cx="1539220" cy="4272124"/>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6A138955-0740-49DA-EDF7-E8D556B4EE41}"/>
                </a:ext>
              </a:extLst>
            </p:cNvPr>
            <p:cNvCxnSpPr>
              <a:cxnSpLocks/>
              <a:endCxn id="106" idx="3"/>
            </p:cNvCxnSpPr>
            <p:nvPr/>
          </p:nvCxnSpPr>
          <p:spPr>
            <a:xfrm flipV="1">
              <a:off x="12456020" y="-3751667"/>
              <a:ext cx="1602723" cy="2719974"/>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B41BF471-2605-D59B-A58D-6B7AC9B304D7}"/>
                </a:ext>
              </a:extLst>
            </p:cNvPr>
            <p:cNvCxnSpPr>
              <a:cxnSpLocks/>
              <a:endCxn id="108" idx="3"/>
            </p:cNvCxnSpPr>
            <p:nvPr/>
          </p:nvCxnSpPr>
          <p:spPr>
            <a:xfrm flipV="1">
              <a:off x="12456020" y="-2255695"/>
              <a:ext cx="1632930" cy="122400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851E5205-2D2D-6E1A-E1D4-379DBC4B894D}"/>
                </a:ext>
              </a:extLst>
            </p:cNvPr>
            <p:cNvCxnSpPr>
              <a:cxnSpLocks/>
              <a:endCxn id="109" idx="2"/>
            </p:cNvCxnSpPr>
            <p:nvPr/>
          </p:nvCxnSpPr>
          <p:spPr>
            <a:xfrm>
              <a:off x="12456020" y="-1031693"/>
              <a:ext cx="1458673" cy="158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grpSp>
      <p:sp>
        <p:nvSpPr>
          <p:cNvPr id="125" name="TextBox 124">
            <a:extLst>
              <a:ext uri="{FF2B5EF4-FFF2-40B4-BE49-F238E27FC236}">
                <a16:creationId xmlns:a16="http://schemas.microsoft.com/office/drawing/2014/main" id="{FDC2A2DA-D808-731A-8493-7397AD29F25E}"/>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126" name="TextBox 125">
            <a:extLst>
              <a:ext uri="{FF2B5EF4-FFF2-40B4-BE49-F238E27FC236}">
                <a16:creationId xmlns:a16="http://schemas.microsoft.com/office/drawing/2014/main" id="{78D890C5-8866-F678-57EC-7CCE8EBCBB3F}"/>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dirty="0">
                <a:solidFill>
                  <a:schemeClr val="bg1"/>
                </a:solidFill>
              </a:rPr>
              <a:t>Data Simulation</a:t>
            </a:r>
          </a:p>
        </p:txBody>
      </p:sp>
      <p:sp>
        <p:nvSpPr>
          <p:cNvPr id="127" name="TextBox 126">
            <a:extLst>
              <a:ext uri="{FF2B5EF4-FFF2-40B4-BE49-F238E27FC236}">
                <a16:creationId xmlns:a16="http://schemas.microsoft.com/office/drawing/2014/main" id="{832E6CA8-AF33-95BA-9EDE-DA3D9D04035D}"/>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Methods</a:t>
            </a:r>
          </a:p>
        </p:txBody>
      </p:sp>
      <p:sp>
        <p:nvSpPr>
          <p:cNvPr id="128" name="TextBox 127">
            <a:extLst>
              <a:ext uri="{FF2B5EF4-FFF2-40B4-BE49-F238E27FC236}">
                <a16:creationId xmlns:a16="http://schemas.microsoft.com/office/drawing/2014/main" id="{E355BFCA-CBB4-B9C8-3A30-8D30E2BF1BFE}"/>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129" name="TextBox 128">
            <a:extLst>
              <a:ext uri="{FF2B5EF4-FFF2-40B4-BE49-F238E27FC236}">
                <a16:creationId xmlns:a16="http://schemas.microsoft.com/office/drawing/2014/main" id="{ED062A9E-F73F-3464-0AB6-324CD44E1C94}"/>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Tree>
    <p:extLst>
      <p:ext uri="{BB962C8B-B14F-4D97-AF65-F5344CB8AC3E}">
        <p14:creationId xmlns:p14="http://schemas.microsoft.com/office/powerpoint/2010/main" val="3885360449"/>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15</a:t>
            </a:fld>
            <a:endParaRPr lang="nl-NL" dirty="0"/>
          </a:p>
        </p:txBody>
      </p:sp>
      <p:sp>
        <p:nvSpPr>
          <p:cNvPr id="9" name="Titel 1">
            <a:extLst>
              <a:ext uri="{FF2B5EF4-FFF2-40B4-BE49-F238E27FC236}">
                <a16:creationId xmlns:a16="http://schemas.microsoft.com/office/drawing/2014/main" id="{F2E7F631-FA0D-E697-AD70-0BA5710B848E}"/>
              </a:ext>
            </a:extLst>
          </p:cNvPr>
          <p:cNvSpPr txBox="1">
            <a:spLocks/>
          </p:cNvSpPr>
          <p:nvPr/>
        </p:nvSpPr>
        <p:spPr>
          <a:xfrm>
            <a:off x="637990" y="552551"/>
            <a:ext cx="9841644"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endParaRPr lang="en-US" dirty="0"/>
          </a:p>
          <a:p>
            <a:r>
              <a:rPr lang="en-US" dirty="0"/>
              <a:t>Reverse Engineering: Starting Point</a:t>
            </a:r>
          </a:p>
          <a:p>
            <a:endParaRPr lang="en-GB" dirty="0"/>
          </a:p>
        </p:txBody>
      </p:sp>
      <p:grpSp>
        <p:nvGrpSpPr>
          <p:cNvPr id="13" name="Group 12">
            <a:extLst>
              <a:ext uri="{FF2B5EF4-FFF2-40B4-BE49-F238E27FC236}">
                <a16:creationId xmlns:a16="http://schemas.microsoft.com/office/drawing/2014/main" id="{9C67BC8A-CE33-ACEA-13EC-E9B04266BBE6}"/>
              </a:ext>
            </a:extLst>
          </p:cNvPr>
          <p:cNvGrpSpPr/>
          <p:nvPr/>
        </p:nvGrpSpPr>
        <p:grpSpPr>
          <a:xfrm>
            <a:off x="5307087" y="2249947"/>
            <a:ext cx="6570484" cy="3343103"/>
            <a:chOff x="5387871" y="2089661"/>
            <a:chExt cx="6489700" cy="3302000"/>
          </a:xfrm>
          <a:effectLst>
            <a:outerShdw blurRad="63500" sx="102000" sy="102000" algn="ctr" rotWithShape="0">
              <a:prstClr val="black">
                <a:alpha val="40000"/>
              </a:prstClr>
            </a:outerShdw>
          </a:effectLst>
        </p:grpSpPr>
        <p:pic>
          <p:nvPicPr>
            <p:cNvPr id="5" name="Picture 4" descr="A graph of a graph showing the difference between the average and the average&#10;&#10;Description automatically generated with medium confidence">
              <a:extLst>
                <a:ext uri="{FF2B5EF4-FFF2-40B4-BE49-F238E27FC236}">
                  <a16:creationId xmlns:a16="http://schemas.microsoft.com/office/drawing/2014/main" id="{BD260844-7613-0CF7-ED3A-49708845C8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871" y="2089661"/>
              <a:ext cx="6489700" cy="3302000"/>
            </a:xfrm>
            <a:prstGeom prst="rect">
              <a:avLst/>
            </a:prstGeom>
          </p:spPr>
        </p:pic>
        <p:sp>
          <p:nvSpPr>
            <p:cNvPr id="6" name="TextBox 5">
              <a:extLst>
                <a:ext uri="{FF2B5EF4-FFF2-40B4-BE49-F238E27FC236}">
                  <a16:creationId xmlns:a16="http://schemas.microsoft.com/office/drawing/2014/main" id="{504A3ECF-CB07-26B3-2442-1E22712BE94C}"/>
                </a:ext>
              </a:extLst>
            </p:cNvPr>
            <p:cNvSpPr txBox="1"/>
            <p:nvPr/>
          </p:nvSpPr>
          <p:spPr>
            <a:xfrm>
              <a:off x="6668293" y="2204864"/>
              <a:ext cx="4536504" cy="69937"/>
            </a:xfrm>
            <a:prstGeom prst="rect">
              <a:avLst/>
            </a:prstGeom>
            <a:noFill/>
          </p:spPr>
          <p:txBody>
            <a:bodyPr wrap="square" lIns="108000" tIns="108000" rIns="108000" bIns="108000" rtlCol="0">
              <a:noAutofit/>
            </a:bodyPr>
            <a:lstStyle/>
            <a:p>
              <a:r>
                <a:rPr lang="en-GB" noProof="0" dirty="0">
                  <a:solidFill>
                    <a:schemeClr val="bg2"/>
                  </a:solidFill>
                </a:rPr>
                <a:t>Estimate constant hazard of event Stroke</a:t>
              </a:r>
            </a:p>
          </p:txBody>
        </p:sp>
      </p:grpSp>
      <p:pic>
        <p:nvPicPr>
          <p:cNvPr id="11" name="Google Shape;395;p27" descr="A screenshot of a data&#10;&#10;Description automatically generated">
            <a:extLst>
              <a:ext uri="{FF2B5EF4-FFF2-40B4-BE49-F238E27FC236}">
                <a16:creationId xmlns:a16="http://schemas.microsoft.com/office/drawing/2014/main" id="{BC12251C-AA45-55D6-7840-EA7727D2F842}"/>
              </a:ext>
            </a:extLst>
          </p:cNvPr>
          <p:cNvPicPr preferRelativeResize="0"/>
          <p:nvPr/>
        </p:nvPicPr>
        <p:blipFill rotWithShape="1">
          <a:blip r:embed="rId4">
            <a:alphaModFix/>
          </a:blip>
          <a:srcRect/>
          <a:stretch/>
        </p:blipFill>
        <p:spPr>
          <a:xfrm>
            <a:off x="998114" y="2685125"/>
            <a:ext cx="2986908" cy="1562003"/>
          </a:xfrm>
          <a:prstGeom prst="rect">
            <a:avLst/>
          </a:prstGeom>
          <a:noFill/>
          <a:ln>
            <a:noFill/>
          </a:ln>
          <a:effectLst>
            <a:outerShdw blurRad="63500" sx="102000" sy="102000" algn="ctr" rotWithShape="0">
              <a:srgbClr val="000000">
                <a:alpha val="40000"/>
              </a:srgbClr>
            </a:outerShdw>
          </a:effectLst>
        </p:spPr>
      </p:pic>
      <p:pic>
        <p:nvPicPr>
          <p:cNvPr id="14" name="Graphic 13" descr="Back with solid fill">
            <a:extLst>
              <a:ext uri="{FF2B5EF4-FFF2-40B4-BE49-F238E27FC236}">
                <a16:creationId xmlns:a16="http://schemas.microsoft.com/office/drawing/2014/main" id="{57B12970-F5BF-3696-326D-607F50F032C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54959" y="3415065"/>
            <a:ext cx="914400" cy="589999"/>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8295053-96E7-0FC8-6887-94B660EBC459}"/>
                  </a:ext>
                </a:extLst>
              </p:cNvPr>
              <p:cNvSpPr txBox="1"/>
              <p:nvPr/>
            </p:nvSpPr>
            <p:spPr>
              <a:xfrm>
                <a:off x="643697" y="1484784"/>
                <a:ext cx="8623829" cy="369332"/>
              </a:xfrm>
              <a:prstGeom prst="rect">
                <a:avLst/>
              </a:prstGeom>
              <a:noFill/>
            </p:spPr>
            <p:txBody>
              <a:bodyPr wrap="square">
                <a:spAutoFit/>
              </a:bodyPr>
              <a:lstStyle/>
              <a:p>
                <a:r>
                  <a:rPr lang="en-GB" b="1" dirty="0">
                    <a:solidFill>
                      <a:srgbClr val="07306B"/>
                    </a:solidFill>
                  </a:rPr>
                  <a:t>Step 1. Estimate type-specific hazard rates </a:t>
                </a:r>
                <a14:m>
                  <m:oMath xmlns:m="http://schemas.openxmlformats.org/officeDocument/2006/math">
                    <m:sSub>
                      <m:sSubPr>
                        <m:ctrlPr>
                          <a:rPr lang="en-US" b="1" i="1" smtClean="0">
                            <a:solidFill>
                              <a:srgbClr val="07306B"/>
                            </a:solidFill>
                            <a:latin typeface="Cambria Math" panose="02040503050406030204" pitchFamily="18" charset="0"/>
                          </a:rPr>
                        </m:ctrlPr>
                      </m:sSubPr>
                      <m:e>
                        <m:r>
                          <a:rPr lang="en-US" b="1" i="0" smtClean="0">
                            <a:solidFill>
                              <a:srgbClr val="07306B"/>
                            </a:solidFill>
                            <a:latin typeface="Cambria Math" panose="02040503050406030204" pitchFamily="18" charset="0"/>
                          </a:rPr>
                          <m:t>𝐡</m:t>
                        </m:r>
                      </m:e>
                      <m:sub>
                        <m:r>
                          <a:rPr lang="en-US" b="1" i="0" smtClean="0">
                            <a:solidFill>
                              <a:srgbClr val="07306B"/>
                            </a:solidFill>
                            <a:latin typeface="Cambria Math" panose="02040503050406030204" pitchFamily="18" charset="0"/>
                          </a:rPr>
                          <m:t>𝐤</m:t>
                        </m:r>
                      </m:sub>
                    </m:sSub>
                    <m:r>
                      <a:rPr lang="en-US" b="1" i="1" smtClean="0">
                        <a:solidFill>
                          <a:srgbClr val="07306B"/>
                        </a:solidFill>
                        <a:latin typeface="Cambria Math" panose="02040503050406030204" pitchFamily="18" charset="0"/>
                      </a:rPr>
                      <m:t> </m:t>
                    </m:r>
                  </m:oMath>
                </a14:m>
                <a:r>
                  <a:rPr lang="en-GB" b="1" dirty="0">
                    <a:solidFill>
                      <a:srgbClr val="07306B"/>
                    </a:solidFill>
                  </a:rPr>
                  <a:t>for each arm  </a:t>
                </a:r>
              </a:p>
            </p:txBody>
          </p:sp>
        </mc:Choice>
        <mc:Fallback xmlns="">
          <p:sp>
            <p:nvSpPr>
              <p:cNvPr id="17" name="TextBox 16">
                <a:extLst>
                  <a:ext uri="{FF2B5EF4-FFF2-40B4-BE49-F238E27FC236}">
                    <a16:creationId xmlns:a16="http://schemas.microsoft.com/office/drawing/2014/main" id="{E8295053-96E7-0FC8-6887-94B660EBC459}"/>
                  </a:ext>
                </a:extLst>
              </p:cNvPr>
              <p:cNvSpPr txBox="1">
                <a:spLocks noRot="1" noChangeAspect="1" noMove="1" noResize="1" noEditPoints="1" noAdjustHandles="1" noChangeArrowheads="1" noChangeShapeType="1" noTextEdit="1"/>
              </p:cNvSpPr>
              <p:nvPr/>
            </p:nvSpPr>
            <p:spPr>
              <a:xfrm>
                <a:off x="643697" y="1484784"/>
                <a:ext cx="8623829" cy="369332"/>
              </a:xfrm>
              <a:prstGeom prst="rect">
                <a:avLst/>
              </a:prstGeom>
              <a:blipFill>
                <a:blip r:embed="rId7"/>
                <a:stretch>
                  <a:fillRect l="-588" t="-10345" b="-24138"/>
                </a:stretch>
              </a:blipFill>
            </p:spPr>
            <p:txBody>
              <a:bodyPr/>
              <a:lstStyle/>
              <a:p>
                <a:r>
                  <a:rPr lang="en-GB">
                    <a:noFill/>
                  </a:rPr>
                  <a:t> </a:t>
                </a:r>
              </a:p>
            </p:txBody>
          </p:sp>
        </mc:Fallback>
      </mc:AlternateContent>
      <p:pic>
        <p:nvPicPr>
          <p:cNvPr id="20" name="Picture 19" descr="A mathematical equation with black text&#10;&#10;Description automatically generated">
            <a:extLst>
              <a:ext uri="{FF2B5EF4-FFF2-40B4-BE49-F238E27FC236}">
                <a16:creationId xmlns:a16="http://schemas.microsoft.com/office/drawing/2014/main" id="{F736CAEB-8D89-9DB6-ECB2-433A49ADEB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0623" y="4339169"/>
            <a:ext cx="2241085" cy="132207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77BD5E6-1159-EBA8-A93E-F28DB3198D30}"/>
                  </a:ext>
                </a:extLst>
              </p:cNvPr>
              <p:cNvSpPr txBox="1"/>
              <p:nvPr/>
            </p:nvSpPr>
            <p:spPr>
              <a:xfrm>
                <a:off x="637990" y="1745365"/>
                <a:ext cx="9426163" cy="350748"/>
              </a:xfrm>
              <a:prstGeom prst="rect">
                <a:avLst/>
              </a:prstGeom>
              <a:noFill/>
            </p:spPr>
            <p:txBody>
              <a:bodyPr wrap="square" lIns="108000" tIns="108000" rIns="108000" bIns="108000" rtlCol="0">
                <a:noAutofit/>
              </a:bodyPr>
              <a:lstStyle/>
              <a:p>
                <a:r>
                  <a:rPr lang="en-GB" sz="1600" dirty="0">
                    <a:solidFill>
                      <a:schemeClr val="bg2"/>
                    </a:solidFill>
                  </a:rPr>
                  <a:t>Event type</a:t>
                </a:r>
                <a:r>
                  <a:rPr lang="en-GB" sz="1600" noProof="0" dirty="0">
                    <a:solidFill>
                      <a:schemeClr val="bg2"/>
                    </a:solidFill>
                  </a:rPr>
                  <a:t> </a:t>
                </a:r>
                <a14:m>
                  <m:oMath xmlns:m="http://schemas.openxmlformats.org/officeDocument/2006/math">
                    <m:r>
                      <a:rPr lang="en-US" sz="1600" b="0" i="1" noProof="0" smtClean="0">
                        <a:solidFill>
                          <a:schemeClr val="bg2"/>
                        </a:solidFill>
                        <a:latin typeface="Cambria Math" panose="02040503050406030204" pitchFamily="18" charset="0"/>
                      </a:rPr>
                      <m:t>𝑘</m:t>
                    </m:r>
                    <m:r>
                      <a:rPr lang="en-US" sz="1600" b="0" i="1" noProof="0" smtClean="0">
                        <a:solidFill>
                          <a:schemeClr val="bg2"/>
                        </a:solidFill>
                        <a:latin typeface="Cambria Math" panose="02040503050406030204" pitchFamily="18" charset="0"/>
                      </a:rPr>
                      <m:t>=</m:t>
                    </m:r>
                    <m:r>
                      <a:rPr lang="en-US" sz="1600" b="0" i="1" noProof="0" smtClean="0">
                        <a:solidFill>
                          <a:schemeClr val="bg2"/>
                        </a:solidFill>
                        <a:latin typeface="Cambria Math" panose="02040503050406030204" pitchFamily="18" charset="0"/>
                      </a:rPr>
                      <m:t>𝑠𝑡𝑟𝑜𝑘𝑒</m:t>
                    </m:r>
                    <m:r>
                      <a:rPr lang="en-US" sz="1600" b="0" i="0" noProof="0" smtClean="0">
                        <a:solidFill>
                          <a:schemeClr val="bg2"/>
                        </a:solidFill>
                        <a:latin typeface="Cambria Math" panose="02040503050406030204" pitchFamily="18" charset="0"/>
                      </a:rPr>
                      <m:t> </m:t>
                    </m:r>
                  </m:oMath>
                </a14:m>
                <a:r>
                  <a:rPr lang="en-GB" sz="1600" noProof="0" dirty="0">
                    <a:solidFill>
                      <a:schemeClr val="bg2"/>
                    </a:solidFill>
                  </a:rPr>
                  <a:t>is on display, actually we have 5 IPDs and 5 plots </a:t>
                </a:r>
              </a:p>
            </p:txBody>
          </p:sp>
        </mc:Choice>
        <mc:Fallback xmlns="">
          <p:sp>
            <p:nvSpPr>
              <p:cNvPr id="22" name="TextBox 21">
                <a:extLst>
                  <a:ext uri="{FF2B5EF4-FFF2-40B4-BE49-F238E27FC236}">
                    <a16:creationId xmlns:a16="http://schemas.microsoft.com/office/drawing/2014/main" id="{177BD5E6-1159-EBA8-A93E-F28DB3198D30}"/>
                  </a:ext>
                </a:extLst>
              </p:cNvPr>
              <p:cNvSpPr txBox="1">
                <a:spLocks noRot="1" noChangeAspect="1" noMove="1" noResize="1" noEditPoints="1" noAdjustHandles="1" noChangeArrowheads="1" noChangeShapeType="1" noTextEdit="1"/>
              </p:cNvSpPr>
              <p:nvPr/>
            </p:nvSpPr>
            <p:spPr>
              <a:xfrm>
                <a:off x="637990" y="1745365"/>
                <a:ext cx="9426163" cy="350748"/>
              </a:xfrm>
              <a:prstGeom prst="rect">
                <a:avLst/>
              </a:prstGeom>
              <a:blipFill>
                <a:blip r:embed="rId9"/>
                <a:stretch>
                  <a:fillRect l="-269" b="-3103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0E3428-C272-EC41-5326-9DD42A76FB1C}"/>
                  </a:ext>
                </a:extLst>
              </p:cNvPr>
              <p:cNvSpPr txBox="1"/>
              <p:nvPr/>
            </p:nvSpPr>
            <p:spPr>
              <a:xfrm>
                <a:off x="3419052" y="4230855"/>
                <a:ext cx="713446" cy="369332"/>
              </a:xfrm>
              <a:prstGeom prst="rect">
                <a:avLst/>
              </a:prstGeom>
              <a:noFill/>
            </p:spPr>
            <p:txBody>
              <a:bodyPr wrap="square">
                <a:spAutoFit/>
              </a:bodyPr>
              <a:lstStyle/>
              <a:p>
                <a:pPr algn="ctr"/>
                <a14:m>
                  <m:oMath xmlns:m="http://schemas.openxmlformats.org/officeDocument/2006/math">
                    <m:r>
                      <a:rPr lang="en-GB" i="1" noProof="0" smtClean="0">
                        <a:solidFill>
                          <a:schemeClr val="bg2"/>
                        </a:solidFill>
                        <a:latin typeface="Cambria Math" panose="02040503050406030204" pitchFamily="18" charset="0"/>
                        <a:ea typeface="Cambria Math" panose="02040503050406030204" pitchFamily="18" charset="0"/>
                      </a:rPr>
                      <m:t>×</m:t>
                    </m:r>
                    <m:r>
                      <a:rPr lang="en-US" b="0" i="1" noProof="0" smtClean="0">
                        <a:solidFill>
                          <a:schemeClr val="bg2"/>
                        </a:solidFill>
                        <a:latin typeface="Cambria Math" panose="02040503050406030204" pitchFamily="18" charset="0"/>
                        <a:ea typeface="Cambria Math" panose="02040503050406030204" pitchFamily="18" charset="0"/>
                      </a:rPr>
                      <m:t> 5</m:t>
                    </m:r>
                  </m:oMath>
                </a14:m>
                <a:r>
                  <a:rPr lang="en-US" b="0" noProof="0" dirty="0">
                    <a:solidFill>
                      <a:schemeClr val="bg2"/>
                    </a:solidFill>
                    <a:ea typeface="Cambria Math" panose="02040503050406030204" pitchFamily="18" charset="0"/>
                  </a:rPr>
                  <a:t> </a:t>
                </a:r>
              </a:p>
            </p:txBody>
          </p:sp>
        </mc:Choice>
        <mc:Fallback xmlns="">
          <p:sp>
            <p:nvSpPr>
              <p:cNvPr id="24" name="TextBox 23">
                <a:extLst>
                  <a:ext uri="{FF2B5EF4-FFF2-40B4-BE49-F238E27FC236}">
                    <a16:creationId xmlns:a16="http://schemas.microsoft.com/office/drawing/2014/main" id="{DF0E3428-C272-EC41-5326-9DD42A76FB1C}"/>
                  </a:ext>
                </a:extLst>
              </p:cNvPr>
              <p:cNvSpPr txBox="1">
                <a:spLocks noRot="1" noChangeAspect="1" noMove="1" noResize="1" noEditPoints="1" noAdjustHandles="1" noChangeArrowheads="1" noChangeShapeType="1" noTextEdit="1"/>
              </p:cNvSpPr>
              <p:nvPr/>
            </p:nvSpPr>
            <p:spPr>
              <a:xfrm>
                <a:off x="3419052" y="4230855"/>
                <a:ext cx="713446" cy="369332"/>
              </a:xfrm>
              <a:prstGeom prst="rect">
                <a:avLst/>
              </a:prstGeom>
              <a:blipFill>
                <a:blip r:embed="rId10"/>
                <a:stretch>
                  <a:fillRect b="-1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42C47AE-2307-497A-F1C6-FB2390B9FD9E}"/>
                  </a:ext>
                </a:extLst>
              </p:cNvPr>
              <p:cNvSpPr txBox="1"/>
              <p:nvPr/>
            </p:nvSpPr>
            <p:spPr>
              <a:xfrm>
                <a:off x="11220598" y="5661248"/>
                <a:ext cx="713446" cy="369332"/>
              </a:xfrm>
              <a:prstGeom prst="rect">
                <a:avLst/>
              </a:prstGeom>
              <a:noFill/>
            </p:spPr>
            <p:txBody>
              <a:bodyPr wrap="square">
                <a:spAutoFit/>
              </a:bodyPr>
              <a:lstStyle/>
              <a:p>
                <a:pPr algn="ctr"/>
                <a14:m>
                  <m:oMath xmlns:m="http://schemas.openxmlformats.org/officeDocument/2006/math">
                    <m:r>
                      <a:rPr lang="en-GB" i="1" noProof="0" smtClean="0">
                        <a:solidFill>
                          <a:schemeClr val="bg2"/>
                        </a:solidFill>
                        <a:latin typeface="Cambria Math" panose="02040503050406030204" pitchFamily="18" charset="0"/>
                        <a:ea typeface="Cambria Math" panose="02040503050406030204" pitchFamily="18" charset="0"/>
                      </a:rPr>
                      <m:t>×</m:t>
                    </m:r>
                    <m:r>
                      <a:rPr lang="en-US" b="0" i="1" noProof="0" smtClean="0">
                        <a:solidFill>
                          <a:schemeClr val="bg2"/>
                        </a:solidFill>
                        <a:latin typeface="Cambria Math" panose="02040503050406030204" pitchFamily="18" charset="0"/>
                        <a:ea typeface="Cambria Math" panose="02040503050406030204" pitchFamily="18" charset="0"/>
                      </a:rPr>
                      <m:t> 5</m:t>
                    </m:r>
                  </m:oMath>
                </a14:m>
                <a:r>
                  <a:rPr lang="en-US" b="0" noProof="0" dirty="0">
                    <a:solidFill>
                      <a:schemeClr val="bg2"/>
                    </a:solidFill>
                    <a:ea typeface="Cambria Math" panose="02040503050406030204" pitchFamily="18" charset="0"/>
                  </a:rPr>
                  <a:t> </a:t>
                </a:r>
              </a:p>
            </p:txBody>
          </p:sp>
        </mc:Choice>
        <mc:Fallback xmlns="">
          <p:sp>
            <p:nvSpPr>
              <p:cNvPr id="25" name="TextBox 24">
                <a:extLst>
                  <a:ext uri="{FF2B5EF4-FFF2-40B4-BE49-F238E27FC236}">
                    <a16:creationId xmlns:a16="http://schemas.microsoft.com/office/drawing/2014/main" id="{942C47AE-2307-497A-F1C6-FB2390B9FD9E}"/>
                  </a:ext>
                </a:extLst>
              </p:cNvPr>
              <p:cNvSpPr txBox="1">
                <a:spLocks noRot="1" noChangeAspect="1" noMove="1" noResize="1" noEditPoints="1" noAdjustHandles="1" noChangeArrowheads="1" noChangeShapeType="1" noTextEdit="1"/>
              </p:cNvSpPr>
              <p:nvPr/>
            </p:nvSpPr>
            <p:spPr>
              <a:xfrm>
                <a:off x="11220598" y="5661248"/>
                <a:ext cx="713446" cy="369332"/>
              </a:xfrm>
              <a:prstGeom prst="rect">
                <a:avLst/>
              </a:prstGeom>
              <a:blipFill>
                <a:blip r:embed="rId11"/>
                <a:stretch>
                  <a:fillRect b="-16667"/>
                </a:stretch>
              </a:blipFill>
            </p:spPr>
            <p:txBody>
              <a:bodyPr/>
              <a:lstStyle/>
              <a:p>
                <a:r>
                  <a:rPr lang="en-GB">
                    <a:noFill/>
                  </a:rPr>
                  <a:t> </a:t>
                </a:r>
              </a:p>
            </p:txBody>
          </p:sp>
        </mc:Fallback>
      </mc:AlternateContent>
      <p:sp>
        <p:nvSpPr>
          <p:cNvPr id="26" name="TextBox 25">
            <a:extLst>
              <a:ext uri="{FF2B5EF4-FFF2-40B4-BE49-F238E27FC236}">
                <a16:creationId xmlns:a16="http://schemas.microsoft.com/office/drawing/2014/main" id="{4FD82A19-A5F6-B6AA-C06E-FEB48128A372}"/>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27" name="TextBox 26">
            <a:extLst>
              <a:ext uri="{FF2B5EF4-FFF2-40B4-BE49-F238E27FC236}">
                <a16:creationId xmlns:a16="http://schemas.microsoft.com/office/drawing/2014/main" id="{016DAFB7-62EF-CDB1-2E6A-0BA7CBDB940B}"/>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dirty="0">
                <a:solidFill>
                  <a:schemeClr val="bg1"/>
                </a:solidFill>
              </a:rPr>
              <a:t>Data Simulation</a:t>
            </a:r>
          </a:p>
        </p:txBody>
      </p:sp>
      <p:sp>
        <p:nvSpPr>
          <p:cNvPr id="28" name="TextBox 27">
            <a:extLst>
              <a:ext uri="{FF2B5EF4-FFF2-40B4-BE49-F238E27FC236}">
                <a16:creationId xmlns:a16="http://schemas.microsoft.com/office/drawing/2014/main" id="{7632E6C3-A161-3712-FAB3-E56DF298DF47}"/>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Methods</a:t>
            </a:r>
          </a:p>
        </p:txBody>
      </p:sp>
      <p:sp>
        <p:nvSpPr>
          <p:cNvPr id="29" name="TextBox 28">
            <a:extLst>
              <a:ext uri="{FF2B5EF4-FFF2-40B4-BE49-F238E27FC236}">
                <a16:creationId xmlns:a16="http://schemas.microsoft.com/office/drawing/2014/main" id="{9532CEF3-D1E9-984A-2608-42D3E8D5CB9B}"/>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30" name="TextBox 29">
            <a:extLst>
              <a:ext uri="{FF2B5EF4-FFF2-40B4-BE49-F238E27FC236}">
                <a16:creationId xmlns:a16="http://schemas.microsoft.com/office/drawing/2014/main" id="{4AA54F8D-C14E-4226-D330-51B2A90EA4F4}"/>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Tree>
    <p:extLst>
      <p:ext uri="{BB962C8B-B14F-4D97-AF65-F5344CB8AC3E}">
        <p14:creationId xmlns:p14="http://schemas.microsoft.com/office/powerpoint/2010/main" val="554366855"/>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16</a:t>
            </a:fld>
            <a:endParaRPr lang="nl-NL" dirty="0"/>
          </a:p>
        </p:txBody>
      </p:sp>
      <p:sp>
        <p:nvSpPr>
          <p:cNvPr id="9" name="Titel 1">
            <a:extLst>
              <a:ext uri="{FF2B5EF4-FFF2-40B4-BE49-F238E27FC236}">
                <a16:creationId xmlns:a16="http://schemas.microsoft.com/office/drawing/2014/main" id="{F2E7F631-FA0D-E697-AD70-0BA5710B848E}"/>
              </a:ext>
            </a:extLst>
          </p:cNvPr>
          <p:cNvSpPr txBox="1">
            <a:spLocks/>
          </p:cNvSpPr>
          <p:nvPr/>
        </p:nvSpPr>
        <p:spPr>
          <a:xfrm>
            <a:off x="637989" y="552551"/>
            <a:ext cx="10723219"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a:t>Reverse Engineering:  </a:t>
            </a:r>
            <a:r>
              <a:rPr lang="nl-NL" dirty="0" err="1"/>
              <a:t>Main</a:t>
            </a:r>
            <a:r>
              <a:rPr lang="nl-NL" dirty="0"/>
              <a:t> Step</a:t>
            </a:r>
          </a:p>
        </p:txBody>
      </p:sp>
      <p:sp>
        <p:nvSpPr>
          <p:cNvPr id="8" name="TextBox 7">
            <a:extLst>
              <a:ext uri="{FF2B5EF4-FFF2-40B4-BE49-F238E27FC236}">
                <a16:creationId xmlns:a16="http://schemas.microsoft.com/office/drawing/2014/main" id="{C0018393-0D75-7286-E574-78CBB6683420}"/>
              </a:ext>
            </a:extLst>
          </p:cNvPr>
          <p:cNvSpPr txBox="1"/>
          <p:nvPr/>
        </p:nvSpPr>
        <p:spPr>
          <a:xfrm>
            <a:off x="643697" y="1484784"/>
            <a:ext cx="8623829" cy="369332"/>
          </a:xfrm>
          <a:prstGeom prst="rect">
            <a:avLst/>
          </a:prstGeom>
          <a:noFill/>
        </p:spPr>
        <p:txBody>
          <a:bodyPr wrap="square">
            <a:spAutoFit/>
          </a:bodyPr>
          <a:lstStyle/>
          <a:p>
            <a:r>
              <a:rPr lang="en-GB" b="1" dirty="0">
                <a:solidFill>
                  <a:srgbClr val="07306B"/>
                </a:solidFill>
              </a:rPr>
              <a:t>Step 2. </a:t>
            </a:r>
            <a:r>
              <a:rPr lang="en-US" b="1" dirty="0">
                <a:solidFill>
                  <a:srgbClr val="07306B"/>
                </a:solidFill>
              </a:rPr>
              <a:t>Generate a sequential process</a:t>
            </a:r>
            <a:endParaRPr lang="en-GB" b="1" dirty="0">
              <a:solidFill>
                <a:srgbClr val="07306B"/>
              </a:solidFill>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CC6467F-236F-D398-33AA-5650F220C0F1}"/>
                  </a:ext>
                </a:extLst>
              </p:cNvPr>
              <p:cNvSpPr txBox="1"/>
              <p:nvPr/>
            </p:nvSpPr>
            <p:spPr>
              <a:xfrm>
                <a:off x="637990" y="1745365"/>
                <a:ext cx="9426163" cy="350748"/>
              </a:xfrm>
              <a:prstGeom prst="rect">
                <a:avLst/>
              </a:prstGeom>
              <a:noFill/>
            </p:spPr>
            <p:txBody>
              <a:bodyPr wrap="square" lIns="108000" tIns="108000" rIns="108000" bIns="108000" rtlCol="0">
                <a:noAutofit/>
              </a:bodyPr>
              <a:lstStyle/>
              <a:p>
                <a:pPr>
                  <a:lnSpc>
                    <a:spcPct val="150000"/>
                  </a:lnSpc>
                </a:pPr>
                <a:r>
                  <a:rPr lang="en-GB" sz="1600" dirty="0">
                    <a:solidFill>
                      <a:srgbClr val="07306B"/>
                    </a:solidFill>
                    <a:latin typeface="Cambria Math"/>
                    <a:ea typeface="Cambria Math"/>
                    <a:cs typeface="Cambria Math"/>
                    <a:sym typeface="Cambria Math"/>
                  </a:rPr>
                  <a:t>Multiply the estimated hazard rate </a:t>
                </a:r>
                <a14:m>
                  <m:oMath xmlns:m="http://schemas.openxmlformats.org/officeDocument/2006/math">
                    <m:sSub>
                      <m:sSubPr>
                        <m:ctrlPr>
                          <a:rPr lang="en-US" sz="1600" b="0" i="1" smtClean="0">
                            <a:solidFill>
                              <a:srgbClr val="07306B"/>
                            </a:solidFill>
                            <a:latin typeface="Cambria Math" panose="02040503050406030204" pitchFamily="18" charset="0"/>
                            <a:ea typeface="Cambria Math"/>
                            <a:sym typeface="Cambria Math"/>
                          </a:rPr>
                        </m:ctrlPr>
                      </m:sSubPr>
                      <m:e>
                        <m:acc>
                          <m:accPr>
                            <m:chr m:val="̂"/>
                            <m:ctrlPr>
                              <a:rPr lang="en-GB" sz="1600" i="1" smtClean="0">
                                <a:solidFill>
                                  <a:srgbClr val="07306B"/>
                                </a:solidFill>
                                <a:latin typeface="Cambria Math" panose="02040503050406030204" pitchFamily="18" charset="0"/>
                                <a:ea typeface="Cambria Math"/>
                                <a:sym typeface="Cambria Math"/>
                              </a:rPr>
                            </m:ctrlPr>
                          </m:accPr>
                          <m:e>
                            <m:r>
                              <a:rPr lang="en-US" sz="1600" b="0" i="1" smtClean="0">
                                <a:solidFill>
                                  <a:srgbClr val="07306B"/>
                                </a:solidFill>
                                <a:latin typeface="Cambria Math" panose="02040503050406030204" pitchFamily="18" charset="0"/>
                                <a:ea typeface="Cambria Math"/>
                                <a:sym typeface="Cambria Math"/>
                              </a:rPr>
                              <m:t>h</m:t>
                            </m:r>
                          </m:e>
                        </m:acc>
                      </m:e>
                      <m:sub>
                        <m:r>
                          <a:rPr lang="en-US" sz="1600" b="0" i="1" smtClean="0">
                            <a:solidFill>
                              <a:srgbClr val="07306B"/>
                            </a:solidFill>
                            <a:latin typeface="Cambria Math" panose="02040503050406030204" pitchFamily="18" charset="0"/>
                            <a:ea typeface="Cambria Math"/>
                            <a:sym typeface="Cambria Math"/>
                          </a:rPr>
                          <m:t>𝑘</m:t>
                        </m:r>
                      </m:sub>
                    </m:sSub>
                  </m:oMath>
                </a14:m>
                <a:r>
                  <a:rPr lang="en-GB" sz="1600" dirty="0">
                    <a:solidFill>
                      <a:srgbClr val="07306B"/>
                    </a:solidFill>
                    <a:latin typeface="Cambria Math"/>
                    <a:ea typeface="Cambria Math"/>
                    <a:cs typeface="Cambria Math"/>
                    <a:sym typeface="Cambria Math"/>
                  </a:rPr>
                  <a:t> with </a:t>
                </a:r>
                <a:r>
                  <a:rPr lang="en-GB" sz="1600" dirty="0">
                    <a:solidFill>
                      <a:schemeClr val="bg2"/>
                    </a:solidFill>
                    <a:latin typeface="Cambria Math"/>
                    <a:ea typeface="Cambria Math"/>
                    <a:cs typeface="Cambria Math"/>
                    <a:sym typeface="Cambria Math"/>
                  </a:rPr>
                  <a:t>compensation parameter </a:t>
                </a:r>
                <a14:m>
                  <m:oMath xmlns:m="http://schemas.openxmlformats.org/officeDocument/2006/math">
                    <m:sSubSup>
                      <m:sSubSupPr>
                        <m:ctrlPr>
                          <a:rPr lang="en-US" sz="1600" b="0" i="1" smtClean="0">
                            <a:solidFill>
                              <a:schemeClr val="bg2"/>
                            </a:solidFill>
                            <a:latin typeface="Cambria Math" panose="02040503050406030204" pitchFamily="18" charset="0"/>
                            <a:ea typeface="Cambria Math"/>
                            <a:cs typeface="Cambria Math"/>
                            <a:sym typeface="Cambria Math"/>
                          </a:rPr>
                        </m:ctrlPr>
                      </m:sSubSupPr>
                      <m:e>
                        <m:r>
                          <a:rPr lang="en-US" sz="1600" b="0" i="1" smtClean="0">
                            <a:solidFill>
                              <a:schemeClr val="bg2"/>
                            </a:solidFill>
                            <a:latin typeface="Cambria Math" panose="02040503050406030204" pitchFamily="18" charset="0"/>
                            <a:ea typeface="Cambria Math"/>
                            <a:cs typeface="Cambria Math"/>
                            <a:sym typeface="Cambria Math"/>
                          </a:rPr>
                          <m:t>𝑐</m:t>
                        </m:r>
                      </m:e>
                      <m:sub>
                        <m:r>
                          <a:rPr lang="en-US" sz="1600" b="0" i="1" smtClean="0">
                            <a:solidFill>
                              <a:schemeClr val="bg2"/>
                            </a:solidFill>
                            <a:latin typeface="Cambria Math" panose="02040503050406030204" pitchFamily="18" charset="0"/>
                            <a:ea typeface="Cambria Math"/>
                            <a:cs typeface="Cambria Math"/>
                            <a:sym typeface="Cambria Math"/>
                          </a:rPr>
                          <m:t>𝑘</m:t>
                        </m:r>
                      </m:sub>
                      <m:sup>
                        <m:r>
                          <a:rPr lang="en-US" sz="1600" b="0" i="1" smtClean="0">
                            <a:solidFill>
                              <a:schemeClr val="bg2"/>
                            </a:solidFill>
                            <a:latin typeface="Cambria Math" panose="02040503050406030204" pitchFamily="18" charset="0"/>
                            <a:ea typeface="Cambria Math"/>
                            <a:cs typeface="Cambria Math"/>
                            <a:sym typeface="Cambria Math"/>
                          </a:rPr>
                          <m:t>𝑒</m:t>
                        </m:r>
                      </m:sup>
                    </m:sSubSup>
                  </m:oMath>
                </a14:m>
                <a:r>
                  <a:rPr lang="en-GB" sz="1600" dirty="0">
                    <a:solidFill>
                      <a:schemeClr val="bg2"/>
                    </a:solidFill>
                    <a:latin typeface="Cambria Math"/>
                    <a:ea typeface="Cambria Math"/>
                    <a:cs typeface="Cambria Math"/>
                    <a:sym typeface="Cambria Math"/>
                  </a:rPr>
                  <a:t>, called event rate </a:t>
                </a:r>
                <a14:m>
                  <m:oMath xmlns:m="http://schemas.openxmlformats.org/officeDocument/2006/math">
                    <m:sSubSup>
                      <m:sSubSupPr>
                        <m:ctrlPr>
                          <a:rPr lang="en-US" sz="1600" i="1">
                            <a:solidFill>
                              <a:srgbClr val="07306B"/>
                            </a:solidFill>
                            <a:latin typeface="Cambria Math" panose="02040503050406030204" pitchFamily="18" charset="0"/>
                          </a:rPr>
                        </m:ctrlPr>
                      </m:sSubSupPr>
                      <m:e>
                        <m:r>
                          <a:rPr lang="en-US" sz="1600" i="1">
                            <a:solidFill>
                              <a:srgbClr val="07306B"/>
                            </a:solidFill>
                            <a:latin typeface="Cambria Math" panose="02040503050406030204" pitchFamily="18" charset="0"/>
                          </a:rPr>
                          <m:t>𝜆</m:t>
                        </m:r>
                      </m:e>
                      <m:sub>
                        <m:r>
                          <a:rPr lang="en-US" sz="1600" i="1">
                            <a:solidFill>
                              <a:srgbClr val="07306B"/>
                            </a:solidFill>
                            <a:latin typeface="Cambria Math" panose="02040503050406030204" pitchFamily="18" charset="0"/>
                          </a:rPr>
                          <m:t>𝑘</m:t>
                        </m:r>
                      </m:sub>
                      <m:sup>
                        <m:r>
                          <a:rPr lang="en-US" sz="1600" i="1">
                            <a:solidFill>
                              <a:srgbClr val="07306B"/>
                            </a:solidFill>
                            <a:latin typeface="Cambria Math" panose="02040503050406030204" pitchFamily="18" charset="0"/>
                          </a:rPr>
                          <m:t>𝑒</m:t>
                        </m:r>
                      </m:sup>
                    </m:sSubSup>
                    <m:r>
                      <a:rPr lang="en-US" sz="1600" b="0" i="1" smtClean="0">
                        <a:solidFill>
                          <a:srgbClr val="07306B"/>
                        </a:solidFill>
                        <a:latin typeface="Cambria Math" panose="02040503050406030204" pitchFamily="18" charset="0"/>
                      </a:rPr>
                      <m:t>=</m:t>
                    </m:r>
                    <m:sSub>
                      <m:sSubPr>
                        <m:ctrlPr>
                          <a:rPr lang="en-US" sz="1600" i="1">
                            <a:solidFill>
                              <a:srgbClr val="07306B"/>
                            </a:solidFill>
                            <a:latin typeface="Cambria Math" panose="02040503050406030204" pitchFamily="18" charset="0"/>
                            <a:ea typeface="Cambria Math"/>
                            <a:sym typeface="Cambria Math"/>
                          </a:rPr>
                        </m:ctrlPr>
                      </m:sSubPr>
                      <m:e>
                        <m:acc>
                          <m:accPr>
                            <m:chr m:val="̂"/>
                            <m:ctrlPr>
                              <a:rPr lang="en-GB" sz="1600" i="1">
                                <a:solidFill>
                                  <a:srgbClr val="07306B"/>
                                </a:solidFill>
                                <a:latin typeface="Cambria Math" panose="02040503050406030204" pitchFamily="18" charset="0"/>
                                <a:ea typeface="Cambria Math"/>
                                <a:sym typeface="Cambria Math"/>
                              </a:rPr>
                            </m:ctrlPr>
                          </m:accPr>
                          <m:e>
                            <m:r>
                              <a:rPr lang="en-US" sz="1600" i="1">
                                <a:solidFill>
                                  <a:srgbClr val="07306B"/>
                                </a:solidFill>
                                <a:latin typeface="Cambria Math" panose="02040503050406030204" pitchFamily="18" charset="0"/>
                                <a:ea typeface="Cambria Math"/>
                                <a:sym typeface="Cambria Math"/>
                              </a:rPr>
                              <m:t>h</m:t>
                            </m:r>
                          </m:e>
                        </m:acc>
                      </m:e>
                      <m:sub>
                        <m:r>
                          <a:rPr lang="en-US" sz="1600" i="1">
                            <a:solidFill>
                              <a:srgbClr val="07306B"/>
                            </a:solidFill>
                            <a:latin typeface="Cambria Math" panose="02040503050406030204" pitchFamily="18" charset="0"/>
                            <a:ea typeface="Cambria Math"/>
                            <a:sym typeface="Cambria Math"/>
                          </a:rPr>
                          <m:t>𝑘</m:t>
                        </m:r>
                      </m:sub>
                    </m:sSub>
                    <m:r>
                      <a:rPr lang="en-US" sz="1600" b="0" i="1" smtClean="0">
                        <a:solidFill>
                          <a:srgbClr val="07306B"/>
                        </a:solidFill>
                        <a:latin typeface="Cambria Math" panose="02040503050406030204" pitchFamily="18" charset="0"/>
                        <a:ea typeface="Cambria Math"/>
                        <a:sym typeface="Cambria Math"/>
                      </a:rPr>
                      <m:t>⋅</m:t>
                    </m:r>
                    <m:sSubSup>
                      <m:sSubSupPr>
                        <m:ctrlPr>
                          <a:rPr lang="en-US" sz="1600" i="1">
                            <a:solidFill>
                              <a:schemeClr val="bg2"/>
                            </a:solidFill>
                            <a:latin typeface="Cambria Math" panose="02040503050406030204" pitchFamily="18" charset="0"/>
                            <a:ea typeface="Cambria Math"/>
                            <a:cs typeface="Cambria Math"/>
                            <a:sym typeface="Cambria Math"/>
                          </a:rPr>
                        </m:ctrlPr>
                      </m:sSubSupPr>
                      <m:e>
                        <m:r>
                          <a:rPr lang="en-US" sz="1600" i="1">
                            <a:solidFill>
                              <a:schemeClr val="bg2"/>
                            </a:solidFill>
                            <a:latin typeface="Cambria Math" panose="02040503050406030204" pitchFamily="18" charset="0"/>
                            <a:ea typeface="Cambria Math"/>
                            <a:cs typeface="Cambria Math"/>
                            <a:sym typeface="Cambria Math"/>
                          </a:rPr>
                          <m:t>𝑐</m:t>
                        </m:r>
                      </m:e>
                      <m:sub>
                        <m:r>
                          <a:rPr lang="en-US" sz="1600" i="1">
                            <a:solidFill>
                              <a:schemeClr val="bg2"/>
                            </a:solidFill>
                            <a:latin typeface="Cambria Math" panose="02040503050406030204" pitchFamily="18" charset="0"/>
                            <a:ea typeface="Cambria Math"/>
                            <a:cs typeface="Cambria Math"/>
                            <a:sym typeface="Cambria Math"/>
                          </a:rPr>
                          <m:t>𝑘</m:t>
                        </m:r>
                      </m:sub>
                      <m:sup>
                        <m:r>
                          <a:rPr lang="en-US" sz="1600" i="1">
                            <a:solidFill>
                              <a:schemeClr val="bg2"/>
                            </a:solidFill>
                            <a:latin typeface="Cambria Math" panose="02040503050406030204" pitchFamily="18" charset="0"/>
                            <a:ea typeface="Cambria Math"/>
                            <a:cs typeface="Cambria Math"/>
                            <a:sym typeface="Cambria Math"/>
                          </a:rPr>
                          <m:t>𝑒</m:t>
                        </m:r>
                      </m:sup>
                    </m:sSubSup>
                  </m:oMath>
                </a14:m>
                <a:endParaRPr lang="en-GB" sz="1600" dirty="0">
                  <a:solidFill>
                    <a:schemeClr val="bg2"/>
                  </a:solidFill>
                  <a:latin typeface="Cambria Math"/>
                  <a:ea typeface="Cambria Math"/>
                  <a:cs typeface="Cambria Math"/>
                  <a:sym typeface="Cambria Math"/>
                </a:endParaRPr>
              </a:p>
              <a:p>
                <a:pPr>
                  <a:lnSpc>
                    <a:spcPct val="150000"/>
                  </a:lnSpc>
                </a:pPr>
                <a:r>
                  <a:rPr lang="en-GB" sz="1600" dirty="0">
                    <a:solidFill>
                      <a:schemeClr val="bg2"/>
                    </a:solidFill>
                    <a:latin typeface="Cambria Math"/>
                    <a:ea typeface="Cambria Math"/>
                    <a:cs typeface="Cambria Math"/>
                    <a:sym typeface="Cambria Math"/>
                  </a:rPr>
                  <a:t>Time to event : </a:t>
                </a:r>
                <a14:m>
                  <m:oMath xmlns:m="http://schemas.openxmlformats.org/officeDocument/2006/math">
                    <m:sSubSup>
                      <m:sSubSupPr>
                        <m:ctrlPr>
                          <a:rPr lang="en-US" sz="1600" b="0" i="1" noProof="0" smtClean="0">
                            <a:solidFill>
                              <a:srgbClr val="07306B"/>
                            </a:solidFill>
                            <a:latin typeface="Cambria Math" panose="02040503050406030204" pitchFamily="18" charset="0"/>
                          </a:rPr>
                        </m:ctrlPr>
                      </m:sSubSupPr>
                      <m:e>
                        <m:r>
                          <a:rPr lang="en-US" sz="1600" b="0" i="1" noProof="0" smtClean="0">
                            <a:solidFill>
                              <a:srgbClr val="07306B"/>
                            </a:solidFill>
                            <a:latin typeface="Cambria Math" panose="02040503050406030204" pitchFamily="18" charset="0"/>
                          </a:rPr>
                          <m:t>𝑡</m:t>
                        </m:r>
                      </m:e>
                      <m:sub>
                        <m:r>
                          <a:rPr lang="en-US" sz="1600" b="0" i="1" noProof="0" smtClean="0">
                            <a:solidFill>
                              <a:srgbClr val="07306B"/>
                            </a:solidFill>
                            <a:latin typeface="Cambria Math" panose="02040503050406030204" pitchFamily="18" charset="0"/>
                          </a:rPr>
                          <m:t>𝑘</m:t>
                        </m:r>
                      </m:sub>
                      <m:sup>
                        <m:r>
                          <a:rPr lang="en-US" sz="1600" b="0" i="1" noProof="0" smtClean="0">
                            <a:solidFill>
                              <a:srgbClr val="07306B"/>
                            </a:solidFill>
                            <a:latin typeface="Cambria Math" panose="02040503050406030204" pitchFamily="18" charset="0"/>
                          </a:rPr>
                          <m:t>𝑒</m:t>
                        </m:r>
                      </m:sup>
                    </m:sSubSup>
                    <m:r>
                      <a:rPr lang="en-US" sz="1600" b="0" i="1" noProof="0" smtClean="0">
                        <a:solidFill>
                          <a:srgbClr val="07306B"/>
                        </a:solidFill>
                        <a:latin typeface="Cambria Math" panose="02040503050406030204" pitchFamily="18" charset="0"/>
                      </a:rPr>
                      <m:t> </m:t>
                    </m:r>
                    <m:r>
                      <a:rPr lang="en-US" sz="1600" i="1">
                        <a:solidFill>
                          <a:srgbClr val="07306B"/>
                        </a:solidFill>
                        <a:latin typeface="Cambria Math" panose="02040503050406030204" pitchFamily="18" charset="0"/>
                        <a:ea typeface="Cambria Math" panose="02040503050406030204" pitchFamily="18" charset="0"/>
                      </a:rPr>
                      <m:t>~</m:t>
                    </m:r>
                    <m:r>
                      <a:rPr lang="en-US" sz="1600" b="0" i="1" smtClean="0">
                        <a:solidFill>
                          <a:srgbClr val="07306B"/>
                        </a:solidFill>
                        <a:latin typeface="Cambria Math" panose="02040503050406030204" pitchFamily="18" charset="0"/>
                        <a:ea typeface="Cambria Math" panose="02040503050406030204" pitchFamily="18" charset="0"/>
                      </a:rPr>
                      <m:t> </m:t>
                    </m:r>
                    <m:r>
                      <a:rPr lang="en-US" sz="1600" b="0" i="1" noProof="0" smtClean="0">
                        <a:solidFill>
                          <a:srgbClr val="07306B"/>
                        </a:solidFill>
                        <a:latin typeface="Cambria Math" panose="02040503050406030204" pitchFamily="18" charset="0"/>
                      </a:rPr>
                      <m:t>𝐸𝑥𝑝</m:t>
                    </m:r>
                    <m:d>
                      <m:dPr>
                        <m:ctrlPr>
                          <a:rPr lang="en-US" sz="1600" b="0" i="1" noProof="0" smtClean="0">
                            <a:solidFill>
                              <a:srgbClr val="07306B"/>
                            </a:solidFill>
                            <a:latin typeface="Cambria Math" panose="02040503050406030204" pitchFamily="18" charset="0"/>
                          </a:rPr>
                        </m:ctrlPr>
                      </m:dPr>
                      <m:e>
                        <m:sSubSup>
                          <m:sSubSupPr>
                            <m:ctrlPr>
                              <a:rPr lang="en-US" sz="1600" b="0" i="1" noProof="0" smtClean="0">
                                <a:solidFill>
                                  <a:srgbClr val="07306B"/>
                                </a:solidFill>
                                <a:latin typeface="Cambria Math" panose="02040503050406030204" pitchFamily="18" charset="0"/>
                              </a:rPr>
                            </m:ctrlPr>
                          </m:sSubSupPr>
                          <m:e>
                            <m:r>
                              <a:rPr lang="en-US" sz="1600" b="0" i="1" noProof="0" smtClean="0">
                                <a:solidFill>
                                  <a:srgbClr val="07306B"/>
                                </a:solidFill>
                                <a:latin typeface="Cambria Math" panose="02040503050406030204" pitchFamily="18" charset="0"/>
                              </a:rPr>
                              <m:t>𝜆</m:t>
                            </m:r>
                          </m:e>
                          <m:sub>
                            <m:r>
                              <a:rPr lang="en-US" sz="1600" b="0" i="1" noProof="0" smtClean="0">
                                <a:solidFill>
                                  <a:srgbClr val="07306B"/>
                                </a:solidFill>
                                <a:latin typeface="Cambria Math" panose="02040503050406030204" pitchFamily="18" charset="0"/>
                              </a:rPr>
                              <m:t>𝑘</m:t>
                            </m:r>
                          </m:sub>
                          <m:sup>
                            <m:r>
                              <a:rPr lang="en-US" sz="1600" b="0" i="1" noProof="0" smtClean="0">
                                <a:solidFill>
                                  <a:srgbClr val="07306B"/>
                                </a:solidFill>
                                <a:latin typeface="Cambria Math" panose="02040503050406030204" pitchFamily="18" charset="0"/>
                              </a:rPr>
                              <m:t>𝑒</m:t>
                            </m:r>
                          </m:sup>
                        </m:sSubSup>
                      </m:e>
                    </m:d>
                    <m:r>
                      <a:rPr lang="en-US" sz="1600" b="0" i="0" noProof="0" smtClean="0">
                        <a:solidFill>
                          <a:srgbClr val="07306B"/>
                        </a:solidFill>
                        <a:latin typeface="Cambria Math" panose="02040503050406030204" pitchFamily="18" charset="0"/>
                      </a:rPr>
                      <m:t> ; </m:t>
                    </m:r>
                    <m:r>
                      <a:rPr lang="en-US" sz="1600" b="0" i="1" noProof="0" smtClean="0">
                        <a:solidFill>
                          <a:srgbClr val="07306B"/>
                        </a:solidFill>
                        <a:latin typeface="Cambria Math" panose="02040503050406030204" pitchFamily="18" charset="0"/>
                      </a:rPr>
                      <m:t> </m:t>
                    </m:r>
                    <m:sSup>
                      <m:sSupPr>
                        <m:ctrlPr>
                          <a:rPr lang="en-US" sz="1600" b="0" i="1" noProof="0" smtClean="0">
                            <a:solidFill>
                              <a:srgbClr val="07306B"/>
                            </a:solidFill>
                            <a:latin typeface="Cambria Math" panose="02040503050406030204" pitchFamily="18" charset="0"/>
                          </a:rPr>
                        </m:ctrlPr>
                      </m:sSupPr>
                      <m:e>
                        <m:r>
                          <a:rPr lang="en-US" sz="1600" b="0" i="1" noProof="0" smtClean="0">
                            <a:solidFill>
                              <a:srgbClr val="07306B"/>
                            </a:solidFill>
                            <a:latin typeface="Cambria Math" panose="02040503050406030204" pitchFamily="18" charset="0"/>
                          </a:rPr>
                          <m:t>𝑡</m:t>
                        </m:r>
                      </m:e>
                      <m:sup>
                        <m:r>
                          <a:rPr lang="en-US" sz="1600" b="0" i="1" noProof="0" smtClean="0">
                            <a:solidFill>
                              <a:srgbClr val="07306B"/>
                            </a:solidFill>
                            <a:latin typeface="Cambria Math" panose="02040503050406030204" pitchFamily="18" charset="0"/>
                          </a:rPr>
                          <m:t>𝑒</m:t>
                        </m:r>
                      </m:sup>
                    </m:sSup>
                    <m:r>
                      <a:rPr lang="en-US" sz="1600" b="0" i="1" noProof="0" smtClean="0">
                        <a:solidFill>
                          <a:srgbClr val="07306B"/>
                        </a:solidFill>
                        <a:latin typeface="Cambria Math" panose="02040503050406030204" pitchFamily="18" charset="0"/>
                      </a:rPr>
                      <m:t>=</m:t>
                    </m:r>
                    <m:func>
                      <m:funcPr>
                        <m:ctrlPr>
                          <a:rPr lang="en-US" sz="1600" b="0" i="1" noProof="0" smtClean="0">
                            <a:solidFill>
                              <a:srgbClr val="07306B"/>
                            </a:solidFill>
                            <a:latin typeface="Cambria Math" panose="02040503050406030204" pitchFamily="18" charset="0"/>
                          </a:rPr>
                        </m:ctrlPr>
                      </m:funcPr>
                      <m:fName>
                        <m:sSubSup>
                          <m:sSubSupPr>
                            <m:ctrlPr>
                              <a:rPr lang="en-US" sz="1600" b="0" i="1" noProof="0" smtClean="0">
                                <a:solidFill>
                                  <a:srgbClr val="07306B"/>
                                </a:solidFill>
                                <a:latin typeface="Cambria Math" panose="02040503050406030204" pitchFamily="18" charset="0"/>
                              </a:rPr>
                            </m:ctrlPr>
                          </m:sSubSupPr>
                          <m:e>
                            <m:r>
                              <m:rPr>
                                <m:sty m:val="p"/>
                              </m:rPr>
                              <a:rPr lang="en-US" sz="1600" b="0" i="0" noProof="0" smtClean="0">
                                <a:solidFill>
                                  <a:srgbClr val="07306B"/>
                                </a:solidFill>
                                <a:latin typeface="Cambria Math" panose="02040503050406030204" pitchFamily="18" charset="0"/>
                              </a:rPr>
                              <m:t>min</m:t>
                            </m:r>
                          </m:e>
                          <m:sub>
                            <m:r>
                              <a:rPr lang="en-US" sz="1600" b="0" i="1" noProof="0" smtClean="0">
                                <a:solidFill>
                                  <a:srgbClr val="07306B"/>
                                </a:solidFill>
                                <a:latin typeface="Cambria Math" panose="02040503050406030204" pitchFamily="18" charset="0"/>
                              </a:rPr>
                              <m:t>𝑘</m:t>
                            </m:r>
                            <m:r>
                              <a:rPr lang="en-US" sz="1600" b="0" i="1" noProof="0" smtClean="0">
                                <a:solidFill>
                                  <a:srgbClr val="07306B"/>
                                </a:solidFill>
                                <a:latin typeface="Cambria Math" panose="02040503050406030204" pitchFamily="18" charset="0"/>
                              </a:rPr>
                              <m:t>=1</m:t>
                            </m:r>
                          </m:sub>
                          <m:sup>
                            <m:r>
                              <a:rPr lang="en-US" sz="1600" b="0" i="1" noProof="0" smtClean="0">
                                <a:solidFill>
                                  <a:srgbClr val="07306B"/>
                                </a:solidFill>
                                <a:latin typeface="Cambria Math" panose="02040503050406030204" pitchFamily="18" charset="0"/>
                              </a:rPr>
                              <m:t>5</m:t>
                            </m:r>
                          </m:sup>
                        </m:sSubSup>
                      </m:fName>
                      <m:e>
                        <m:r>
                          <a:rPr lang="en-US" sz="1600" b="0" i="1" noProof="0" smtClean="0">
                            <a:solidFill>
                              <a:srgbClr val="07306B"/>
                            </a:solidFill>
                            <a:latin typeface="Cambria Math" panose="02040503050406030204" pitchFamily="18" charset="0"/>
                          </a:rPr>
                          <m:t>{</m:t>
                        </m:r>
                        <m:sSubSup>
                          <m:sSubSupPr>
                            <m:ctrlPr>
                              <a:rPr lang="en-US" sz="1600" i="1">
                                <a:solidFill>
                                  <a:srgbClr val="07306B"/>
                                </a:solidFill>
                                <a:latin typeface="Cambria Math" panose="02040503050406030204" pitchFamily="18" charset="0"/>
                              </a:rPr>
                            </m:ctrlPr>
                          </m:sSubSupPr>
                          <m:e>
                            <m:r>
                              <a:rPr lang="en-US" sz="1600" i="1">
                                <a:solidFill>
                                  <a:srgbClr val="07306B"/>
                                </a:solidFill>
                                <a:latin typeface="Cambria Math" panose="02040503050406030204" pitchFamily="18" charset="0"/>
                              </a:rPr>
                              <m:t>𝑡</m:t>
                            </m:r>
                          </m:e>
                          <m:sub>
                            <m:r>
                              <a:rPr lang="en-US" sz="1600" i="1">
                                <a:solidFill>
                                  <a:srgbClr val="07306B"/>
                                </a:solidFill>
                                <a:latin typeface="Cambria Math" panose="02040503050406030204" pitchFamily="18" charset="0"/>
                              </a:rPr>
                              <m:t>𝑘</m:t>
                            </m:r>
                          </m:sub>
                          <m:sup>
                            <m:r>
                              <a:rPr lang="en-US" sz="1600" i="1">
                                <a:solidFill>
                                  <a:srgbClr val="07306B"/>
                                </a:solidFill>
                                <a:latin typeface="Cambria Math" panose="02040503050406030204" pitchFamily="18" charset="0"/>
                              </a:rPr>
                              <m:t>𝑒</m:t>
                            </m:r>
                          </m:sup>
                        </m:sSubSup>
                        <m:r>
                          <a:rPr lang="en-US" sz="1600" b="0" i="1" noProof="0" smtClean="0">
                            <a:solidFill>
                              <a:srgbClr val="07306B"/>
                            </a:solidFill>
                            <a:latin typeface="Cambria Math" panose="02040503050406030204" pitchFamily="18" charset="0"/>
                          </a:rPr>
                          <m:t>}</m:t>
                        </m:r>
                      </m:e>
                    </m:func>
                  </m:oMath>
                </a14:m>
                <a:endParaRPr lang="en-GB" sz="1600" noProof="0" dirty="0">
                  <a:solidFill>
                    <a:schemeClr val="bg2"/>
                  </a:solidFill>
                </a:endParaRPr>
              </a:p>
            </p:txBody>
          </p:sp>
        </mc:Choice>
        <mc:Fallback xmlns="">
          <p:sp>
            <p:nvSpPr>
              <p:cNvPr id="25" name="TextBox 24">
                <a:extLst>
                  <a:ext uri="{FF2B5EF4-FFF2-40B4-BE49-F238E27FC236}">
                    <a16:creationId xmlns:a16="http://schemas.microsoft.com/office/drawing/2014/main" id="{2CC6467F-236F-D398-33AA-5650F220C0F1}"/>
                  </a:ext>
                </a:extLst>
              </p:cNvPr>
              <p:cNvSpPr txBox="1">
                <a:spLocks noRot="1" noChangeAspect="1" noMove="1" noResize="1" noEditPoints="1" noAdjustHandles="1" noChangeArrowheads="1" noChangeShapeType="1" noTextEdit="1"/>
              </p:cNvSpPr>
              <p:nvPr/>
            </p:nvSpPr>
            <p:spPr>
              <a:xfrm>
                <a:off x="637990" y="1745365"/>
                <a:ext cx="9426163" cy="350748"/>
              </a:xfrm>
              <a:prstGeom prst="rect">
                <a:avLst/>
              </a:prstGeom>
              <a:blipFill>
                <a:blip r:embed="rId3"/>
                <a:stretch>
                  <a:fillRect l="-269" b="-165517"/>
                </a:stretch>
              </a:blipFill>
            </p:spPr>
            <p:txBody>
              <a:bodyPr/>
              <a:lstStyle/>
              <a:p>
                <a:r>
                  <a:rPr lang="en-GB">
                    <a:noFill/>
                  </a:rPr>
                  <a:t> </a:t>
                </a:r>
              </a:p>
            </p:txBody>
          </p:sp>
        </mc:Fallback>
      </mc:AlternateContent>
      <p:sp>
        <p:nvSpPr>
          <p:cNvPr id="57" name="Oval 56">
            <a:extLst>
              <a:ext uri="{FF2B5EF4-FFF2-40B4-BE49-F238E27FC236}">
                <a16:creationId xmlns:a16="http://schemas.microsoft.com/office/drawing/2014/main" id="{EDB52613-A069-6426-1C59-F23B896142E5}"/>
              </a:ext>
            </a:extLst>
          </p:cNvPr>
          <p:cNvSpPr/>
          <p:nvPr/>
        </p:nvSpPr>
        <p:spPr>
          <a:xfrm>
            <a:off x="4244221" y="-4432448"/>
            <a:ext cx="614141" cy="614141"/>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1</a:t>
            </a:r>
          </a:p>
        </p:txBody>
      </p:sp>
      <p:sp>
        <p:nvSpPr>
          <p:cNvPr id="58" name="Oval 57">
            <a:extLst>
              <a:ext uri="{FF2B5EF4-FFF2-40B4-BE49-F238E27FC236}">
                <a16:creationId xmlns:a16="http://schemas.microsoft.com/office/drawing/2014/main" id="{AD94B74E-4A22-B728-F2DE-106EBD5DC570}"/>
              </a:ext>
            </a:extLst>
          </p:cNvPr>
          <p:cNvSpPr/>
          <p:nvPr/>
        </p:nvSpPr>
        <p:spPr>
          <a:xfrm>
            <a:off x="4205952" y="-1626779"/>
            <a:ext cx="614141" cy="614141"/>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3</a:t>
            </a:r>
          </a:p>
        </p:txBody>
      </p:sp>
      <p:sp>
        <p:nvSpPr>
          <p:cNvPr id="59" name="Oval 58">
            <a:extLst>
              <a:ext uri="{FF2B5EF4-FFF2-40B4-BE49-F238E27FC236}">
                <a16:creationId xmlns:a16="http://schemas.microsoft.com/office/drawing/2014/main" id="{0915B35A-9B65-02A7-C7D7-2E77B6E78A92}"/>
              </a:ext>
            </a:extLst>
          </p:cNvPr>
          <p:cNvSpPr/>
          <p:nvPr/>
        </p:nvSpPr>
        <p:spPr>
          <a:xfrm flipH="1">
            <a:off x="4196220" y="-3101550"/>
            <a:ext cx="623873" cy="623873"/>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endParaRPr lang="en-NL" sz="1400" b="1" dirty="0"/>
          </a:p>
        </p:txBody>
      </p:sp>
      <p:sp>
        <p:nvSpPr>
          <p:cNvPr id="61" name="Oval 60">
            <a:extLst>
              <a:ext uri="{FF2B5EF4-FFF2-40B4-BE49-F238E27FC236}">
                <a16:creationId xmlns:a16="http://schemas.microsoft.com/office/drawing/2014/main" id="{EE07A417-8DDD-EE96-251B-F78E65C7C610}"/>
              </a:ext>
            </a:extLst>
          </p:cNvPr>
          <p:cNvSpPr/>
          <p:nvPr/>
        </p:nvSpPr>
        <p:spPr>
          <a:xfrm>
            <a:off x="2552583" y="-3102697"/>
            <a:ext cx="623873" cy="623873"/>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b="1" dirty="0"/>
          </a:p>
        </p:txBody>
      </p:sp>
      <p:cxnSp>
        <p:nvCxnSpPr>
          <p:cNvPr id="71" name="Straight Arrow Connector 70">
            <a:extLst>
              <a:ext uri="{FF2B5EF4-FFF2-40B4-BE49-F238E27FC236}">
                <a16:creationId xmlns:a16="http://schemas.microsoft.com/office/drawing/2014/main" id="{73D53CBB-73A0-A9D9-E7FB-FA8E4F2ED472}"/>
              </a:ext>
            </a:extLst>
          </p:cNvPr>
          <p:cNvCxnSpPr>
            <a:cxnSpLocks/>
            <a:stCxn id="61" idx="6"/>
            <a:endCxn id="57" idx="2"/>
          </p:cNvCxnSpPr>
          <p:nvPr/>
        </p:nvCxnSpPr>
        <p:spPr>
          <a:xfrm flipV="1">
            <a:off x="3176456" y="-4125377"/>
            <a:ext cx="1067765" cy="133461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21FEC32B-241E-502B-740C-266C3C94CB50}"/>
              </a:ext>
            </a:extLst>
          </p:cNvPr>
          <p:cNvCxnSpPr>
            <a:cxnSpLocks/>
            <a:stCxn id="61" idx="6"/>
            <a:endCxn id="58" idx="2"/>
          </p:cNvCxnSpPr>
          <p:nvPr/>
        </p:nvCxnSpPr>
        <p:spPr>
          <a:xfrm>
            <a:off x="3176456" y="-2790760"/>
            <a:ext cx="1029496" cy="147105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FEB3E78A-DE7B-5406-E479-CA7BD71DA9A4}"/>
              </a:ext>
            </a:extLst>
          </p:cNvPr>
          <p:cNvCxnSpPr>
            <a:cxnSpLocks/>
            <a:stCxn id="61" idx="6"/>
            <a:endCxn id="59" idx="6"/>
          </p:cNvCxnSpPr>
          <p:nvPr/>
        </p:nvCxnSpPr>
        <p:spPr>
          <a:xfrm>
            <a:off x="3176456" y="-2790760"/>
            <a:ext cx="1019764" cy="114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sp>
        <p:nvSpPr>
          <p:cNvPr id="216" name="Oval 215">
            <a:extLst>
              <a:ext uri="{FF2B5EF4-FFF2-40B4-BE49-F238E27FC236}">
                <a16:creationId xmlns:a16="http://schemas.microsoft.com/office/drawing/2014/main" id="{EB895536-3E41-564E-E352-0E90B4360356}"/>
              </a:ext>
            </a:extLst>
          </p:cNvPr>
          <p:cNvSpPr/>
          <p:nvPr/>
        </p:nvSpPr>
        <p:spPr>
          <a:xfrm>
            <a:off x="5887858" y="-4432448"/>
            <a:ext cx="614141" cy="614141"/>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1</a:t>
            </a:r>
          </a:p>
        </p:txBody>
      </p:sp>
      <p:sp>
        <p:nvSpPr>
          <p:cNvPr id="217" name="Oval 216">
            <a:extLst>
              <a:ext uri="{FF2B5EF4-FFF2-40B4-BE49-F238E27FC236}">
                <a16:creationId xmlns:a16="http://schemas.microsoft.com/office/drawing/2014/main" id="{D3301CD1-1C22-0714-D24E-22535C9328E6}"/>
              </a:ext>
            </a:extLst>
          </p:cNvPr>
          <p:cNvSpPr/>
          <p:nvPr/>
        </p:nvSpPr>
        <p:spPr>
          <a:xfrm>
            <a:off x="5849589" y="-1626779"/>
            <a:ext cx="614141" cy="614141"/>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3</a:t>
            </a:r>
          </a:p>
        </p:txBody>
      </p:sp>
      <p:sp>
        <p:nvSpPr>
          <p:cNvPr id="218" name="Oval 217">
            <a:extLst>
              <a:ext uri="{FF2B5EF4-FFF2-40B4-BE49-F238E27FC236}">
                <a16:creationId xmlns:a16="http://schemas.microsoft.com/office/drawing/2014/main" id="{E9A509A0-A83C-3770-237F-A9A5C280BAF3}"/>
              </a:ext>
            </a:extLst>
          </p:cNvPr>
          <p:cNvSpPr/>
          <p:nvPr/>
        </p:nvSpPr>
        <p:spPr>
          <a:xfrm flipH="1">
            <a:off x="5839857" y="-3101550"/>
            <a:ext cx="623873" cy="623873"/>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endParaRPr lang="en-NL" sz="1400" b="1" dirty="0"/>
          </a:p>
        </p:txBody>
      </p:sp>
      <p:cxnSp>
        <p:nvCxnSpPr>
          <p:cNvPr id="219" name="Straight Arrow Connector 218">
            <a:extLst>
              <a:ext uri="{FF2B5EF4-FFF2-40B4-BE49-F238E27FC236}">
                <a16:creationId xmlns:a16="http://schemas.microsoft.com/office/drawing/2014/main" id="{72FDC7D2-0A53-72BB-E6CE-3D56FB3831C7}"/>
              </a:ext>
            </a:extLst>
          </p:cNvPr>
          <p:cNvCxnSpPr>
            <a:cxnSpLocks/>
            <a:endCxn id="216" idx="2"/>
          </p:cNvCxnSpPr>
          <p:nvPr/>
        </p:nvCxnSpPr>
        <p:spPr>
          <a:xfrm flipV="1">
            <a:off x="4820093" y="-4125377"/>
            <a:ext cx="1067765" cy="133461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20" name="Straight Arrow Connector 219">
            <a:extLst>
              <a:ext uri="{FF2B5EF4-FFF2-40B4-BE49-F238E27FC236}">
                <a16:creationId xmlns:a16="http://schemas.microsoft.com/office/drawing/2014/main" id="{EB33A263-D707-3D86-E137-E306CC6144C0}"/>
              </a:ext>
            </a:extLst>
          </p:cNvPr>
          <p:cNvCxnSpPr>
            <a:cxnSpLocks/>
            <a:endCxn id="217" idx="2"/>
          </p:cNvCxnSpPr>
          <p:nvPr/>
        </p:nvCxnSpPr>
        <p:spPr>
          <a:xfrm>
            <a:off x="4820093" y="-2790760"/>
            <a:ext cx="1029496" cy="147105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21" name="Straight Arrow Connector 220">
            <a:extLst>
              <a:ext uri="{FF2B5EF4-FFF2-40B4-BE49-F238E27FC236}">
                <a16:creationId xmlns:a16="http://schemas.microsoft.com/office/drawing/2014/main" id="{A508E101-B8D8-07B5-AA69-9C4C961C645E}"/>
              </a:ext>
            </a:extLst>
          </p:cNvPr>
          <p:cNvCxnSpPr>
            <a:cxnSpLocks/>
            <a:endCxn id="218" idx="6"/>
          </p:cNvCxnSpPr>
          <p:nvPr/>
        </p:nvCxnSpPr>
        <p:spPr>
          <a:xfrm>
            <a:off x="4820093" y="-2790760"/>
            <a:ext cx="1019764" cy="114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22" name="Straight Arrow Connector 221">
            <a:extLst>
              <a:ext uri="{FF2B5EF4-FFF2-40B4-BE49-F238E27FC236}">
                <a16:creationId xmlns:a16="http://schemas.microsoft.com/office/drawing/2014/main" id="{597F6B0A-E526-C5E9-0348-B0E3AC570EF5}"/>
              </a:ext>
            </a:extLst>
          </p:cNvPr>
          <p:cNvCxnSpPr>
            <a:cxnSpLocks/>
            <a:stCxn id="58" idx="6"/>
            <a:endCxn id="217" idx="2"/>
          </p:cNvCxnSpPr>
          <p:nvPr/>
        </p:nvCxnSpPr>
        <p:spPr>
          <a:xfrm>
            <a:off x="4820093" y="-1319708"/>
            <a:ext cx="1029496" cy="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27" name="Straight Arrow Connector 226">
            <a:extLst>
              <a:ext uri="{FF2B5EF4-FFF2-40B4-BE49-F238E27FC236}">
                <a16:creationId xmlns:a16="http://schemas.microsoft.com/office/drawing/2014/main" id="{72F37E64-0C8D-B637-2CEC-455EC06D3C4C}"/>
              </a:ext>
            </a:extLst>
          </p:cNvPr>
          <p:cNvCxnSpPr>
            <a:cxnSpLocks/>
            <a:stCxn id="58" idx="6"/>
            <a:endCxn id="218" idx="6"/>
          </p:cNvCxnSpPr>
          <p:nvPr/>
        </p:nvCxnSpPr>
        <p:spPr>
          <a:xfrm flipV="1">
            <a:off x="4820093" y="-2789613"/>
            <a:ext cx="1019764" cy="1469905"/>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30" name="Straight Arrow Connector 229">
            <a:extLst>
              <a:ext uri="{FF2B5EF4-FFF2-40B4-BE49-F238E27FC236}">
                <a16:creationId xmlns:a16="http://schemas.microsoft.com/office/drawing/2014/main" id="{0BD99050-69E5-1D0F-651C-21770EBCBA16}"/>
              </a:ext>
            </a:extLst>
          </p:cNvPr>
          <p:cNvCxnSpPr>
            <a:cxnSpLocks/>
            <a:stCxn id="58" idx="6"/>
            <a:endCxn id="216" idx="3"/>
          </p:cNvCxnSpPr>
          <p:nvPr/>
        </p:nvCxnSpPr>
        <p:spPr>
          <a:xfrm flipV="1">
            <a:off x="4820093" y="-3908246"/>
            <a:ext cx="1157704" cy="2588538"/>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sp>
        <p:nvSpPr>
          <p:cNvPr id="233" name="Oval 232">
            <a:extLst>
              <a:ext uri="{FF2B5EF4-FFF2-40B4-BE49-F238E27FC236}">
                <a16:creationId xmlns:a16="http://schemas.microsoft.com/office/drawing/2014/main" id="{0E453FFB-9443-DB26-F0CA-D29E6ADED18F}"/>
              </a:ext>
            </a:extLst>
          </p:cNvPr>
          <p:cNvSpPr/>
          <p:nvPr/>
        </p:nvSpPr>
        <p:spPr>
          <a:xfrm>
            <a:off x="7508324" y="-4392263"/>
            <a:ext cx="614141" cy="614141"/>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1</a:t>
            </a:r>
          </a:p>
        </p:txBody>
      </p:sp>
      <p:sp>
        <p:nvSpPr>
          <p:cNvPr id="234" name="Oval 233">
            <a:extLst>
              <a:ext uri="{FF2B5EF4-FFF2-40B4-BE49-F238E27FC236}">
                <a16:creationId xmlns:a16="http://schemas.microsoft.com/office/drawing/2014/main" id="{BF4F48BF-F9C8-80FD-0311-F6BD47DAF3AA}"/>
              </a:ext>
            </a:extLst>
          </p:cNvPr>
          <p:cNvSpPr/>
          <p:nvPr/>
        </p:nvSpPr>
        <p:spPr>
          <a:xfrm>
            <a:off x="7470055" y="-1586594"/>
            <a:ext cx="614141" cy="614141"/>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3</a:t>
            </a:r>
          </a:p>
        </p:txBody>
      </p:sp>
      <p:sp>
        <p:nvSpPr>
          <p:cNvPr id="235" name="Oval 234">
            <a:extLst>
              <a:ext uri="{FF2B5EF4-FFF2-40B4-BE49-F238E27FC236}">
                <a16:creationId xmlns:a16="http://schemas.microsoft.com/office/drawing/2014/main" id="{A83D90D4-84D7-7679-3121-1078C7B28D5D}"/>
              </a:ext>
            </a:extLst>
          </p:cNvPr>
          <p:cNvSpPr/>
          <p:nvPr/>
        </p:nvSpPr>
        <p:spPr>
          <a:xfrm flipH="1">
            <a:off x="7460323" y="-3061365"/>
            <a:ext cx="623873" cy="623873"/>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endParaRPr lang="en-NL" sz="1400" b="1" dirty="0"/>
          </a:p>
        </p:txBody>
      </p:sp>
      <p:cxnSp>
        <p:nvCxnSpPr>
          <p:cNvPr id="236" name="Straight Arrow Connector 235">
            <a:extLst>
              <a:ext uri="{FF2B5EF4-FFF2-40B4-BE49-F238E27FC236}">
                <a16:creationId xmlns:a16="http://schemas.microsoft.com/office/drawing/2014/main" id="{5245979D-1D3C-AD43-AB68-CB659575E3D7}"/>
              </a:ext>
            </a:extLst>
          </p:cNvPr>
          <p:cNvCxnSpPr>
            <a:cxnSpLocks/>
            <a:endCxn id="233" idx="2"/>
          </p:cNvCxnSpPr>
          <p:nvPr/>
        </p:nvCxnSpPr>
        <p:spPr>
          <a:xfrm flipV="1">
            <a:off x="6440559" y="-4085192"/>
            <a:ext cx="1067765" cy="133461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37" name="Straight Arrow Connector 236">
            <a:extLst>
              <a:ext uri="{FF2B5EF4-FFF2-40B4-BE49-F238E27FC236}">
                <a16:creationId xmlns:a16="http://schemas.microsoft.com/office/drawing/2014/main" id="{C7E1890D-5416-B08D-CDDF-B091A7E3F7B3}"/>
              </a:ext>
            </a:extLst>
          </p:cNvPr>
          <p:cNvCxnSpPr>
            <a:cxnSpLocks/>
            <a:endCxn id="234" idx="2"/>
          </p:cNvCxnSpPr>
          <p:nvPr/>
        </p:nvCxnSpPr>
        <p:spPr>
          <a:xfrm>
            <a:off x="6440559" y="-2750575"/>
            <a:ext cx="1029496" cy="147105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38" name="Straight Arrow Connector 237">
            <a:extLst>
              <a:ext uri="{FF2B5EF4-FFF2-40B4-BE49-F238E27FC236}">
                <a16:creationId xmlns:a16="http://schemas.microsoft.com/office/drawing/2014/main" id="{5B647C41-4470-DB75-9EB3-71DA3EE592AA}"/>
              </a:ext>
            </a:extLst>
          </p:cNvPr>
          <p:cNvCxnSpPr>
            <a:cxnSpLocks/>
            <a:endCxn id="235" idx="6"/>
          </p:cNvCxnSpPr>
          <p:nvPr/>
        </p:nvCxnSpPr>
        <p:spPr>
          <a:xfrm>
            <a:off x="6440559" y="-2750575"/>
            <a:ext cx="1019764" cy="114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39" name="Straight Arrow Connector 238">
            <a:extLst>
              <a:ext uri="{FF2B5EF4-FFF2-40B4-BE49-F238E27FC236}">
                <a16:creationId xmlns:a16="http://schemas.microsoft.com/office/drawing/2014/main" id="{C9033DB4-2816-3B29-8783-E4D0391E4EB3}"/>
              </a:ext>
            </a:extLst>
          </p:cNvPr>
          <p:cNvCxnSpPr>
            <a:cxnSpLocks/>
            <a:endCxn id="234" idx="2"/>
          </p:cNvCxnSpPr>
          <p:nvPr/>
        </p:nvCxnSpPr>
        <p:spPr>
          <a:xfrm>
            <a:off x="6440559" y="-1279523"/>
            <a:ext cx="1029496" cy="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40" name="Straight Arrow Connector 239">
            <a:extLst>
              <a:ext uri="{FF2B5EF4-FFF2-40B4-BE49-F238E27FC236}">
                <a16:creationId xmlns:a16="http://schemas.microsoft.com/office/drawing/2014/main" id="{94E72ED3-BA7C-702D-E8EB-A0AF1BC19E7A}"/>
              </a:ext>
            </a:extLst>
          </p:cNvPr>
          <p:cNvCxnSpPr>
            <a:cxnSpLocks/>
            <a:endCxn id="235" idx="6"/>
          </p:cNvCxnSpPr>
          <p:nvPr/>
        </p:nvCxnSpPr>
        <p:spPr>
          <a:xfrm flipV="1">
            <a:off x="6440559" y="-2749428"/>
            <a:ext cx="1019764" cy="1469905"/>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41" name="Straight Arrow Connector 240">
            <a:extLst>
              <a:ext uri="{FF2B5EF4-FFF2-40B4-BE49-F238E27FC236}">
                <a16:creationId xmlns:a16="http://schemas.microsoft.com/office/drawing/2014/main" id="{9A4ED700-66CA-C40F-F554-611E25801D17}"/>
              </a:ext>
            </a:extLst>
          </p:cNvPr>
          <p:cNvCxnSpPr>
            <a:cxnSpLocks/>
            <a:endCxn id="233" idx="3"/>
          </p:cNvCxnSpPr>
          <p:nvPr/>
        </p:nvCxnSpPr>
        <p:spPr>
          <a:xfrm flipV="1">
            <a:off x="6440559" y="-3868061"/>
            <a:ext cx="1157704" cy="2588538"/>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sp>
        <p:nvSpPr>
          <p:cNvPr id="242" name="Oval 241">
            <a:extLst>
              <a:ext uri="{FF2B5EF4-FFF2-40B4-BE49-F238E27FC236}">
                <a16:creationId xmlns:a16="http://schemas.microsoft.com/office/drawing/2014/main" id="{64F1A295-F4BA-1D11-4664-AABCEDBE921F}"/>
              </a:ext>
            </a:extLst>
          </p:cNvPr>
          <p:cNvSpPr/>
          <p:nvPr/>
        </p:nvSpPr>
        <p:spPr>
          <a:xfrm>
            <a:off x="9148009" y="-4376209"/>
            <a:ext cx="614141" cy="614141"/>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1</a:t>
            </a:r>
          </a:p>
        </p:txBody>
      </p:sp>
      <p:sp>
        <p:nvSpPr>
          <p:cNvPr id="243" name="Oval 242">
            <a:extLst>
              <a:ext uri="{FF2B5EF4-FFF2-40B4-BE49-F238E27FC236}">
                <a16:creationId xmlns:a16="http://schemas.microsoft.com/office/drawing/2014/main" id="{BE943D00-BBB3-9AD0-C558-33C6A0DD7EBF}"/>
              </a:ext>
            </a:extLst>
          </p:cNvPr>
          <p:cNvSpPr/>
          <p:nvPr/>
        </p:nvSpPr>
        <p:spPr>
          <a:xfrm>
            <a:off x="9109740" y="-1570540"/>
            <a:ext cx="614141" cy="614141"/>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3</a:t>
            </a:r>
          </a:p>
        </p:txBody>
      </p:sp>
      <p:sp>
        <p:nvSpPr>
          <p:cNvPr id="244" name="Oval 243">
            <a:extLst>
              <a:ext uri="{FF2B5EF4-FFF2-40B4-BE49-F238E27FC236}">
                <a16:creationId xmlns:a16="http://schemas.microsoft.com/office/drawing/2014/main" id="{17AB7D68-D4B9-9757-7E75-B5B3C1A33C13}"/>
              </a:ext>
            </a:extLst>
          </p:cNvPr>
          <p:cNvSpPr/>
          <p:nvPr/>
        </p:nvSpPr>
        <p:spPr>
          <a:xfrm flipH="1">
            <a:off x="9100008" y="-3045311"/>
            <a:ext cx="623873" cy="623873"/>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endParaRPr lang="en-NL" sz="1400" b="1" dirty="0"/>
          </a:p>
        </p:txBody>
      </p:sp>
      <p:cxnSp>
        <p:nvCxnSpPr>
          <p:cNvPr id="245" name="Straight Arrow Connector 244">
            <a:extLst>
              <a:ext uri="{FF2B5EF4-FFF2-40B4-BE49-F238E27FC236}">
                <a16:creationId xmlns:a16="http://schemas.microsoft.com/office/drawing/2014/main" id="{0F7A5242-0151-870C-4D9B-A6F80675D6EC}"/>
              </a:ext>
            </a:extLst>
          </p:cNvPr>
          <p:cNvCxnSpPr>
            <a:cxnSpLocks/>
            <a:endCxn id="242" idx="2"/>
          </p:cNvCxnSpPr>
          <p:nvPr/>
        </p:nvCxnSpPr>
        <p:spPr>
          <a:xfrm flipV="1">
            <a:off x="8080244" y="-4069138"/>
            <a:ext cx="1067765" cy="133461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46" name="Straight Arrow Connector 245">
            <a:extLst>
              <a:ext uri="{FF2B5EF4-FFF2-40B4-BE49-F238E27FC236}">
                <a16:creationId xmlns:a16="http://schemas.microsoft.com/office/drawing/2014/main" id="{BC18F079-223E-26AC-7C74-DD499E917569}"/>
              </a:ext>
            </a:extLst>
          </p:cNvPr>
          <p:cNvCxnSpPr>
            <a:cxnSpLocks/>
            <a:endCxn id="243" idx="2"/>
          </p:cNvCxnSpPr>
          <p:nvPr/>
        </p:nvCxnSpPr>
        <p:spPr>
          <a:xfrm>
            <a:off x="8080244" y="-2734521"/>
            <a:ext cx="1029496" cy="147105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47" name="Straight Arrow Connector 246">
            <a:extLst>
              <a:ext uri="{FF2B5EF4-FFF2-40B4-BE49-F238E27FC236}">
                <a16:creationId xmlns:a16="http://schemas.microsoft.com/office/drawing/2014/main" id="{BE9ACF7D-E8A4-47BE-59CF-5B96AEE4CA27}"/>
              </a:ext>
            </a:extLst>
          </p:cNvPr>
          <p:cNvCxnSpPr>
            <a:cxnSpLocks/>
            <a:endCxn id="244" idx="6"/>
          </p:cNvCxnSpPr>
          <p:nvPr/>
        </p:nvCxnSpPr>
        <p:spPr>
          <a:xfrm>
            <a:off x="8080244" y="-2734521"/>
            <a:ext cx="1019764" cy="114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48" name="Straight Arrow Connector 247">
            <a:extLst>
              <a:ext uri="{FF2B5EF4-FFF2-40B4-BE49-F238E27FC236}">
                <a16:creationId xmlns:a16="http://schemas.microsoft.com/office/drawing/2014/main" id="{F236DD0A-CF1B-E29C-72B3-8902D553EAC8}"/>
              </a:ext>
            </a:extLst>
          </p:cNvPr>
          <p:cNvCxnSpPr>
            <a:cxnSpLocks/>
            <a:endCxn id="243" idx="2"/>
          </p:cNvCxnSpPr>
          <p:nvPr/>
        </p:nvCxnSpPr>
        <p:spPr>
          <a:xfrm>
            <a:off x="8080244" y="-1263469"/>
            <a:ext cx="1029496" cy="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49" name="Straight Arrow Connector 248">
            <a:extLst>
              <a:ext uri="{FF2B5EF4-FFF2-40B4-BE49-F238E27FC236}">
                <a16:creationId xmlns:a16="http://schemas.microsoft.com/office/drawing/2014/main" id="{55B4AF31-3D6C-8B3B-EBBC-31959D9EE998}"/>
              </a:ext>
            </a:extLst>
          </p:cNvPr>
          <p:cNvCxnSpPr>
            <a:cxnSpLocks/>
            <a:endCxn id="244" idx="6"/>
          </p:cNvCxnSpPr>
          <p:nvPr/>
        </p:nvCxnSpPr>
        <p:spPr>
          <a:xfrm flipV="1">
            <a:off x="8080244" y="-2733374"/>
            <a:ext cx="1019764" cy="1469905"/>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50" name="Straight Arrow Connector 249">
            <a:extLst>
              <a:ext uri="{FF2B5EF4-FFF2-40B4-BE49-F238E27FC236}">
                <a16:creationId xmlns:a16="http://schemas.microsoft.com/office/drawing/2014/main" id="{9BD22638-0A9E-CF44-018C-352E4E8B9BCE}"/>
              </a:ext>
            </a:extLst>
          </p:cNvPr>
          <p:cNvCxnSpPr>
            <a:cxnSpLocks/>
            <a:endCxn id="242" idx="3"/>
          </p:cNvCxnSpPr>
          <p:nvPr/>
        </p:nvCxnSpPr>
        <p:spPr>
          <a:xfrm flipV="1">
            <a:off x="8080244" y="-3852007"/>
            <a:ext cx="1157704" cy="2588538"/>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sp>
        <p:nvSpPr>
          <p:cNvPr id="251" name="Oval 250">
            <a:extLst>
              <a:ext uri="{FF2B5EF4-FFF2-40B4-BE49-F238E27FC236}">
                <a16:creationId xmlns:a16="http://schemas.microsoft.com/office/drawing/2014/main" id="{8B042751-7553-0647-0F70-0DB5C09C4D66}"/>
              </a:ext>
            </a:extLst>
          </p:cNvPr>
          <p:cNvSpPr/>
          <p:nvPr/>
        </p:nvSpPr>
        <p:spPr>
          <a:xfrm>
            <a:off x="10787694" y="-4392263"/>
            <a:ext cx="614141" cy="614141"/>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1</a:t>
            </a:r>
          </a:p>
        </p:txBody>
      </p:sp>
      <p:sp>
        <p:nvSpPr>
          <p:cNvPr id="252" name="Oval 251">
            <a:extLst>
              <a:ext uri="{FF2B5EF4-FFF2-40B4-BE49-F238E27FC236}">
                <a16:creationId xmlns:a16="http://schemas.microsoft.com/office/drawing/2014/main" id="{EB6BFDFD-E9FD-AE5A-D66A-4D2A2957A123}"/>
              </a:ext>
            </a:extLst>
          </p:cNvPr>
          <p:cNvSpPr/>
          <p:nvPr/>
        </p:nvSpPr>
        <p:spPr>
          <a:xfrm>
            <a:off x="10749425" y="-1586594"/>
            <a:ext cx="614141" cy="614141"/>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3</a:t>
            </a:r>
          </a:p>
        </p:txBody>
      </p:sp>
      <p:sp>
        <p:nvSpPr>
          <p:cNvPr id="253" name="Oval 252">
            <a:extLst>
              <a:ext uri="{FF2B5EF4-FFF2-40B4-BE49-F238E27FC236}">
                <a16:creationId xmlns:a16="http://schemas.microsoft.com/office/drawing/2014/main" id="{340733A6-9450-E68B-D40D-D2D81CE59E6D}"/>
              </a:ext>
            </a:extLst>
          </p:cNvPr>
          <p:cNvSpPr/>
          <p:nvPr/>
        </p:nvSpPr>
        <p:spPr>
          <a:xfrm flipH="1">
            <a:off x="10739693" y="-3061365"/>
            <a:ext cx="623873" cy="623873"/>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endParaRPr lang="en-NL" sz="1400" b="1" dirty="0"/>
          </a:p>
        </p:txBody>
      </p:sp>
      <p:cxnSp>
        <p:nvCxnSpPr>
          <p:cNvPr id="254" name="Straight Arrow Connector 253">
            <a:extLst>
              <a:ext uri="{FF2B5EF4-FFF2-40B4-BE49-F238E27FC236}">
                <a16:creationId xmlns:a16="http://schemas.microsoft.com/office/drawing/2014/main" id="{6FAA263C-0F92-3768-77DA-7AEBC625552F}"/>
              </a:ext>
            </a:extLst>
          </p:cNvPr>
          <p:cNvCxnSpPr>
            <a:cxnSpLocks/>
            <a:endCxn id="251" idx="2"/>
          </p:cNvCxnSpPr>
          <p:nvPr/>
        </p:nvCxnSpPr>
        <p:spPr>
          <a:xfrm flipV="1">
            <a:off x="9719929" y="-4085192"/>
            <a:ext cx="1067765" cy="133461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55" name="Straight Arrow Connector 254">
            <a:extLst>
              <a:ext uri="{FF2B5EF4-FFF2-40B4-BE49-F238E27FC236}">
                <a16:creationId xmlns:a16="http://schemas.microsoft.com/office/drawing/2014/main" id="{CBDB6537-79AE-62DB-E6E5-98373C6F7DDB}"/>
              </a:ext>
            </a:extLst>
          </p:cNvPr>
          <p:cNvCxnSpPr>
            <a:cxnSpLocks/>
            <a:endCxn id="252" idx="2"/>
          </p:cNvCxnSpPr>
          <p:nvPr/>
        </p:nvCxnSpPr>
        <p:spPr>
          <a:xfrm>
            <a:off x="9719929" y="-2750575"/>
            <a:ext cx="1029496" cy="147105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56" name="Straight Arrow Connector 255">
            <a:extLst>
              <a:ext uri="{FF2B5EF4-FFF2-40B4-BE49-F238E27FC236}">
                <a16:creationId xmlns:a16="http://schemas.microsoft.com/office/drawing/2014/main" id="{E48AE753-1553-FF70-F163-B7DA6A0AD66C}"/>
              </a:ext>
            </a:extLst>
          </p:cNvPr>
          <p:cNvCxnSpPr>
            <a:cxnSpLocks/>
            <a:endCxn id="253" idx="6"/>
          </p:cNvCxnSpPr>
          <p:nvPr/>
        </p:nvCxnSpPr>
        <p:spPr>
          <a:xfrm>
            <a:off x="9719929" y="-2750575"/>
            <a:ext cx="1019764" cy="114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57" name="Straight Arrow Connector 256">
            <a:extLst>
              <a:ext uri="{FF2B5EF4-FFF2-40B4-BE49-F238E27FC236}">
                <a16:creationId xmlns:a16="http://schemas.microsoft.com/office/drawing/2014/main" id="{DB4B7028-C6FF-20E0-181E-D30F5CBD0B60}"/>
              </a:ext>
            </a:extLst>
          </p:cNvPr>
          <p:cNvCxnSpPr>
            <a:cxnSpLocks/>
            <a:endCxn id="252" idx="2"/>
          </p:cNvCxnSpPr>
          <p:nvPr/>
        </p:nvCxnSpPr>
        <p:spPr>
          <a:xfrm>
            <a:off x="9719929" y="-1279523"/>
            <a:ext cx="1029496" cy="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58" name="Straight Arrow Connector 257">
            <a:extLst>
              <a:ext uri="{FF2B5EF4-FFF2-40B4-BE49-F238E27FC236}">
                <a16:creationId xmlns:a16="http://schemas.microsoft.com/office/drawing/2014/main" id="{4290A98D-4383-3B46-DDA3-92C296A2BBC0}"/>
              </a:ext>
            </a:extLst>
          </p:cNvPr>
          <p:cNvCxnSpPr>
            <a:cxnSpLocks/>
            <a:endCxn id="253" idx="6"/>
          </p:cNvCxnSpPr>
          <p:nvPr/>
        </p:nvCxnSpPr>
        <p:spPr>
          <a:xfrm flipV="1">
            <a:off x="9719929" y="-2749428"/>
            <a:ext cx="1019764" cy="1469905"/>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59" name="Straight Arrow Connector 258">
            <a:extLst>
              <a:ext uri="{FF2B5EF4-FFF2-40B4-BE49-F238E27FC236}">
                <a16:creationId xmlns:a16="http://schemas.microsoft.com/office/drawing/2014/main" id="{9923CEFE-42F8-6652-76AD-6E8CCE4EE82E}"/>
              </a:ext>
            </a:extLst>
          </p:cNvPr>
          <p:cNvCxnSpPr>
            <a:cxnSpLocks/>
            <a:endCxn id="251" idx="3"/>
          </p:cNvCxnSpPr>
          <p:nvPr/>
        </p:nvCxnSpPr>
        <p:spPr>
          <a:xfrm flipV="1">
            <a:off x="9719929" y="-3868061"/>
            <a:ext cx="1157704" cy="2588538"/>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grpSp>
        <p:nvGrpSpPr>
          <p:cNvPr id="308" name="Group 307">
            <a:extLst>
              <a:ext uri="{FF2B5EF4-FFF2-40B4-BE49-F238E27FC236}">
                <a16:creationId xmlns:a16="http://schemas.microsoft.com/office/drawing/2014/main" id="{E3909782-A77A-E808-3720-E838262AEFF1}"/>
              </a:ext>
            </a:extLst>
          </p:cNvPr>
          <p:cNvGrpSpPr/>
          <p:nvPr/>
        </p:nvGrpSpPr>
        <p:grpSpPr>
          <a:xfrm>
            <a:off x="2354759" y="2917119"/>
            <a:ext cx="7760445" cy="3940881"/>
            <a:chOff x="1949061" y="2705490"/>
            <a:chExt cx="7760445" cy="3940881"/>
          </a:xfrm>
        </p:grpSpPr>
        <p:sp>
          <p:nvSpPr>
            <p:cNvPr id="51" name="TextBox 50">
              <a:extLst>
                <a:ext uri="{FF2B5EF4-FFF2-40B4-BE49-F238E27FC236}">
                  <a16:creationId xmlns:a16="http://schemas.microsoft.com/office/drawing/2014/main" id="{702A1FBD-D94C-14BD-F286-CB366F2C525C}"/>
                </a:ext>
              </a:extLst>
            </p:cNvPr>
            <p:cNvSpPr txBox="1"/>
            <p:nvPr/>
          </p:nvSpPr>
          <p:spPr>
            <a:xfrm rot="5400000">
              <a:off x="3401494" y="6079383"/>
              <a:ext cx="900100" cy="233876"/>
            </a:xfrm>
            <a:prstGeom prst="rect">
              <a:avLst/>
            </a:prstGeom>
            <a:noFill/>
          </p:spPr>
          <p:txBody>
            <a:bodyPr wrap="square" lIns="108000" tIns="108000" rIns="108000" bIns="108000" rtlCol="0">
              <a:noAutofit/>
            </a:bodyPr>
            <a:lstStyle/>
            <a:p>
              <a:r>
                <a:rPr lang="en-GB" sz="2400" b="1" noProof="0" dirty="0">
                  <a:solidFill>
                    <a:schemeClr val="bg2"/>
                  </a:solidFill>
                </a:rPr>
                <a:t>…</a:t>
              </a:r>
            </a:p>
          </p:txBody>
        </p:sp>
        <p:sp>
          <p:nvSpPr>
            <p:cNvPr id="52" name="TextBox 51">
              <a:extLst>
                <a:ext uri="{FF2B5EF4-FFF2-40B4-BE49-F238E27FC236}">
                  <a16:creationId xmlns:a16="http://schemas.microsoft.com/office/drawing/2014/main" id="{73E24302-981D-636C-7591-3B333234EA0A}"/>
                </a:ext>
              </a:extLst>
            </p:cNvPr>
            <p:cNvSpPr txBox="1"/>
            <p:nvPr/>
          </p:nvSpPr>
          <p:spPr>
            <a:xfrm rot="5400000">
              <a:off x="4879925" y="6079383"/>
              <a:ext cx="900100" cy="233876"/>
            </a:xfrm>
            <a:prstGeom prst="rect">
              <a:avLst/>
            </a:prstGeom>
            <a:noFill/>
          </p:spPr>
          <p:txBody>
            <a:bodyPr wrap="square" lIns="108000" tIns="108000" rIns="108000" bIns="108000" rtlCol="0">
              <a:noAutofit/>
            </a:bodyPr>
            <a:lstStyle/>
            <a:p>
              <a:r>
                <a:rPr lang="en-GB" sz="2400" b="1" noProof="0" dirty="0">
                  <a:solidFill>
                    <a:schemeClr val="bg2"/>
                  </a:solidFill>
                </a:rPr>
                <a:t>…</a:t>
              </a:r>
            </a:p>
          </p:txBody>
        </p:sp>
        <p:sp>
          <p:nvSpPr>
            <p:cNvPr id="53" name="TextBox 52">
              <a:extLst>
                <a:ext uri="{FF2B5EF4-FFF2-40B4-BE49-F238E27FC236}">
                  <a16:creationId xmlns:a16="http://schemas.microsoft.com/office/drawing/2014/main" id="{50B41B29-7219-842F-C4DC-8BDE64A4F85E}"/>
                </a:ext>
              </a:extLst>
            </p:cNvPr>
            <p:cNvSpPr txBox="1"/>
            <p:nvPr/>
          </p:nvSpPr>
          <p:spPr>
            <a:xfrm rot="5400000">
              <a:off x="6278290" y="6057550"/>
              <a:ext cx="900100" cy="233876"/>
            </a:xfrm>
            <a:prstGeom prst="rect">
              <a:avLst/>
            </a:prstGeom>
            <a:noFill/>
          </p:spPr>
          <p:txBody>
            <a:bodyPr wrap="square" lIns="108000" tIns="108000" rIns="108000" bIns="108000" rtlCol="0">
              <a:noAutofit/>
            </a:bodyPr>
            <a:lstStyle/>
            <a:p>
              <a:r>
                <a:rPr lang="en-GB" sz="2400" b="1" noProof="0" dirty="0">
                  <a:solidFill>
                    <a:schemeClr val="bg2"/>
                  </a:solidFill>
                </a:rPr>
                <a:t>…</a:t>
              </a:r>
            </a:p>
          </p:txBody>
        </p:sp>
        <p:sp>
          <p:nvSpPr>
            <p:cNvPr id="54" name="TextBox 53">
              <a:extLst>
                <a:ext uri="{FF2B5EF4-FFF2-40B4-BE49-F238E27FC236}">
                  <a16:creationId xmlns:a16="http://schemas.microsoft.com/office/drawing/2014/main" id="{4A632A72-A5F7-9249-8C92-F8388267B14D}"/>
                </a:ext>
              </a:extLst>
            </p:cNvPr>
            <p:cNvSpPr txBox="1"/>
            <p:nvPr/>
          </p:nvSpPr>
          <p:spPr>
            <a:xfrm rot="5400000">
              <a:off x="7655298" y="6079383"/>
              <a:ext cx="900100" cy="233876"/>
            </a:xfrm>
            <a:prstGeom prst="rect">
              <a:avLst/>
            </a:prstGeom>
            <a:noFill/>
          </p:spPr>
          <p:txBody>
            <a:bodyPr wrap="square" lIns="108000" tIns="108000" rIns="108000" bIns="108000" rtlCol="0">
              <a:noAutofit/>
            </a:bodyPr>
            <a:lstStyle/>
            <a:p>
              <a:r>
                <a:rPr lang="en-GB" sz="2400" b="1" noProof="0" dirty="0">
                  <a:solidFill>
                    <a:schemeClr val="bg2"/>
                  </a:solidFill>
                </a:rPr>
                <a:t>…</a:t>
              </a:r>
            </a:p>
          </p:txBody>
        </p:sp>
        <p:sp>
          <p:nvSpPr>
            <p:cNvPr id="55" name="TextBox 54">
              <a:extLst>
                <a:ext uri="{FF2B5EF4-FFF2-40B4-BE49-F238E27FC236}">
                  <a16:creationId xmlns:a16="http://schemas.microsoft.com/office/drawing/2014/main" id="{0234FBAC-C5E9-8BFA-9CD8-95A0F68C4C96}"/>
                </a:ext>
              </a:extLst>
            </p:cNvPr>
            <p:cNvSpPr txBox="1"/>
            <p:nvPr/>
          </p:nvSpPr>
          <p:spPr>
            <a:xfrm rot="5400000">
              <a:off x="9142518" y="6033445"/>
              <a:ext cx="900100" cy="233876"/>
            </a:xfrm>
            <a:prstGeom prst="rect">
              <a:avLst/>
            </a:prstGeom>
            <a:noFill/>
          </p:spPr>
          <p:txBody>
            <a:bodyPr wrap="square" lIns="108000" tIns="108000" rIns="108000" bIns="108000" rtlCol="0">
              <a:noAutofit/>
            </a:bodyPr>
            <a:lstStyle/>
            <a:p>
              <a:r>
                <a:rPr lang="en-GB" sz="2400" b="1" noProof="0" dirty="0">
                  <a:solidFill>
                    <a:schemeClr val="bg2"/>
                  </a:solidFill>
                </a:rPr>
                <a:t>…</a:t>
              </a:r>
            </a:p>
          </p:txBody>
        </p:sp>
        <p:pic>
          <p:nvPicPr>
            <p:cNvPr id="303" name="Graphic 302">
              <a:extLst>
                <a:ext uri="{FF2B5EF4-FFF2-40B4-BE49-F238E27FC236}">
                  <a16:creationId xmlns:a16="http://schemas.microsoft.com/office/drawing/2014/main" id="{5E8C7337-8098-D3BB-990A-6A9E9AF370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9061" y="2705490"/>
              <a:ext cx="7640504" cy="2994843"/>
            </a:xfrm>
            <a:prstGeom prst="rect">
              <a:avLst/>
            </a:prstGeom>
          </p:spPr>
        </p:pic>
      </p:grpSp>
      <mc:AlternateContent xmlns:mc="http://schemas.openxmlformats.org/markup-compatibility/2006" xmlns:a14="http://schemas.microsoft.com/office/drawing/2010/main">
        <mc:Choice Requires="a14">
          <p:sp>
            <p:nvSpPr>
              <p:cNvPr id="305" name="TextBox 304">
                <a:extLst>
                  <a:ext uri="{FF2B5EF4-FFF2-40B4-BE49-F238E27FC236}">
                    <a16:creationId xmlns:a16="http://schemas.microsoft.com/office/drawing/2014/main" id="{F3C0F20E-7682-E88B-54BE-2EAF4982F553}"/>
                  </a:ext>
                </a:extLst>
              </p:cNvPr>
              <p:cNvSpPr txBox="1"/>
              <p:nvPr/>
            </p:nvSpPr>
            <p:spPr>
              <a:xfrm rot="18487629">
                <a:off x="2637032" y="3464109"/>
                <a:ext cx="1324149" cy="3193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400" i="1" smtClean="0">
                              <a:solidFill>
                                <a:srgbClr val="07306B"/>
                              </a:solidFill>
                              <a:latin typeface="Cambria Math" panose="02040503050406030204" pitchFamily="18" charset="0"/>
                            </a:rPr>
                          </m:ctrlPr>
                        </m:sSubSupPr>
                        <m:e>
                          <m:r>
                            <a:rPr lang="en-US" sz="1400" i="1">
                              <a:solidFill>
                                <a:srgbClr val="07306B"/>
                              </a:solidFill>
                              <a:latin typeface="Cambria Math" panose="02040503050406030204" pitchFamily="18" charset="0"/>
                            </a:rPr>
                            <m:t>𝜆</m:t>
                          </m:r>
                        </m:e>
                        <m:sub>
                          <m:r>
                            <a:rPr lang="en-US" sz="1400" b="0" i="1" smtClean="0">
                              <a:solidFill>
                                <a:srgbClr val="07306B"/>
                              </a:solidFill>
                              <a:latin typeface="Cambria Math" panose="02040503050406030204" pitchFamily="18" charset="0"/>
                            </a:rPr>
                            <m:t>1</m:t>
                          </m:r>
                        </m:sub>
                        <m:sup>
                          <m:r>
                            <a:rPr lang="en-US" sz="1400" b="0" i="1" smtClean="0">
                              <a:solidFill>
                                <a:srgbClr val="07306B"/>
                              </a:solidFill>
                              <a:latin typeface="Cambria Math" panose="02040503050406030204" pitchFamily="18" charset="0"/>
                            </a:rPr>
                            <m:t>1</m:t>
                          </m:r>
                        </m:sup>
                      </m:sSubSup>
                      <m:r>
                        <a:rPr lang="en-US" sz="1400" b="0" i="1" smtClean="0">
                          <a:solidFill>
                            <a:srgbClr val="07306B"/>
                          </a:solidFill>
                          <a:latin typeface="Cambria Math" panose="02040503050406030204" pitchFamily="18" charset="0"/>
                        </a:rPr>
                        <m:t>=</m:t>
                      </m:r>
                      <m:sSub>
                        <m:sSubPr>
                          <m:ctrlPr>
                            <a:rPr lang="en-US" sz="1400" i="1">
                              <a:solidFill>
                                <a:srgbClr val="07306B"/>
                              </a:solidFill>
                              <a:latin typeface="Cambria Math" panose="02040503050406030204" pitchFamily="18" charset="0"/>
                              <a:ea typeface="Cambria Math"/>
                              <a:sym typeface="Cambria Math"/>
                            </a:rPr>
                          </m:ctrlPr>
                        </m:sSubPr>
                        <m:e>
                          <m:acc>
                            <m:accPr>
                              <m:chr m:val="̂"/>
                              <m:ctrlPr>
                                <a:rPr lang="en-GB" sz="1400" i="1">
                                  <a:solidFill>
                                    <a:srgbClr val="07306B"/>
                                  </a:solidFill>
                                  <a:latin typeface="Cambria Math" panose="02040503050406030204" pitchFamily="18" charset="0"/>
                                  <a:ea typeface="Cambria Math"/>
                                  <a:sym typeface="Cambria Math"/>
                                </a:rPr>
                              </m:ctrlPr>
                            </m:accPr>
                            <m:e>
                              <m:r>
                                <a:rPr lang="en-US" sz="1400" i="1">
                                  <a:solidFill>
                                    <a:srgbClr val="07306B"/>
                                  </a:solidFill>
                                  <a:latin typeface="Cambria Math" panose="02040503050406030204" pitchFamily="18" charset="0"/>
                                  <a:ea typeface="Cambria Math"/>
                                  <a:sym typeface="Cambria Math"/>
                                </a:rPr>
                                <m:t>h</m:t>
                              </m:r>
                            </m:e>
                          </m:acc>
                        </m:e>
                        <m:sub>
                          <m:r>
                            <a:rPr lang="en-US" sz="1400" b="0" i="1" smtClean="0">
                              <a:solidFill>
                                <a:srgbClr val="07306B"/>
                              </a:solidFill>
                              <a:latin typeface="Cambria Math" panose="02040503050406030204" pitchFamily="18" charset="0"/>
                              <a:ea typeface="Cambria Math"/>
                              <a:sym typeface="Cambria Math"/>
                            </a:rPr>
                            <m:t>1</m:t>
                          </m:r>
                        </m:sub>
                      </m:sSub>
                      <m:r>
                        <a:rPr lang="en-US" sz="1400" b="0" i="1" smtClean="0">
                          <a:solidFill>
                            <a:srgbClr val="07306B"/>
                          </a:solidFill>
                          <a:latin typeface="Cambria Math" panose="02040503050406030204" pitchFamily="18" charset="0"/>
                          <a:ea typeface="Cambria Math"/>
                          <a:sym typeface="Cambria Math"/>
                        </a:rPr>
                        <m:t>⋅</m:t>
                      </m:r>
                      <m:sSubSup>
                        <m:sSubSupPr>
                          <m:ctrlPr>
                            <a:rPr lang="en-US" sz="1400" i="1">
                              <a:solidFill>
                                <a:schemeClr val="bg2"/>
                              </a:solidFill>
                              <a:latin typeface="Cambria Math" panose="02040503050406030204" pitchFamily="18" charset="0"/>
                              <a:ea typeface="Cambria Math"/>
                              <a:cs typeface="Cambria Math"/>
                              <a:sym typeface="Cambria Math"/>
                            </a:rPr>
                          </m:ctrlPr>
                        </m:sSubSupPr>
                        <m:e>
                          <m:r>
                            <a:rPr lang="en-US" sz="1400" i="1">
                              <a:solidFill>
                                <a:schemeClr val="bg2"/>
                              </a:solidFill>
                              <a:latin typeface="Cambria Math" panose="02040503050406030204" pitchFamily="18" charset="0"/>
                              <a:ea typeface="Cambria Math"/>
                              <a:cs typeface="Cambria Math"/>
                              <a:sym typeface="Cambria Math"/>
                            </a:rPr>
                            <m:t>𝑐</m:t>
                          </m:r>
                        </m:e>
                        <m:sub>
                          <m:r>
                            <a:rPr lang="en-US" sz="1400" b="0" i="1" smtClean="0">
                              <a:solidFill>
                                <a:schemeClr val="bg2"/>
                              </a:solidFill>
                              <a:latin typeface="Cambria Math" panose="02040503050406030204" pitchFamily="18" charset="0"/>
                              <a:ea typeface="Cambria Math"/>
                              <a:cs typeface="Cambria Math"/>
                              <a:sym typeface="Cambria Math"/>
                            </a:rPr>
                            <m:t>1</m:t>
                          </m:r>
                        </m:sub>
                        <m:sup>
                          <m:r>
                            <a:rPr lang="en-US" sz="1400" b="0" i="1" smtClean="0">
                              <a:solidFill>
                                <a:schemeClr val="bg2"/>
                              </a:solidFill>
                              <a:latin typeface="Cambria Math" panose="02040503050406030204" pitchFamily="18" charset="0"/>
                              <a:ea typeface="Cambria Math"/>
                              <a:cs typeface="Cambria Math"/>
                              <a:sym typeface="Cambria Math"/>
                            </a:rPr>
                            <m:t>1</m:t>
                          </m:r>
                        </m:sup>
                      </m:sSubSup>
                    </m:oMath>
                  </m:oMathPara>
                </a14:m>
                <a:endParaRPr lang="en-GB" sz="1400" dirty="0">
                  <a:latin typeface="Consolas" panose="020B0609020204030204" pitchFamily="49" charset="0"/>
                  <a:cs typeface="Consolas" panose="020B0609020204030204" pitchFamily="49" charset="0"/>
                </a:endParaRPr>
              </a:p>
            </p:txBody>
          </p:sp>
        </mc:Choice>
        <mc:Fallback xmlns="">
          <p:sp>
            <p:nvSpPr>
              <p:cNvPr id="305" name="TextBox 304">
                <a:extLst>
                  <a:ext uri="{FF2B5EF4-FFF2-40B4-BE49-F238E27FC236}">
                    <a16:creationId xmlns:a16="http://schemas.microsoft.com/office/drawing/2014/main" id="{F3C0F20E-7682-E88B-54BE-2EAF4982F553}"/>
                  </a:ext>
                </a:extLst>
              </p:cNvPr>
              <p:cNvSpPr txBox="1">
                <a:spLocks noRot="1" noChangeAspect="1" noMove="1" noResize="1" noEditPoints="1" noAdjustHandles="1" noChangeArrowheads="1" noChangeShapeType="1" noTextEdit="1"/>
              </p:cNvSpPr>
              <p:nvPr/>
            </p:nvSpPr>
            <p:spPr>
              <a:xfrm rot="18487629">
                <a:off x="2637032" y="3464109"/>
                <a:ext cx="1324149" cy="319318"/>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6" name="TextBox 305">
                <a:extLst>
                  <a:ext uri="{FF2B5EF4-FFF2-40B4-BE49-F238E27FC236}">
                    <a16:creationId xmlns:a16="http://schemas.microsoft.com/office/drawing/2014/main" id="{8171277C-F23F-DCCC-8ADC-98143A56A946}"/>
                  </a:ext>
                </a:extLst>
              </p:cNvPr>
              <p:cNvSpPr txBox="1"/>
              <p:nvPr/>
            </p:nvSpPr>
            <p:spPr>
              <a:xfrm rot="18544679">
                <a:off x="3965634" y="3569123"/>
                <a:ext cx="1324149" cy="3293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400" i="1" smtClean="0">
                              <a:solidFill>
                                <a:srgbClr val="07306B"/>
                              </a:solidFill>
                              <a:latin typeface="Cambria Math" panose="02040503050406030204" pitchFamily="18" charset="0"/>
                            </a:rPr>
                          </m:ctrlPr>
                        </m:sSubSupPr>
                        <m:e>
                          <m:r>
                            <a:rPr lang="en-US" sz="1400" i="1">
                              <a:solidFill>
                                <a:srgbClr val="07306B"/>
                              </a:solidFill>
                              <a:latin typeface="Cambria Math" panose="02040503050406030204" pitchFamily="18" charset="0"/>
                            </a:rPr>
                            <m:t>𝜆</m:t>
                          </m:r>
                        </m:e>
                        <m:sub>
                          <m:r>
                            <a:rPr lang="en-US" sz="1400" b="0" i="1" smtClean="0">
                              <a:solidFill>
                                <a:srgbClr val="07306B"/>
                              </a:solidFill>
                              <a:latin typeface="Cambria Math" panose="02040503050406030204" pitchFamily="18" charset="0"/>
                            </a:rPr>
                            <m:t>1</m:t>
                          </m:r>
                        </m:sub>
                        <m:sup>
                          <m:r>
                            <a:rPr lang="en-US" sz="1400" b="0" i="1" smtClean="0">
                              <a:solidFill>
                                <a:srgbClr val="07306B"/>
                              </a:solidFill>
                              <a:latin typeface="Cambria Math" panose="02040503050406030204" pitchFamily="18" charset="0"/>
                            </a:rPr>
                            <m:t>2</m:t>
                          </m:r>
                        </m:sup>
                      </m:sSubSup>
                      <m:r>
                        <a:rPr lang="en-US" sz="1400" b="0" i="1" smtClean="0">
                          <a:solidFill>
                            <a:srgbClr val="07306B"/>
                          </a:solidFill>
                          <a:latin typeface="Cambria Math" panose="02040503050406030204" pitchFamily="18" charset="0"/>
                        </a:rPr>
                        <m:t>=</m:t>
                      </m:r>
                      <m:sSub>
                        <m:sSubPr>
                          <m:ctrlPr>
                            <a:rPr lang="en-US" sz="1400" i="1">
                              <a:solidFill>
                                <a:srgbClr val="07306B"/>
                              </a:solidFill>
                              <a:latin typeface="Cambria Math" panose="02040503050406030204" pitchFamily="18" charset="0"/>
                              <a:ea typeface="Cambria Math"/>
                              <a:sym typeface="Cambria Math"/>
                            </a:rPr>
                          </m:ctrlPr>
                        </m:sSubPr>
                        <m:e>
                          <m:acc>
                            <m:accPr>
                              <m:chr m:val="̂"/>
                              <m:ctrlPr>
                                <a:rPr lang="en-GB" sz="1400" i="1">
                                  <a:solidFill>
                                    <a:srgbClr val="07306B"/>
                                  </a:solidFill>
                                  <a:latin typeface="Cambria Math" panose="02040503050406030204" pitchFamily="18" charset="0"/>
                                  <a:ea typeface="Cambria Math"/>
                                  <a:sym typeface="Cambria Math"/>
                                </a:rPr>
                              </m:ctrlPr>
                            </m:accPr>
                            <m:e>
                              <m:r>
                                <a:rPr lang="en-US" sz="1400" i="1">
                                  <a:solidFill>
                                    <a:srgbClr val="07306B"/>
                                  </a:solidFill>
                                  <a:latin typeface="Cambria Math" panose="02040503050406030204" pitchFamily="18" charset="0"/>
                                  <a:ea typeface="Cambria Math"/>
                                  <a:sym typeface="Cambria Math"/>
                                </a:rPr>
                                <m:t>h</m:t>
                              </m:r>
                            </m:e>
                          </m:acc>
                        </m:e>
                        <m:sub>
                          <m:r>
                            <a:rPr lang="en-US" sz="1400" b="0" i="1" smtClean="0">
                              <a:solidFill>
                                <a:srgbClr val="07306B"/>
                              </a:solidFill>
                              <a:latin typeface="Cambria Math" panose="02040503050406030204" pitchFamily="18" charset="0"/>
                              <a:ea typeface="Cambria Math"/>
                              <a:sym typeface="Cambria Math"/>
                            </a:rPr>
                            <m:t>1</m:t>
                          </m:r>
                        </m:sub>
                      </m:sSub>
                      <m:r>
                        <a:rPr lang="en-US" sz="1400" b="0" i="1" smtClean="0">
                          <a:solidFill>
                            <a:srgbClr val="07306B"/>
                          </a:solidFill>
                          <a:latin typeface="Cambria Math" panose="02040503050406030204" pitchFamily="18" charset="0"/>
                          <a:ea typeface="Cambria Math"/>
                          <a:sym typeface="Cambria Math"/>
                        </a:rPr>
                        <m:t>⋅</m:t>
                      </m:r>
                      <m:sSubSup>
                        <m:sSubSupPr>
                          <m:ctrlPr>
                            <a:rPr lang="en-US" sz="1400" i="1">
                              <a:solidFill>
                                <a:schemeClr val="bg2"/>
                              </a:solidFill>
                              <a:latin typeface="Cambria Math" panose="02040503050406030204" pitchFamily="18" charset="0"/>
                              <a:ea typeface="Cambria Math"/>
                              <a:cs typeface="Cambria Math"/>
                              <a:sym typeface="Cambria Math"/>
                            </a:rPr>
                          </m:ctrlPr>
                        </m:sSubSupPr>
                        <m:e>
                          <m:r>
                            <a:rPr lang="en-US" sz="1400" i="1">
                              <a:solidFill>
                                <a:schemeClr val="bg2"/>
                              </a:solidFill>
                              <a:latin typeface="Cambria Math" panose="02040503050406030204" pitchFamily="18" charset="0"/>
                              <a:ea typeface="Cambria Math"/>
                              <a:cs typeface="Cambria Math"/>
                              <a:sym typeface="Cambria Math"/>
                            </a:rPr>
                            <m:t>𝑐</m:t>
                          </m:r>
                        </m:e>
                        <m:sub>
                          <m:r>
                            <a:rPr lang="en-US" sz="1400" b="0" i="1" smtClean="0">
                              <a:solidFill>
                                <a:schemeClr val="bg2"/>
                              </a:solidFill>
                              <a:latin typeface="Cambria Math" panose="02040503050406030204" pitchFamily="18" charset="0"/>
                              <a:ea typeface="Cambria Math"/>
                              <a:cs typeface="Cambria Math"/>
                              <a:sym typeface="Cambria Math"/>
                            </a:rPr>
                            <m:t>1</m:t>
                          </m:r>
                        </m:sub>
                        <m:sup>
                          <m:r>
                            <a:rPr lang="en-US" sz="1400" b="0" i="1" smtClean="0">
                              <a:solidFill>
                                <a:schemeClr val="bg2"/>
                              </a:solidFill>
                              <a:latin typeface="Cambria Math" panose="02040503050406030204" pitchFamily="18" charset="0"/>
                              <a:ea typeface="Cambria Math"/>
                              <a:cs typeface="Cambria Math"/>
                              <a:sym typeface="Cambria Math"/>
                            </a:rPr>
                            <m:t>2</m:t>
                          </m:r>
                        </m:sup>
                      </m:sSubSup>
                    </m:oMath>
                  </m:oMathPara>
                </a14:m>
                <a:endParaRPr lang="en-GB" sz="1400" dirty="0">
                  <a:latin typeface="Consolas" panose="020B0609020204030204" pitchFamily="49" charset="0"/>
                  <a:cs typeface="Consolas" panose="020B0609020204030204" pitchFamily="49" charset="0"/>
                </a:endParaRPr>
              </a:p>
            </p:txBody>
          </p:sp>
        </mc:Choice>
        <mc:Fallback xmlns="">
          <p:sp>
            <p:nvSpPr>
              <p:cNvPr id="306" name="TextBox 305">
                <a:extLst>
                  <a:ext uri="{FF2B5EF4-FFF2-40B4-BE49-F238E27FC236}">
                    <a16:creationId xmlns:a16="http://schemas.microsoft.com/office/drawing/2014/main" id="{8171277C-F23F-DCCC-8ADC-98143A56A946}"/>
                  </a:ext>
                </a:extLst>
              </p:cNvPr>
              <p:cNvSpPr txBox="1">
                <a:spLocks noRot="1" noChangeAspect="1" noMove="1" noResize="1" noEditPoints="1" noAdjustHandles="1" noChangeArrowheads="1" noChangeShapeType="1" noTextEdit="1"/>
              </p:cNvSpPr>
              <p:nvPr/>
            </p:nvSpPr>
            <p:spPr>
              <a:xfrm rot="18544679">
                <a:off x="3965634" y="3569123"/>
                <a:ext cx="1324149" cy="329321"/>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7" name="TextBox 306">
                <a:extLst>
                  <a:ext uri="{FF2B5EF4-FFF2-40B4-BE49-F238E27FC236}">
                    <a16:creationId xmlns:a16="http://schemas.microsoft.com/office/drawing/2014/main" id="{B6D20963-B1E0-B9DA-BA4C-025B587E8DEF}"/>
                  </a:ext>
                </a:extLst>
              </p:cNvPr>
              <p:cNvSpPr txBox="1"/>
              <p:nvPr/>
            </p:nvSpPr>
            <p:spPr>
              <a:xfrm rot="18561821">
                <a:off x="5396854" y="3528186"/>
                <a:ext cx="1324149" cy="3293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400" i="1" smtClean="0">
                              <a:solidFill>
                                <a:srgbClr val="07306B"/>
                              </a:solidFill>
                              <a:latin typeface="Cambria Math" panose="02040503050406030204" pitchFamily="18" charset="0"/>
                            </a:rPr>
                          </m:ctrlPr>
                        </m:sSubSupPr>
                        <m:e>
                          <m:r>
                            <a:rPr lang="en-US" sz="1400" i="1">
                              <a:solidFill>
                                <a:srgbClr val="07306B"/>
                              </a:solidFill>
                              <a:latin typeface="Cambria Math" panose="02040503050406030204" pitchFamily="18" charset="0"/>
                            </a:rPr>
                            <m:t>𝜆</m:t>
                          </m:r>
                        </m:e>
                        <m:sub>
                          <m:r>
                            <a:rPr lang="en-US" sz="1400" b="0" i="1" smtClean="0">
                              <a:solidFill>
                                <a:srgbClr val="07306B"/>
                              </a:solidFill>
                              <a:latin typeface="Cambria Math" panose="02040503050406030204" pitchFamily="18" charset="0"/>
                            </a:rPr>
                            <m:t>1</m:t>
                          </m:r>
                        </m:sub>
                        <m:sup>
                          <m:r>
                            <a:rPr lang="en-US" sz="1400" b="0" i="1" smtClean="0">
                              <a:solidFill>
                                <a:srgbClr val="07306B"/>
                              </a:solidFill>
                              <a:latin typeface="Cambria Math" panose="02040503050406030204" pitchFamily="18" charset="0"/>
                            </a:rPr>
                            <m:t>3</m:t>
                          </m:r>
                        </m:sup>
                      </m:sSubSup>
                      <m:r>
                        <a:rPr lang="en-US" sz="1400" b="0" i="1" smtClean="0">
                          <a:solidFill>
                            <a:srgbClr val="07306B"/>
                          </a:solidFill>
                          <a:latin typeface="Cambria Math" panose="02040503050406030204" pitchFamily="18" charset="0"/>
                        </a:rPr>
                        <m:t>=</m:t>
                      </m:r>
                      <m:sSub>
                        <m:sSubPr>
                          <m:ctrlPr>
                            <a:rPr lang="en-US" sz="1400" i="1">
                              <a:solidFill>
                                <a:srgbClr val="07306B"/>
                              </a:solidFill>
                              <a:latin typeface="Cambria Math" panose="02040503050406030204" pitchFamily="18" charset="0"/>
                              <a:ea typeface="Cambria Math"/>
                              <a:sym typeface="Cambria Math"/>
                            </a:rPr>
                          </m:ctrlPr>
                        </m:sSubPr>
                        <m:e>
                          <m:acc>
                            <m:accPr>
                              <m:chr m:val="̂"/>
                              <m:ctrlPr>
                                <a:rPr lang="en-GB" sz="1400" i="1">
                                  <a:solidFill>
                                    <a:srgbClr val="07306B"/>
                                  </a:solidFill>
                                  <a:latin typeface="Cambria Math" panose="02040503050406030204" pitchFamily="18" charset="0"/>
                                  <a:ea typeface="Cambria Math"/>
                                  <a:sym typeface="Cambria Math"/>
                                </a:rPr>
                              </m:ctrlPr>
                            </m:accPr>
                            <m:e>
                              <m:r>
                                <a:rPr lang="en-US" sz="1400" i="1">
                                  <a:solidFill>
                                    <a:srgbClr val="07306B"/>
                                  </a:solidFill>
                                  <a:latin typeface="Cambria Math" panose="02040503050406030204" pitchFamily="18" charset="0"/>
                                  <a:ea typeface="Cambria Math"/>
                                  <a:sym typeface="Cambria Math"/>
                                </a:rPr>
                                <m:t>h</m:t>
                              </m:r>
                            </m:e>
                          </m:acc>
                        </m:e>
                        <m:sub>
                          <m:r>
                            <a:rPr lang="en-US" sz="1400" b="0" i="1" smtClean="0">
                              <a:solidFill>
                                <a:srgbClr val="07306B"/>
                              </a:solidFill>
                              <a:latin typeface="Cambria Math" panose="02040503050406030204" pitchFamily="18" charset="0"/>
                              <a:ea typeface="Cambria Math"/>
                              <a:sym typeface="Cambria Math"/>
                            </a:rPr>
                            <m:t>1</m:t>
                          </m:r>
                        </m:sub>
                      </m:sSub>
                      <m:r>
                        <a:rPr lang="en-US" sz="1400" b="0" i="1" smtClean="0">
                          <a:solidFill>
                            <a:srgbClr val="07306B"/>
                          </a:solidFill>
                          <a:latin typeface="Cambria Math" panose="02040503050406030204" pitchFamily="18" charset="0"/>
                          <a:ea typeface="Cambria Math"/>
                          <a:sym typeface="Cambria Math"/>
                        </a:rPr>
                        <m:t>⋅</m:t>
                      </m:r>
                      <m:sSubSup>
                        <m:sSubSupPr>
                          <m:ctrlPr>
                            <a:rPr lang="en-US" sz="1400" i="1">
                              <a:solidFill>
                                <a:schemeClr val="bg2"/>
                              </a:solidFill>
                              <a:latin typeface="Cambria Math" panose="02040503050406030204" pitchFamily="18" charset="0"/>
                              <a:ea typeface="Cambria Math"/>
                              <a:cs typeface="Cambria Math"/>
                              <a:sym typeface="Cambria Math"/>
                            </a:rPr>
                          </m:ctrlPr>
                        </m:sSubSupPr>
                        <m:e>
                          <m:r>
                            <a:rPr lang="en-US" sz="1400" i="1">
                              <a:solidFill>
                                <a:schemeClr val="bg2"/>
                              </a:solidFill>
                              <a:latin typeface="Cambria Math" panose="02040503050406030204" pitchFamily="18" charset="0"/>
                              <a:ea typeface="Cambria Math"/>
                              <a:cs typeface="Cambria Math"/>
                              <a:sym typeface="Cambria Math"/>
                            </a:rPr>
                            <m:t>𝑐</m:t>
                          </m:r>
                        </m:e>
                        <m:sub>
                          <m:r>
                            <a:rPr lang="en-US" sz="1400" b="0" i="1" smtClean="0">
                              <a:solidFill>
                                <a:schemeClr val="bg2"/>
                              </a:solidFill>
                              <a:latin typeface="Cambria Math" panose="02040503050406030204" pitchFamily="18" charset="0"/>
                              <a:ea typeface="Cambria Math"/>
                              <a:cs typeface="Cambria Math"/>
                              <a:sym typeface="Cambria Math"/>
                            </a:rPr>
                            <m:t>1</m:t>
                          </m:r>
                        </m:sub>
                        <m:sup>
                          <m:r>
                            <a:rPr lang="en-US" sz="1400" b="0" i="1" smtClean="0">
                              <a:solidFill>
                                <a:schemeClr val="bg2"/>
                              </a:solidFill>
                              <a:latin typeface="Cambria Math" panose="02040503050406030204" pitchFamily="18" charset="0"/>
                              <a:ea typeface="Cambria Math"/>
                              <a:cs typeface="Cambria Math"/>
                              <a:sym typeface="Cambria Math"/>
                            </a:rPr>
                            <m:t>3</m:t>
                          </m:r>
                        </m:sup>
                      </m:sSubSup>
                    </m:oMath>
                  </m:oMathPara>
                </a14:m>
                <a:endParaRPr lang="en-GB" sz="1400" dirty="0">
                  <a:latin typeface="Consolas" panose="020B0609020204030204" pitchFamily="49" charset="0"/>
                  <a:cs typeface="Consolas" panose="020B0609020204030204" pitchFamily="49" charset="0"/>
                </a:endParaRPr>
              </a:p>
            </p:txBody>
          </p:sp>
        </mc:Choice>
        <mc:Fallback xmlns="">
          <p:sp>
            <p:nvSpPr>
              <p:cNvPr id="307" name="TextBox 306">
                <a:extLst>
                  <a:ext uri="{FF2B5EF4-FFF2-40B4-BE49-F238E27FC236}">
                    <a16:creationId xmlns:a16="http://schemas.microsoft.com/office/drawing/2014/main" id="{B6D20963-B1E0-B9DA-BA4C-025B587E8DEF}"/>
                  </a:ext>
                </a:extLst>
              </p:cNvPr>
              <p:cNvSpPr txBox="1">
                <a:spLocks noRot="1" noChangeAspect="1" noMove="1" noResize="1" noEditPoints="1" noAdjustHandles="1" noChangeArrowheads="1" noChangeShapeType="1" noTextEdit="1"/>
              </p:cNvSpPr>
              <p:nvPr/>
            </p:nvSpPr>
            <p:spPr>
              <a:xfrm rot="18561821">
                <a:off x="5396854" y="3528186"/>
                <a:ext cx="1324149" cy="329321"/>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0" name="TextBox 309">
                <a:extLst>
                  <a:ext uri="{FF2B5EF4-FFF2-40B4-BE49-F238E27FC236}">
                    <a16:creationId xmlns:a16="http://schemas.microsoft.com/office/drawing/2014/main" id="{496A9064-7E06-F19D-3D24-B147ED9E41F1}"/>
                  </a:ext>
                </a:extLst>
              </p:cNvPr>
              <p:cNvSpPr txBox="1"/>
              <p:nvPr/>
            </p:nvSpPr>
            <p:spPr>
              <a:xfrm rot="18561821">
                <a:off x="6814006" y="3497119"/>
                <a:ext cx="1324149" cy="3293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400" i="1" smtClean="0">
                              <a:solidFill>
                                <a:srgbClr val="07306B"/>
                              </a:solidFill>
                              <a:latin typeface="Cambria Math" panose="02040503050406030204" pitchFamily="18" charset="0"/>
                            </a:rPr>
                          </m:ctrlPr>
                        </m:sSubSupPr>
                        <m:e>
                          <m:r>
                            <a:rPr lang="en-US" sz="1400" i="1">
                              <a:solidFill>
                                <a:srgbClr val="07306B"/>
                              </a:solidFill>
                              <a:latin typeface="Cambria Math" panose="02040503050406030204" pitchFamily="18" charset="0"/>
                            </a:rPr>
                            <m:t>𝜆</m:t>
                          </m:r>
                        </m:e>
                        <m:sub>
                          <m:r>
                            <a:rPr lang="en-US" sz="1400" b="0" i="1" smtClean="0">
                              <a:solidFill>
                                <a:srgbClr val="07306B"/>
                              </a:solidFill>
                              <a:latin typeface="Cambria Math" panose="02040503050406030204" pitchFamily="18" charset="0"/>
                            </a:rPr>
                            <m:t>1</m:t>
                          </m:r>
                        </m:sub>
                        <m:sup>
                          <m:r>
                            <a:rPr lang="en-US" sz="1400" b="0" i="1" smtClean="0">
                              <a:solidFill>
                                <a:srgbClr val="07306B"/>
                              </a:solidFill>
                              <a:latin typeface="Cambria Math" panose="02040503050406030204" pitchFamily="18" charset="0"/>
                            </a:rPr>
                            <m:t>4</m:t>
                          </m:r>
                        </m:sup>
                      </m:sSubSup>
                      <m:r>
                        <a:rPr lang="en-US" sz="1400" b="0" i="1" smtClean="0">
                          <a:solidFill>
                            <a:srgbClr val="07306B"/>
                          </a:solidFill>
                          <a:latin typeface="Cambria Math" panose="02040503050406030204" pitchFamily="18" charset="0"/>
                        </a:rPr>
                        <m:t>=</m:t>
                      </m:r>
                      <m:sSub>
                        <m:sSubPr>
                          <m:ctrlPr>
                            <a:rPr lang="en-US" sz="1400" i="1">
                              <a:solidFill>
                                <a:srgbClr val="07306B"/>
                              </a:solidFill>
                              <a:latin typeface="Cambria Math" panose="02040503050406030204" pitchFamily="18" charset="0"/>
                              <a:ea typeface="Cambria Math"/>
                              <a:sym typeface="Cambria Math"/>
                            </a:rPr>
                          </m:ctrlPr>
                        </m:sSubPr>
                        <m:e>
                          <m:acc>
                            <m:accPr>
                              <m:chr m:val="̂"/>
                              <m:ctrlPr>
                                <a:rPr lang="en-GB" sz="1400" i="1">
                                  <a:solidFill>
                                    <a:srgbClr val="07306B"/>
                                  </a:solidFill>
                                  <a:latin typeface="Cambria Math" panose="02040503050406030204" pitchFamily="18" charset="0"/>
                                  <a:ea typeface="Cambria Math"/>
                                  <a:sym typeface="Cambria Math"/>
                                </a:rPr>
                              </m:ctrlPr>
                            </m:accPr>
                            <m:e>
                              <m:r>
                                <a:rPr lang="en-US" sz="1400" i="1">
                                  <a:solidFill>
                                    <a:srgbClr val="07306B"/>
                                  </a:solidFill>
                                  <a:latin typeface="Cambria Math" panose="02040503050406030204" pitchFamily="18" charset="0"/>
                                  <a:ea typeface="Cambria Math"/>
                                  <a:sym typeface="Cambria Math"/>
                                </a:rPr>
                                <m:t>h</m:t>
                              </m:r>
                            </m:e>
                          </m:acc>
                        </m:e>
                        <m:sub>
                          <m:r>
                            <a:rPr lang="en-US" sz="1400" b="0" i="1" smtClean="0">
                              <a:solidFill>
                                <a:srgbClr val="07306B"/>
                              </a:solidFill>
                              <a:latin typeface="Cambria Math" panose="02040503050406030204" pitchFamily="18" charset="0"/>
                              <a:ea typeface="Cambria Math"/>
                              <a:sym typeface="Cambria Math"/>
                            </a:rPr>
                            <m:t>1</m:t>
                          </m:r>
                        </m:sub>
                      </m:sSub>
                      <m:r>
                        <a:rPr lang="en-US" sz="1400" b="0" i="1" smtClean="0">
                          <a:solidFill>
                            <a:srgbClr val="07306B"/>
                          </a:solidFill>
                          <a:latin typeface="Cambria Math" panose="02040503050406030204" pitchFamily="18" charset="0"/>
                          <a:ea typeface="Cambria Math"/>
                          <a:sym typeface="Cambria Math"/>
                        </a:rPr>
                        <m:t>⋅</m:t>
                      </m:r>
                      <m:sSubSup>
                        <m:sSubSupPr>
                          <m:ctrlPr>
                            <a:rPr lang="en-US" sz="1400" i="1">
                              <a:solidFill>
                                <a:schemeClr val="bg2"/>
                              </a:solidFill>
                              <a:latin typeface="Cambria Math" panose="02040503050406030204" pitchFamily="18" charset="0"/>
                              <a:ea typeface="Cambria Math"/>
                              <a:cs typeface="Cambria Math"/>
                              <a:sym typeface="Cambria Math"/>
                            </a:rPr>
                          </m:ctrlPr>
                        </m:sSubSupPr>
                        <m:e>
                          <m:r>
                            <a:rPr lang="en-US" sz="1400" i="1">
                              <a:solidFill>
                                <a:schemeClr val="bg2"/>
                              </a:solidFill>
                              <a:latin typeface="Cambria Math" panose="02040503050406030204" pitchFamily="18" charset="0"/>
                              <a:ea typeface="Cambria Math"/>
                              <a:cs typeface="Cambria Math"/>
                              <a:sym typeface="Cambria Math"/>
                            </a:rPr>
                            <m:t>𝑐</m:t>
                          </m:r>
                        </m:e>
                        <m:sub>
                          <m:r>
                            <a:rPr lang="en-US" sz="1400" b="0" i="1" smtClean="0">
                              <a:solidFill>
                                <a:schemeClr val="bg2"/>
                              </a:solidFill>
                              <a:latin typeface="Cambria Math" panose="02040503050406030204" pitchFamily="18" charset="0"/>
                              <a:ea typeface="Cambria Math"/>
                              <a:cs typeface="Cambria Math"/>
                              <a:sym typeface="Cambria Math"/>
                            </a:rPr>
                            <m:t>1</m:t>
                          </m:r>
                        </m:sub>
                        <m:sup>
                          <m:r>
                            <a:rPr lang="en-US" sz="1400" b="0" i="1" smtClean="0">
                              <a:solidFill>
                                <a:schemeClr val="bg2"/>
                              </a:solidFill>
                              <a:latin typeface="Cambria Math" panose="02040503050406030204" pitchFamily="18" charset="0"/>
                              <a:ea typeface="Cambria Math"/>
                              <a:cs typeface="Cambria Math"/>
                              <a:sym typeface="Cambria Math"/>
                            </a:rPr>
                            <m:t>4</m:t>
                          </m:r>
                        </m:sup>
                      </m:sSubSup>
                    </m:oMath>
                  </m:oMathPara>
                </a14:m>
                <a:endParaRPr lang="en-GB" sz="1400" dirty="0">
                  <a:latin typeface="Consolas" panose="020B0609020204030204" pitchFamily="49" charset="0"/>
                  <a:cs typeface="Consolas" panose="020B0609020204030204" pitchFamily="49" charset="0"/>
                </a:endParaRPr>
              </a:p>
            </p:txBody>
          </p:sp>
        </mc:Choice>
        <mc:Fallback xmlns="">
          <p:sp>
            <p:nvSpPr>
              <p:cNvPr id="310" name="TextBox 309">
                <a:extLst>
                  <a:ext uri="{FF2B5EF4-FFF2-40B4-BE49-F238E27FC236}">
                    <a16:creationId xmlns:a16="http://schemas.microsoft.com/office/drawing/2014/main" id="{496A9064-7E06-F19D-3D24-B147ED9E41F1}"/>
                  </a:ext>
                </a:extLst>
              </p:cNvPr>
              <p:cNvSpPr txBox="1">
                <a:spLocks noRot="1" noChangeAspect="1" noMove="1" noResize="1" noEditPoints="1" noAdjustHandles="1" noChangeArrowheads="1" noChangeShapeType="1" noTextEdit="1"/>
              </p:cNvSpPr>
              <p:nvPr/>
            </p:nvSpPr>
            <p:spPr>
              <a:xfrm rot="18561821">
                <a:off x="6814006" y="3497119"/>
                <a:ext cx="1324149" cy="329321"/>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1" name="TextBox 310">
                <a:extLst>
                  <a:ext uri="{FF2B5EF4-FFF2-40B4-BE49-F238E27FC236}">
                    <a16:creationId xmlns:a16="http://schemas.microsoft.com/office/drawing/2014/main" id="{78E73073-85FF-C078-6E65-D13C0C10A5EA}"/>
                  </a:ext>
                </a:extLst>
              </p:cNvPr>
              <p:cNvSpPr txBox="1"/>
              <p:nvPr/>
            </p:nvSpPr>
            <p:spPr>
              <a:xfrm rot="18561821">
                <a:off x="8192990" y="3546301"/>
                <a:ext cx="1324149" cy="3293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400" i="1" smtClean="0">
                              <a:solidFill>
                                <a:srgbClr val="07306B"/>
                              </a:solidFill>
                              <a:latin typeface="Cambria Math" panose="02040503050406030204" pitchFamily="18" charset="0"/>
                            </a:rPr>
                          </m:ctrlPr>
                        </m:sSubSupPr>
                        <m:e>
                          <m:r>
                            <a:rPr lang="en-US" sz="1400" i="1">
                              <a:solidFill>
                                <a:srgbClr val="07306B"/>
                              </a:solidFill>
                              <a:latin typeface="Cambria Math" panose="02040503050406030204" pitchFamily="18" charset="0"/>
                            </a:rPr>
                            <m:t>𝜆</m:t>
                          </m:r>
                        </m:e>
                        <m:sub>
                          <m:r>
                            <a:rPr lang="en-US" sz="1400" b="0" i="1" smtClean="0">
                              <a:solidFill>
                                <a:srgbClr val="07306B"/>
                              </a:solidFill>
                              <a:latin typeface="Cambria Math" panose="02040503050406030204" pitchFamily="18" charset="0"/>
                            </a:rPr>
                            <m:t>1</m:t>
                          </m:r>
                        </m:sub>
                        <m:sup>
                          <m:r>
                            <a:rPr lang="en-US" sz="1400" b="0" i="1" smtClean="0">
                              <a:solidFill>
                                <a:srgbClr val="07306B"/>
                              </a:solidFill>
                              <a:latin typeface="Cambria Math" panose="02040503050406030204" pitchFamily="18" charset="0"/>
                            </a:rPr>
                            <m:t>5</m:t>
                          </m:r>
                        </m:sup>
                      </m:sSubSup>
                      <m:r>
                        <a:rPr lang="en-US" sz="1400" b="0" i="1" smtClean="0">
                          <a:solidFill>
                            <a:srgbClr val="07306B"/>
                          </a:solidFill>
                          <a:latin typeface="Cambria Math" panose="02040503050406030204" pitchFamily="18" charset="0"/>
                        </a:rPr>
                        <m:t>=</m:t>
                      </m:r>
                      <m:sSub>
                        <m:sSubPr>
                          <m:ctrlPr>
                            <a:rPr lang="en-US" sz="1400" i="1">
                              <a:solidFill>
                                <a:srgbClr val="07306B"/>
                              </a:solidFill>
                              <a:latin typeface="Cambria Math" panose="02040503050406030204" pitchFamily="18" charset="0"/>
                              <a:ea typeface="Cambria Math"/>
                              <a:sym typeface="Cambria Math"/>
                            </a:rPr>
                          </m:ctrlPr>
                        </m:sSubPr>
                        <m:e>
                          <m:acc>
                            <m:accPr>
                              <m:chr m:val="̂"/>
                              <m:ctrlPr>
                                <a:rPr lang="en-GB" sz="1400" i="1">
                                  <a:solidFill>
                                    <a:srgbClr val="07306B"/>
                                  </a:solidFill>
                                  <a:latin typeface="Cambria Math" panose="02040503050406030204" pitchFamily="18" charset="0"/>
                                  <a:ea typeface="Cambria Math"/>
                                  <a:sym typeface="Cambria Math"/>
                                </a:rPr>
                              </m:ctrlPr>
                            </m:accPr>
                            <m:e>
                              <m:r>
                                <a:rPr lang="en-US" sz="1400" i="1">
                                  <a:solidFill>
                                    <a:srgbClr val="07306B"/>
                                  </a:solidFill>
                                  <a:latin typeface="Cambria Math" panose="02040503050406030204" pitchFamily="18" charset="0"/>
                                  <a:ea typeface="Cambria Math"/>
                                  <a:sym typeface="Cambria Math"/>
                                </a:rPr>
                                <m:t>h</m:t>
                              </m:r>
                            </m:e>
                          </m:acc>
                        </m:e>
                        <m:sub>
                          <m:r>
                            <a:rPr lang="en-US" sz="1400" b="0" i="1" smtClean="0">
                              <a:solidFill>
                                <a:srgbClr val="07306B"/>
                              </a:solidFill>
                              <a:latin typeface="Cambria Math" panose="02040503050406030204" pitchFamily="18" charset="0"/>
                              <a:ea typeface="Cambria Math"/>
                              <a:sym typeface="Cambria Math"/>
                            </a:rPr>
                            <m:t>1</m:t>
                          </m:r>
                        </m:sub>
                      </m:sSub>
                      <m:r>
                        <a:rPr lang="en-US" sz="1400" b="0" i="1" smtClean="0">
                          <a:solidFill>
                            <a:srgbClr val="07306B"/>
                          </a:solidFill>
                          <a:latin typeface="Cambria Math" panose="02040503050406030204" pitchFamily="18" charset="0"/>
                          <a:ea typeface="Cambria Math"/>
                          <a:sym typeface="Cambria Math"/>
                        </a:rPr>
                        <m:t>⋅</m:t>
                      </m:r>
                      <m:sSubSup>
                        <m:sSubSupPr>
                          <m:ctrlPr>
                            <a:rPr lang="en-US" sz="1400" i="1">
                              <a:solidFill>
                                <a:schemeClr val="bg2"/>
                              </a:solidFill>
                              <a:latin typeface="Cambria Math" panose="02040503050406030204" pitchFamily="18" charset="0"/>
                              <a:ea typeface="Cambria Math"/>
                              <a:cs typeface="Cambria Math"/>
                              <a:sym typeface="Cambria Math"/>
                            </a:rPr>
                          </m:ctrlPr>
                        </m:sSubSupPr>
                        <m:e>
                          <m:r>
                            <a:rPr lang="en-US" sz="1400" i="1">
                              <a:solidFill>
                                <a:schemeClr val="bg2"/>
                              </a:solidFill>
                              <a:latin typeface="Cambria Math" panose="02040503050406030204" pitchFamily="18" charset="0"/>
                              <a:ea typeface="Cambria Math"/>
                              <a:cs typeface="Cambria Math"/>
                              <a:sym typeface="Cambria Math"/>
                            </a:rPr>
                            <m:t>𝑐</m:t>
                          </m:r>
                        </m:e>
                        <m:sub>
                          <m:r>
                            <a:rPr lang="en-US" sz="1400" b="0" i="1" smtClean="0">
                              <a:solidFill>
                                <a:schemeClr val="bg2"/>
                              </a:solidFill>
                              <a:latin typeface="Cambria Math" panose="02040503050406030204" pitchFamily="18" charset="0"/>
                              <a:ea typeface="Cambria Math"/>
                              <a:cs typeface="Cambria Math"/>
                              <a:sym typeface="Cambria Math"/>
                            </a:rPr>
                            <m:t>1</m:t>
                          </m:r>
                        </m:sub>
                        <m:sup>
                          <m:r>
                            <a:rPr lang="en-US" sz="1400" b="0" i="1" smtClean="0">
                              <a:solidFill>
                                <a:schemeClr val="bg2"/>
                              </a:solidFill>
                              <a:latin typeface="Cambria Math" panose="02040503050406030204" pitchFamily="18" charset="0"/>
                              <a:ea typeface="Cambria Math"/>
                              <a:cs typeface="Cambria Math"/>
                              <a:sym typeface="Cambria Math"/>
                            </a:rPr>
                            <m:t>5</m:t>
                          </m:r>
                        </m:sup>
                      </m:sSubSup>
                    </m:oMath>
                  </m:oMathPara>
                </a14:m>
                <a:endParaRPr lang="en-GB" sz="1400" dirty="0">
                  <a:latin typeface="Consolas" panose="020B0609020204030204" pitchFamily="49" charset="0"/>
                  <a:cs typeface="Consolas" panose="020B0609020204030204" pitchFamily="49" charset="0"/>
                </a:endParaRPr>
              </a:p>
            </p:txBody>
          </p:sp>
        </mc:Choice>
        <mc:Fallback xmlns="">
          <p:sp>
            <p:nvSpPr>
              <p:cNvPr id="311" name="TextBox 310">
                <a:extLst>
                  <a:ext uri="{FF2B5EF4-FFF2-40B4-BE49-F238E27FC236}">
                    <a16:creationId xmlns:a16="http://schemas.microsoft.com/office/drawing/2014/main" id="{78E73073-85FF-C078-6E65-D13C0C10A5EA}"/>
                  </a:ext>
                </a:extLst>
              </p:cNvPr>
              <p:cNvSpPr txBox="1">
                <a:spLocks noRot="1" noChangeAspect="1" noMove="1" noResize="1" noEditPoints="1" noAdjustHandles="1" noChangeArrowheads="1" noChangeShapeType="1" noTextEdit="1"/>
              </p:cNvSpPr>
              <p:nvPr/>
            </p:nvSpPr>
            <p:spPr>
              <a:xfrm rot="18561821">
                <a:off x="8192990" y="3546301"/>
                <a:ext cx="1324149" cy="329321"/>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222186CF-FC49-FB57-250D-B82EDE3ACF40}"/>
                  </a:ext>
                </a:extLst>
              </p:cNvPr>
              <p:cNvSpPr txBox="1"/>
              <p:nvPr/>
            </p:nvSpPr>
            <p:spPr>
              <a:xfrm>
                <a:off x="2699139" y="4327270"/>
                <a:ext cx="1263448" cy="3292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400" i="1" smtClean="0">
                              <a:solidFill>
                                <a:srgbClr val="07306B"/>
                              </a:solidFill>
                              <a:latin typeface="Cambria Math" panose="02040503050406030204" pitchFamily="18" charset="0"/>
                            </a:rPr>
                          </m:ctrlPr>
                        </m:sSubSupPr>
                        <m:e>
                          <m:r>
                            <a:rPr lang="en-US" sz="1400" i="1">
                              <a:solidFill>
                                <a:srgbClr val="07306B"/>
                              </a:solidFill>
                              <a:latin typeface="Cambria Math" panose="02040503050406030204" pitchFamily="18" charset="0"/>
                            </a:rPr>
                            <m:t>𝜆</m:t>
                          </m:r>
                        </m:e>
                        <m:sub>
                          <m:r>
                            <a:rPr lang="en-US" sz="1400" b="0" i="1" smtClean="0">
                              <a:solidFill>
                                <a:srgbClr val="07306B"/>
                              </a:solidFill>
                              <a:latin typeface="Cambria Math" panose="02040503050406030204" pitchFamily="18" charset="0"/>
                            </a:rPr>
                            <m:t>2</m:t>
                          </m:r>
                        </m:sub>
                        <m:sup>
                          <m:r>
                            <a:rPr lang="en-US" sz="1400" b="0" i="1" smtClean="0">
                              <a:solidFill>
                                <a:srgbClr val="07306B"/>
                              </a:solidFill>
                              <a:latin typeface="Cambria Math" panose="02040503050406030204" pitchFamily="18" charset="0"/>
                            </a:rPr>
                            <m:t>1</m:t>
                          </m:r>
                        </m:sup>
                      </m:sSubSup>
                      <m:r>
                        <a:rPr lang="en-US" sz="1400" b="0" i="1" smtClean="0">
                          <a:solidFill>
                            <a:srgbClr val="07306B"/>
                          </a:solidFill>
                          <a:latin typeface="Cambria Math" panose="02040503050406030204" pitchFamily="18" charset="0"/>
                        </a:rPr>
                        <m:t>=</m:t>
                      </m:r>
                      <m:sSub>
                        <m:sSubPr>
                          <m:ctrlPr>
                            <a:rPr lang="en-US" sz="1400" i="1">
                              <a:solidFill>
                                <a:srgbClr val="07306B"/>
                              </a:solidFill>
                              <a:latin typeface="Cambria Math" panose="02040503050406030204" pitchFamily="18" charset="0"/>
                              <a:ea typeface="Cambria Math"/>
                              <a:sym typeface="Cambria Math"/>
                            </a:rPr>
                          </m:ctrlPr>
                        </m:sSubPr>
                        <m:e>
                          <m:acc>
                            <m:accPr>
                              <m:chr m:val="̂"/>
                              <m:ctrlPr>
                                <a:rPr lang="en-GB" sz="1400" i="1">
                                  <a:solidFill>
                                    <a:srgbClr val="07306B"/>
                                  </a:solidFill>
                                  <a:latin typeface="Cambria Math" panose="02040503050406030204" pitchFamily="18" charset="0"/>
                                  <a:ea typeface="Cambria Math"/>
                                  <a:sym typeface="Cambria Math"/>
                                </a:rPr>
                              </m:ctrlPr>
                            </m:accPr>
                            <m:e>
                              <m:r>
                                <a:rPr lang="en-US" sz="1400" i="1">
                                  <a:solidFill>
                                    <a:srgbClr val="07306B"/>
                                  </a:solidFill>
                                  <a:latin typeface="Cambria Math" panose="02040503050406030204" pitchFamily="18" charset="0"/>
                                  <a:ea typeface="Cambria Math"/>
                                  <a:sym typeface="Cambria Math"/>
                                </a:rPr>
                                <m:t>h</m:t>
                              </m:r>
                            </m:e>
                          </m:acc>
                        </m:e>
                        <m:sub>
                          <m:r>
                            <a:rPr lang="en-US" sz="1400" b="0" i="1" smtClean="0">
                              <a:solidFill>
                                <a:srgbClr val="07306B"/>
                              </a:solidFill>
                              <a:latin typeface="Cambria Math" panose="02040503050406030204" pitchFamily="18" charset="0"/>
                              <a:ea typeface="Cambria Math"/>
                              <a:sym typeface="Cambria Math"/>
                            </a:rPr>
                            <m:t>2</m:t>
                          </m:r>
                        </m:sub>
                      </m:sSub>
                      <m:r>
                        <a:rPr lang="en-US" sz="1400" b="0" i="1" smtClean="0">
                          <a:solidFill>
                            <a:srgbClr val="07306B"/>
                          </a:solidFill>
                          <a:latin typeface="Cambria Math" panose="02040503050406030204" pitchFamily="18" charset="0"/>
                          <a:ea typeface="Cambria Math"/>
                          <a:sym typeface="Cambria Math"/>
                        </a:rPr>
                        <m:t>⋅</m:t>
                      </m:r>
                      <m:sSubSup>
                        <m:sSubSupPr>
                          <m:ctrlPr>
                            <a:rPr lang="en-US" sz="1400" i="1">
                              <a:solidFill>
                                <a:schemeClr val="bg2"/>
                              </a:solidFill>
                              <a:latin typeface="Cambria Math" panose="02040503050406030204" pitchFamily="18" charset="0"/>
                              <a:ea typeface="Cambria Math"/>
                              <a:cs typeface="Cambria Math"/>
                              <a:sym typeface="Cambria Math"/>
                            </a:rPr>
                          </m:ctrlPr>
                        </m:sSubSupPr>
                        <m:e>
                          <m:r>
                            <a:rPr lang="en-US" sz="1400" i="1">
                              <a:solidFill>
                                <a:schemeClr val="bg2"/>
                              </a:solidFill>
                              <a:latin typeface="Cambria Math" panose="02040503050406030204" pitchFamily="18" charset="0"/>
                              <a:ea typeface="Cambria Math"/>
                              <a:cs typeface="Cambria Math"/>
                              <a:sym typeface="Cambria Math"/>
                            </a:rPr>
                            <m:t>𝑐</m:t>
                          </m:r>
                        </m:e>
                        <m:sub>
                          <m:r>
                            <a:rPr lang="en-US" sz="1400" b="0" i="1" smtClean="0">
                              <a:solidFill>
                                <a:schemeClr val="bg2"/>
                              </a:solidFill>
                              <a:latin typeface="Cambria Math" panose="02040503050406030204" pitchFamily="18" charset="0"/>
                              <a:ea typeface="Cambria Math"/>
                              <a:cs typeface="Cambria Math"/>
                              <a:sym typeface="Cambria Math"/>
                            </a:rPr>
                            <m:t>2</m:t>
                          </m:r>
                        </m:sub>
                        <m:sup>
                          <m:r>
                            <a:rPr lang="en-US" sz="1400" b="0" i="1" smtClean="0">
                              <a:solidFill>
                                <a:schemeClr val="bg2"/>
                              </a:solidFill>
                              <a:latin typeface="Cambria Math" panose="02040503050406030204" pitchFamily="18" charset="0"/>
                              <a:ea typeface="Cambria Math"/>
                              <a:cs typeface="Cambria Math"/>
                              <a:sym typeface="Cambria Math"/>
                            </a:rPr>
                            <m:t>1</m:t>
                          </m:r>
                        </m:sup>
                      </m:sSubSup>
                    </m:oMath>
                  </m:oMathPara>
                </a14:m>
                <a:endParaRPr lang="en-GB" sz="1400" dirty="0">
                  <a:latin typeface="Consolas" panose="020B0609020204030204" pitchFamily="49" charset="0"/>
                  <a:cs typeface="Consolas" panose="020B0609020204030204" pitchFamily="49" charset="0"/>
                </a:endParaRPr>
              </a:p>
            </p:txBody>
          </p:sp>
        </mc:Choice>
        <mc:Fallback xmlns="">
          <p:sp>
            <p:nvSpPr>
              <p:cNvPr id="312" name="TextBox 311">
                <a:extLst>
                  <a:ext uri="{FF2B5EF4-FFF2-40B4-BE49-F238E27FC236}">
                    <a16:creationId xmlns:a16="http://schemas.microsoft.com/office/drawing/2014/main" id="{222186CF-FC49-FB57-250D-B82EDE3ACF40}"/>
                  </a:ext>
                </a:extLst>
              </p:cNvPr>
              <p:cNvSpPr txBox="1">
                <a:spLocks noRot="1" noChangeAspect="1" noMove="1" noResize="1" noEditPoints="1" noAdjustHandles="1" noChangeArrowheads="1" noChangeShapeType="1" noTextEdit="1"/>
              </p:cNvSpPr>
              <p:nvPr/>
            </p:nvSpPr>
            <p:spPr>
              <a:xfrm>
                <a:off x="2699139" y="4327270"/>
                <a:ext cx="1263448" cy="329257"/>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D1F74D8F-09BE-46DD-F22D-8F05D70B6C0B}"/>
                  </a:ext>
                </a:extLst>
              </p:cNvPr>
              <p:cNvSpPr txBox="1"/>
              <p:nvPr/>
            </p:nvSpPr>
            <p:spPr>
              <a:xfrm rot="3333991">
                <a:off x="2622692" y="5001478"/>
                <a:ext cx="1324149" cy="3292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400" i="1" smtClean="0">
                              <a:solidFill>
                                <a:srgbClr val="07306B"/>
                              </a:solidFill>
                              <a:latin typeface="Cambria Math" panose="02040503050406030204" pitchFamily="18" charset="0"/>
                            </a:rPr>
                          </m:ctrlPr>
                        </m:sSubSupPr>
                        <m:e>
                          <m:r>
                            <a:rPr lang="en-US" sz="1400" i="1">
                              <a:solidFill>
                                <a:srgbClr val="07306B"/>
                              </a:solidFill>
                              <a:latin typeface="Cambria Math" panose="02040503050406030204" pitchFamily="18" charset="0"/>
                            </a:rPr>
                            <m:t>𝜆</m:t>
                          </m:r>
                        </m:e>
                        <m:sub>
                          <m:r>
                            <a:rPr lang="en-US" sz="1400" b="0" i="1" smtClean="0">
                              <a:solidFill>
                                <a:srgbClr val="07306B"/>
                              </a:solidFill>
                              <a:latin typeface="Cambria Math" panose="02040503050406030204" pitchFamily="18" charset="0"/>
                            </a:rPr>
                            <m:t>3</m:t>
                          </m:r>
                        </m:sub>
                        <m:sup>
                          <m:r>
                            <a:rPr lang="en-US" sz="1400" b="0" i="1" smtClean="0">
                              <a:solidFill>
                                <a:srgbClr val="07306B"/>
                              </a:solidFill>
                              <a:latin typeface="Cambria Math" panose="02040503050406030204" pitchFamily="18" charset="0"/>
                            </a:rPr>
                            <m:t>1</m:t>
                          </m:r>
                        </m:sup>
                      </m:sSubSup>
                      <m:r>
                        <a:rPr lang="en-US" sz="1400" b="0" i="1" smtClean="0">
                          <a:solidFill>
                            <a:srgbClr val="07306B"/>
                          </a:solidFill>
                          <a:latin typeface="Cambria Math" panose="02040503050406030204" pitchFamily="18" charset="0"/>
                        </a:rPr>
                        <m:t>=</m:t>
                      </m:r>
                      <m:sSub>
                        <m:sSubPr>
                          <m:ctrlPr>
                            <a:rPr lang="en-US" sz="1400" i="1">
                              <a:solidFill>
                                <a:srgbClr val="07306B"/>
                              </a:solidFill>
                              <a:latin typeface="Cambria Math" panose="02040503050406030204" pitchFamily="18" charset="0"/>
                              <a:ea typeface="Cambria Math"/>
                              <a:sym typeface="Cambria Math"/>
                            </a:rPr>
                          </m:ctrlPr>
                        </m:sSubPr>
                        <m:e>
                          <m:acc>
                            <m:accPr>
                              <m:chr m:val="̂"/>
                              <m:ctrlPr>
                                <a:rPr lang="en-GB" sz="1400" i="1">
                                  <a:solidFill>
                                    <a:srgbClr val="07306B"/>
                                  </a:solidFill>
                                  <a:latin typeface="Cambria Math" panose="02040503050406030204" pitchFamily="18" charset="0"/>
                                  <a:ea typeface="Cambria Math"/>
                                  <a:sym typeface="Cambria Math"/>
                                </a:rPr>
                              </m:ctrlPr>
                            </m:accPr>
                            <m:e>
                              <m:r>
                                <a:rPr lang="en-US" sz="1400" i="1">
                                  <a:solidFill>
                                    <a:srgbClr val="07306B"/>
                                  </a:solidFill>
                                  <a:latin typeface="Cambria Math" panose="02040503050406030204" pitchFamily="18" charset="0"/>
                                  <a:ea typeface="Cambria Math"/>
                                  <a:sym typeface="Cambria Math"/>
                                </a:rPr>
                                <m:t>h</m:t>
                              </m:r>
                            </m:e>
                          </m:acc>
                        </m:e>
                        <m:sub>
                          <m:r>
                            <a:rPr lang="en-US" sz="1400" b="0" i="1" smtClean="0">
                              <a:solidFill>
                                <a:srgbClr val="07306B"/>
                              </a:solidFill>
                              <a:latin typeface="Cambria Math" panose="02040503050406030204" pitchFamily="18" charset="0"/>
                              <a:ea typeface="Cambria Math"/>
                              <a:sym typeface="Cambria Math"/>
                            </a:rPr>
                            <m:t>3</m:t>
                          </m:r>
                        </m:sub>
                      </m:sSub>
                      <m:r>
                        <a:rPr lang="en-US" sz="1400" b="0" i="1" smtClean="0">
                          <a:solidFill>
                            <a:srgbClr val="07306B"/>
                          </a:solidFill>
                          <a:latin typeface="Cambria Math" panose="02040503050406030204" pitchFamily="18" charset="0"/>
                          <a:ea typeface="Cambria Math"/>
                          <a:sym typeface="Cambria Math"/>
                        </a:rPr>
                        <m:t>⋅</m:t>
                      </m:r>
                      <m:sSubSup>
                        <m:sSubSupPr>
                          <m:ctrlPr>
                            <a:rPr lang="en-US" sz="1400" i="1">
                              <a:solidFill>
                                <a:schemeClr val="bg2"/>
                              </a:solidFill>
                              <a:latin typeface="Cambria Math" panose="02040503050406030204" pitchFamily="18" charset="0"/>
                              <a:ea typeface="Cambria Math"/>
                              <a:cs typeface="Cambria Math"/>
                              <a:sym typeface="Cambria Math"/>
                            </a:rPr>
                          </m:ctrlPr>
                        </m:sSubSupPr>
                        <m:e>
                          <m:r>
                            <a:rPr lang="en-US" sz="1400" i="1">
                              <a:solidFill>
                                <a:schemeClr val="bg2"/>
                              </a:solidFill>
                              <a:latin typeface="Cambria Math" panose="02040503050406030204" pitchFamily="18" charset="0"/>
                              <a:ea typeface="Cambria Math"/>
                              <a:cs typeface="Cambria Math"/>
                              <a:sym typeface="Cambria Math"/>
                            </a:rPr>
                            <m:t>𝑐</m:t>
                          </m:r>
                        </m:e>
                        <m:sub>
                          <m:r>
                            <a:rPr lang="en-US" sz="1400" b="0" i="1" smtClean="0">
                              <a:solidFill>
                                <a:schemeClr val="bg2"/>
                              </a:solidFill>
                              <a:latin typeface="Cambria Math" panose="02040503050406030204" pitchFamily="18" charset="0"/>
                              <a:ea typeface="Cambria Math"/>
                              <a:cs typeface="Cambria Math"/>
                              <a:sym typeface="Cambria Math"/>
                            </a:rPr>
                            <m:t>3</m:t>
                          </m:r>
                        </m:sub>
                        <m:sup>
                          <m:r>
                            <a:rPr lang="en-US" sz="1400" b="0" i="1" smtClean="0">
                              <a:solidFill>
                                <a:schemeClr val="bg2"/>
                              </a:solidFill>
                              <a:latin typeface="Cambria Math" panose="02040503050406030204" pitchFamily="18" charset="0"/>
                              <a:ea typeface="Cambria Math"/>
                              <a:cs typeface="Cambria Math"/>
                              <a:sym typeface="Cambria Math"/>
                            </a:rPr>
                            <m:t>1</m:t>
                          </m:r>
                        </m:sup>
                      </m:sSubSup>
                    </m:oMath>
                  </m:oMathPara>
                </a14:m>
                <a:endParaRPr lang="en-GB" sz="1400" dirty="0">
                  <a:latin typeface="Consolas" panose="020B0609020204030204" pitchFamily="49" charset="0"/>
                  <a:cs typeface="Consolas" panose="020B0609020204030204" pitchFamily="49" charset="0"/>
                </a:endParaRPr>
              </a:p>
            </p:txBody>
          </p:sp>
        </mc:Choice>
        <mc:Fallback xmlns="">
          <p:sp>
            <p:nvSpPr>
              <p:cNvPr id="313" name="TextBox 312">
                <a:extLst>
                  <a:ext uri="{FF2B5EF4-FFF2-40B4-BE49-F238E27FC236}">
                    <a16:creationId xmlns:a16="http://schemas.microsoft.com/office/drawing/2014/main" id="{D1F74D8F-09BE-46DD-F22D-8F05D70B6C0B}"/>
                  </a:ext>
                </a:extLst>
              </p:cNvPr>
              <p:cNvSpPr txBox="1">
                <a:spLocks noRot="1" noChangeAspect="1" noMove="1" noResize="1" noEditPoints="1" noAdjustHandles="1" noChangeArrowheads="1" noChangeShapeType="1" noTextEdit="1"/>
              </p:cNvSpPr>
              <p:nvPr/>
            </p:nvSpPr>
            <p:spPr>
              <a:xfrm rot="3333991">
                <a:off x="2622692" y="5001478"/>
                <a:ext cx="1324149" cy="329257"/>
              </a:xfrm>
              <a:prstGeom prst="rect">
                <a:avLst/>
              </a:prstGeom>
              <a:blipFill>
                <a:blip r:embed="rId12"/>
                <a:stretch>
                  <a:fillRect/>
                </a:stretch>
              </a:blipFill>
            </p:spPr>
            <p:txBody>
              <a:bodyPr/>
              <a:lstStyle/>
              <a:p>
                <a:r>
                  <a:rPr lang="en-GB">
                    <a:noFill/>
                  </a:rPr>
                  <a:t> </a:t>
                </a:r>
              </a:p>
            </p:txBody>
          </p:sp>
        </mc:Fallback>
      </mc:AlternateContent>
      <p:sp>
        <p:nvSpPr>
          <p:cNvPr id="314" name="TextBox 313">
            <a:extLst>
              <a:ext uri="{FF2B5EF4-FFF2-40B4-BE49-F238E27FC236}">
                <a16:creationId xmlns:a16="http://schemas.microsoft.com/office/drawing/2014/main" id="{87518BA7-35AB-0C00-8F36-FF3808B1F974}"/>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315" name="TextBox 314">
            <a:extLst>
              <a:ext uri="{FF2B5EF4-FFF2-40B4-BE49-F238E27FC236}">
                <a16:creationId xmlns:a16="http://schemas.microsoft.com/office/drawing/2014/main" id="{51E28C3A-9BBB-5269-1561-7FF296644A82}"/>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dirty="0">
                <a:solidFill>
                  <a:schemeClr val="bg1"/>
                </a:solidFill>
              </a:rPr>
              <a:t>Data Simulation</a:t>
            </a:r>
          </a:p>
        </p:txBody>
      </p:sp>
      <p:sp>
        <p:nvSpPr>
          <p:cNvPr id="316" name="TextBox 315">
            <a:extLst>
              <a:ext uri="{FF2B5EF4-FFF2-40B4-BE49-F238E27FC236}">
                <a16:creationId xmlns:a16="http://schemas.microsoft.com/office/drawing/2014/main" id="{17AEB50A-422B-F99B-8CF9-869E4C8E9ED6}"/>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Methods</a:t>
            </a:r>
          </a:p>
        </p:txBody>
      </p:sp>
      <p:sp>
        <p:nvSpPr>
          <p:cNvPr id="317" name="TextBox 316">
            <a:extLst>
              <a:ext uri="{FF2B5EF4-FFF2-40B4-BE49-F238E27FC236}">
                <a16:creationId xmlns:a16="http://schemas.microsoft.com/office/drawing/2014/main" id="{42472878-8D0A-F8D6-8DB4-6D2FA478C722}"/>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318" name="TextBox 317">
            <a:extLst>
              <a:ext uri="{FF2B5EF4-FFF2-40B4-BE49-F238E27FC236}">
                <a16:creationId xmlns:a16="http://schemas.microsoft.com/office/drawing/2014/main" id="{8744C02E-0125-DBF0-2C05-8A542530EC02}"/>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Tree>
    <p:extLst>
      <p:ext uri="{BB962C8B-B14F-4D97-AF65-F5344CB8AC3E}">
        <p14:creationId xmlns:p14="http://schemas.microsoft.com/office/powerpoint/2010/main" val="4206933056"/>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17</a:t>
            </a:fld>
            <a:endParaRPr lang="nl-NL" dirty="0"/>
          </a:p>
        </p:txBody>
      </p:sp>
      <p:sp>
        <p:nvSpPr>
          <p:cNvPr id="9" name="Titel 1">
            <a:extLst>
              <a:ext uri="{FF2B5EF4-FFF2-40B4-BE49-F238E27FC236}">
                <a16:creationId xmlns:a16="http://schemas.microsoft.com/office/drawing/2014/main" id="{F2E7F631-FA0D-E697-AD70-0BA5710B848E}"/>
              </a:ext>
            </a:extLst>
          </p:cNvPr>
          <p:cNvSpPr txBox="1">
            <a:spLocks/>
          </p:cNvSpPr>
          <p:nvPr/>
        </p:nvSpPr>
        <p:spPr>
          <a:xfrm>
            <a:off x="637989" y="552551"/>
            <a:ext cx="10723219"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a:t>Reverse Engineering: </a:t>
            </a:r>
            <a:r>
              <a:rPr lang="nl-NL" dirty="0" err="1"/>
              <a:t>Add</a:t>
            </a:r>
            <a:r>
              <a:rPr lang="nl-NL" dirty="0"/>
              <a:t> </a:t>
            </a:r>
            <a:r>
              <a:rPr lang="nl-NL" dirty="0" err="1"/>
              <a:t>Censoring</a:t>
            </a:r>
            <a:r>
              <a:rPr lang="nl-NL" dirty="0"/>
              <a:t> </a:t>
            </a:r>
          </a:p>
        </p:txBody>
      </p:sp>
      <p:sp>
        <p:nvSpPr>
          <p:cNvPr id="8" name="TextBox 7">
            <a:extLst>
              <a:ext uri="{FF2B5EF4-FFF2-40B4-BE49-F238E27FC236}">
                <a16:creationId xmlns:a16="http://schemas.microsoft.com/office/drawing/2014/main" id="{C0018393-0D75-7286-E574-78CBB6683420}"/>
              </a:ext>
            </a:extLst>
          </p:cNvPr>
          <p:cNvSpPr txBox="1"/>
          <p:nvPr/>
        </p:nvSpPr>
        <p:spPr>
          <a:xfrm>
            <a:off x="643697" y="1484784"/>
            <a:ext cx="8623829" cy="369332"/>
          </a:xfrm>
          <a:prstGeom prst="rect">
            <a:avLst/>
          </a:prstGeom>
          <a:noFill/>
        </p:spPr>
        <p:txBody>
          <a:bodyPr wrap="square">
            <a:spAutoFit/>
          </a:bodyPr>
          <a:lstStyle/>
          <a:p>
            <a:r>
              <a:rPr lang="en-GB" b="1" dirty="0">
                <a:solidFill>
                  <a:srgbClr val="07306B"/>
                </a:solidFill>
              </a:rPr>
              <a:t>Step 2. </a:t>
            </a:r>
            <a:r>
              <a:rPr lang="en-US" b="1" dirty="0">
                <a:solidFill>
                  <a:srgbClr val="07306B"/>
                </a:solidFill>
              </a:rPr>
              <a:t>Generate a sequential process</a:t>
            </a:r>
            <a:endParaRPr lang="en-GB" b="1" dirty="0">
              <a:solidFill>
                <a:srgbClr val="07306B"/>
              </a:solidFill>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CC6467F-236F-D398-33AA-5650F220C0F1}"/>
                  </a:ext>
                </a:extLst>
              </p:cNvPr>
              <p:cNvSpPr txBox="1"/>
              <p:nvPr/>
            </p:nvSpPr>
            <p:spPr>
              <a:xfrm>
                <a:off x="637990" y="1745365"/>
                <a:ext cx="9426163" cy="350748"/>
              </a:xfrm>
              <a:prstGeom prst="rect">
                <a:avLst/>
              </a:prstGeom>
              <a:noFill/>
            </p:spPr>
            <p:txBody>
              <a:bodyPr wrap="square" lIns="108000" tIns="108000" rIns="108000" bIns="108000" rtlCol="0">
                <a:noAutofit/>
              </a:bodyPr>
              <a:lstStyle/>
              <a:p>
                <a:pPr>
                  <a:lnSpc>
                    <a:spcPct val="150000"/>
                  </a:lnSpc>
                </a:pPr>
                <a:r>
                  <a:rPr lang="en-US" sz="1600" dirty="0">
                    <a:solidFill>
                      <a:srgbClr val="07306B"/>
                    </a:solidFill>
                    <a:latin typeface="Cambria Math"/>
                    <a:ea typeface="Cambria Math"/>
                    <a:cs typeface="Cambria Math"/>
                    <a:sym typeface="Cambria Math"/>
                  </a:rPr>
                  <a:t>Find the proper censoring distribution: </a:t>
                </a:r>
                <a14:m>
                  <m:oMath xmlns:m="http://schemas.openxmlformats.org/officeDocument/2006/math">
                    <m:r>
                      <a:rPr lang="en-US" sz="1600" b="0" i="1" smtClean="0">
                        <a:solidFill>
                          <a:srgbClr val="07306B"/>
                        </a:solidFill>
                        <a:latin typeface="Cambria Math" panose="02040503050406030204" pitchFamily="18" charset="0"/>
                        <a:ea typeface="Cambria Math"/>
                        <a:cs typeface="Cambria Math"/>
                        <a:sym typeface="Cambria Math"/>
                      </a:rPr>
                      <m:t>𝑈</m:t>
                    </m:r>
                    <m:r>
                      <a:rPr lang="en-US" sz="1600" b="0" i="1" smtClean="0">
                        <a:solidFill>
                          <a:srgbClr val="07306B"/>
                        </a:solidFill>
                        <a:latin typeface="Cambria Math" panose="02040503050406030204" pitchFamily="18" charset="0"/>
                        <a:ea typeface="Cambria Math"/>
                        <a:cs typeface="Cambria Math"/>
                        <a:sym typeface="Cambria Math"/>
                      </a:rPr>
                      <m:t>(17,36)</m:t>
                    </m:r>
                  </m:oMath>
                </a14:m>
                <a:endParaRPr lang="en-GB" sz="1600" noProof="0" dirty="0">
                  <a:solidFill>
                    <a:schemeClr val="bg2"/>
                  </a:solidFill>
                </a:endParaRPr>
              </a:p>
            </p:txBody>
          </p:sp>
        </mc:Choice>
        <mc:Fallback xmlns="">
          <p:sp>
            <p:nvSpPr>
              <p:cNvPr id="25" name="TextBox 24">
                <a:extLst>
                  <a:ext uri="{FF2B5EF4-FFF2-40B4-BE49-F238E27FC236}">
                    <a16:creationId xmlns:a16="http://schemas.microsoft.com/office/drawing/2014/main" id="{2CC6467F-236F-D398-33AA-5650F220C0F1}"/>
                  </a:ext>
                </a:extLst>
              </p:cNvPr>
              <p:cNvSpPr txBox="1">
                <a:spLocks noRot="1" noChangeAspect="1" noMove="1" noResize="1" noEditPoints="1" noAdjustHandles="1" noChangeArrowheads="1" noChangeShapeType="1" noTextEdit="1"/>
              </p:cNvSpPr>
              <p:nvPr/>
            </p:nvSpPr>
            <p:spPr>
              <a:xfrm>
                <a:off x="637990" y="1745365"/>
                <a:ext cx="9426163" cy="350748"/>
              </a:xfrm>
              <a:prstGeom prst="rect">
                <a:avLst/>
              </a:prstGeom>
              <a:blipFill>
                <a:blip r:embed="rId3"/>
                <a:stretch>
                  <a:fillRect l="-269" b="-55172"/>
                </a:stretch>
              </a:blipFill>
            </p:spPr>
            <p:txBody>
              <a:bodyPr/>
              <a:lstStyle/>
              <a:p>
                <a:r>
                  <a:rPr lang="en-GB">
                    <a:noFill/>
                  </a:rPr>
                  <a:t> </a:t>
                </a:r>
              </a:p>
            </p:txBody>
          </p:sp>
        </mc:Fallback>
      </mc:AlternateContent>
      <p:sp>
        <p:nvSpPr>
          <p:cNvPr id="57" name="Oval 56">
            <a:extLst>
              <a:ext uri="{FF2B5EF4-FFF2-40B4-BE49-F238E27FC236}">
                <a16:creationId xmlns:a16="http://schemas.microsoft.com/office/drawing/2014/main" id="{EDB52613-A069-6426-1C59-F23B896142E5}"/>
              </a:ext>
            </a:extLst>
          </p:cNvPr>
          <p:cNvSpPr/>
          <p:nvPr/>
        </p:nvSpPr>
        <p:spPr>
          <a:xfrm>
            <a:off x="4244221" y="-4432448"/>
            <a:ext cx="614141" cy="614141"/>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1</a:t>
            </a:r>
          </a:p>
        </p:txBody>
      </p:sp>
      <p:sp>
        <p:nvSpPr>
          <p:cNvPr id="58" name="Oval 57">
            <a:extLst>
              <a:ext uri="{FF2B5EF4-FFF2-40B4-BE49-F238E27FC236}">
                <a16:creationId xmlns:a16="http://schemas.microsoft.com/office/drawing/2014/main" id="{AD94B74E-4A22-B728-F2DE-106EBD5DC570}"/>
              </a:ext>
            </a:extLst>
          </p:cNvPr>
          <p:cNvSpPr/>
          <p:nvPr/>
        </p:nvSpPr>
        <p:spPr>
          <a:xfrm>
            <a:off x="4205952" y="-1626779"/>
            <a:ext cx="614141" cy="614141"/>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3</a:t>
            </a:r>
          </a:p>
        </p:txBody>
      </p:sp>
      <p:sp>
        <p:nvSpPr>
          <p:cNvPr id="59" name="Oval 58">
            <a:extLst>
              <a:ext uri="{FF2B5EF4-FFF2-40B4-BE49-F238E27FC236}">
                <a16:creationId xmlns:a16="http://schemas.microsoft.com/office/drawing/2014/main" id="{0915B35A-9B65-02A7-C7D7-2E77B6E78A92}"/>
              </a:ext>
            </a:extLst>
          </p:cNvPr>
          <p:cNvSpPr/>
          <p:nvPr/>
        </p:nvSpPr>
        <p:spPr>
          <a:xfrm flipH="1">
            <a:off x="4196220" y="-3101550"/>
            <a:ext cx="623873" cy="623873"/>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endParaRPr lang="en-NL" sz="1400" b="1" dirty="0"/>
          </a:p>
        </p:txBody>
      </p:sp>
      <p:sp>
        <p:nvSpPr>
          <p:cNvPr id="61" name="Oval 60">
            <a:extLst>
              <a:ext uri="{FF2B5EF4-FFF2-40B4-BE49-F238E27FC236}">
                <a16:creationId xmlns:a16="http://schemas.microsoft.com/office/drawing/2014/main" id="{EE07A417-8DDD-EE96-251B-F78E65C7C610}"/>
              </a:ext>
            </a:extLst>
          </p:cNvPr>
          <p:cNvSpPr/>
          <p:nvPr/>
        </p:nvSpPr>
        <p:spPr>
          <a:xfrm>
            <a:off x="2552583" y="-3102697"/>
            <a:ext cx="623873" cy="623873"/>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b="1" dirty="0"/>
          </a:p>
        </p:txBody>
      </p:sp>
      <p:cxnSp>
        <p:nvCxnSpPr>
          <p:cNvPr id="71" name="Straight Arrow Connector 70">
            <a:extLst>
              <a:ext uri="{FF2B5EF4-FFF2-40B4-BE49-F238E27FC236}">
                <a16:creationId xmlns:a16="http://schemas.microsoft.com/office/drawing/2014/main" id="{73D53CBB-73A0-A9D9-E7FB-FA8E4F2ED472}"/>
              </a:ext>
            </a:extLst>
          </p:cNvPr>
          <p:cNvCxnSpPr>
            <a:cxnSpLocks/>
            <a:stCxn id="61" idx="6"/>
            <a:endCxn id="57" idx="2"/>
          </p:cNvCxnSpPr>
          <p:nvPr/>
        </p:nvCxnSpPr>
        <p:spPr>
          <a:xfrm flipV="1">
            <a:off x="3176456" y="-4125377"/>
            <a:ext cx="1067765" cy="133461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21FEC32B-241E-502B-740C-266C3C94CB50}"/>
              </a:ext>
            </a:extLst>
          </p:cNvPr>
          <p:cNvCxnSpPr>
            <a:cxnSpLocks/>
            <a:stCxn id="61" idx="6"/>
            <a:endCxn id="58" idx="2"/>
          </p:cNvCxnSpPr>
          <p:nvPr/>
        </p:nvCxnSpPr>
        <p:spPr>
          <a:xfrm>
            <a:off x="3176456" y="-2790760"/>
            <a:ext cx="1029496" cy="147105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FEB3E78A-DE7B-5406-E479-CA7BD71DA9A4}"/>
              </a:ext>
            </a:extLst>
          </p:cNvPr>
          <p:cNvCxnSpPr>
            <a:cxnSpLocks/>
            <a:stCxn id="61" idx="6"/>
            <a:endCxn id="59" idx="6"/>
          </p:cNvCxnSpPr>
          <p:nvPr/>
        </p:nvCxnSpPr>
        <p:spPr>
          <a:xfrm>
            <a:off x="3176456" y="-2790760"/>
            <a:ext cx="1019764" cy="114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sp>
        <p:nvSpPr>
          <p:cNvPr id="216" name="Oval 215">
            <a:extLst>
              <a:ext uri="{FF2B5EF4-FFF2-40B4-BE49-F238E27FC236}">
                <a16:creationId xmlns:a16="http://schemas.microsoft.com/office/drawing/2014/main" id="{EB895536-3E41-564E-E352-0E90B4360356}"/>
              </a:ext>
            </a:extLst>
          </p:cNvPr>
          <p:cNvSpPr/>
          <p:nvPr/>
        </p:nvSpPr>
        <p:spPr>
          <a:xfrm>
            <a:off x="5887858" y="-4432448"/>
            <a:ext cx="614141" cy="614141"/>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1</a:t>
            </a:r>
          </a:p>
        </p:txBody>
      </p:sp>
      <p:sp>
        <p:nvSpPr>
          <p:cNvPr id="217" name="Oval 216">
            <a:extLst>
              <a:ext uri="{FF2B5EF4-FFF2-40B4-BE49-F238E27FC236}">
                <a16:creationId xmlns:a16="http://schemas.microsoft.com/office/drawing/2014/main" id="{D3301CD1-1C22-0714-D24E-22535C9328E6}"/>
              </a:ext>
            </a:extLst>
          </p:cNvPr>
          <p:cNvSpPr/>
          <p:nvPr/>
        </p:nvSpPr>
        <p:spPr>
          <a:xfrm>
            <a:off x="5849589" y="-1626779"/>
            <a:ext cx="614141" cy="614141"/>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3</a:t>
            </a:r>
          </a:p>
        </p:txBody>
      </p:sp>
      <p:sp>
        <p:nvSpPr>
          <p:cNvPr id="218" name="Oval 217">
            <a:extLst>
              <a:ext uri="{FF2B5EF4-FFF2-40B4-BE49-F238E27FC236}">
                <a16:creationId xmlns:a16="http://schemas.microsoft.com/office/drawing/2014/main" id="{E9A509A0-A83C-3770-237F-A9A5C280BAF3}"/>
              </a:ext>
            </a:extLst>
          </p:cNvPr>
          <p:cNvSpPr/>
          <p:nvPr/>
        </p:nvSpPr>
        <p:spPr>
          <a:xfrm flipH="1">
            <a:off x="5839857" y="-3101550"/>
            <a:ext cx="623873" cy="623873"/>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endParaRPr lang="en-NL" sz="1400" b="1" dirty="0"/>
          </a:p>
        </p:txBody>
      </p:sp>
      <p:cxnSp>
        <p:nvCxnSpPr>
          <p:cNvPr id="219" name="Straight Arrow Connector 218">
            <a:extLst>
              <a:ext uri="{FF2B5EF4-FFF2-40B4-BE49-F238E27FC236}">
                <a16:creationId xmlns:a16="http://schemas.microsoft.com/office/drawing/2014/main" id="{72FDC7D2-0A53-72BB-E6CE-3D56FB3831C7}"/>
              </a:ext>
            </a:extLst>
          </p:cNvPr>
          <p:cNvCxnSpPr>
            <a:cxnSpLocks/>
            <a:endCxn id="216" idx="2"/>
          </p:cNvCxnSpPr>
          <p:nvPr/>
        </p:nvCxnSpPr>
        <p:spPr>
          <a:xfrm flipV="1">
            <a:off x="4820093" y="-4125377"/>
            <a:ext cx="1067765" cy="133461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20" name="Straight Arrow Connector 219">
            <a:extLst>
              <a:ext uri="{FF2B5EF4-FFF2-40B4-BE49-F238E27FC236}">
                <a16:creationId xmlns:a16="http://schemas.microsoft.com/office/drawing/2014/main" id="{EB33A263-D707-3D86-E137-E306CC6144C0}"/>
              </a:ext>
            </a:extLst>
          </p:cNvPr>
          <p:cNvCxnSpPr>
            <a:cxnSpLocks/>
            <a:endCxn id="217" idx="2"/>
          </p:cNvCxnSpPr>
          <p:nvPr/>
        </p:nvCxnSpPr>
        <p:spPr>
          <a:xfrm>
            <a:off x="4820093" y="-2790760"/>
            <a:ext cx="1029496" cy="147105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21" name="Straight Arrow Connector 220">
            <a:extLst>
              <a:ext uri="{FF2B5EF4-FFF2-40B4-BE49-F238E27FC236}">
                <a16:creationId xmlns:a16="http://schemas.microsoft.com/office/drawing/2014/main" id="{A508E101-B8D8-07B5-AA69-9C4C961C645E}"/>
              </a:ext>
            </a:extLst>
          </p:cNvPr>
          <p:cNvCxnSpPr>
            <a:cxnSpLocks/>
            <a:endCxn id="218" idx="6"/>
          </p:cNvCxnSpPr>
          <p:nvPr/>
        </p:nvCxnSpPr>
        <p:spPr>
          <a:xfrm>
            <a:off x="4820093" y="-2790760"/>
            <a:ext cx="1019764" cy="114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22" name="Straight Arrow Connector 221">
            <a:extLst>
              <a:ext uri="{FF2B5EF4-FFF2-40B4-BE49-F238E27FC236}">
                <a16:creationId xmlns:a16="http://schemas.microsoft.com/office/drawing/2014/main" id="{597F6B0A-E526-C5E9-0348-B0E3AC570EF5}"/>
              </a:ext>
            </a:extLst>
          </p:cNvPr>
          <p:cNvCxnSpPr>
            <a:cxnSpLocks/>
            <a:stCxn id="58" idx="6"/>
            <a:endCxn id="217" idx="2"/>
          </p:cNvCxnSpPr>
          <p:nvPr/>
        </p:nvCxnSpPr>
        <p:spPr>
          <a:xfrm>
            <a:off x="4820093" y="-1319708"/>
            <a:ext cx="1029496" cy="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27" name="Straight Arrow Connector 226">
            <a:extLst>
              <a:ext uri="{FF2B5EF4-FFF2-40B4-BE49-F238E27FC236}">
                <a16:creationId xmlns:a16="http://schemas.microsoft.com/office/drawing/2014/main" id="{72F37E64-0C8D-B637-2CEC-455EC06D3C4C}"/>
              </a:ext>
            </a:extLst>
          </p:cNvPr>
          <p:cNvCxnSpPr>
            <a:cxnSpLocks/>
            <a:stCxn id="58" idx="6"/>
            <a:endCxn id="218" idx="6"/>
          </p:cNvCxnSpPr>
          <p:nvPr/>
        </p:nvCxnSpPr>
        <p:spPr>
          <a:xfrm flipV="1">
            <a:off x="4820093" y="-2789613"/>
            <a:ext cx="1019764" cy="1469905"/>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30" name="Straight Arrow Connector 229">
            <a:extLst>
              <a:ext uri="{FF2B5EF4-FFF2-40B4-BE49-F238E27FC236}">
                <a16:creationId xmlns:a16="http://schemas.microsoft.com/office/drawing/2014/main" id="{0BD99050-69E5-1D0F-651C-21770EBCBA16}"/>
              </a:ext>
            </a:extLst>
          </p:cNvPr>
          <p:cNvCxnSpPr>
            <a:cxnSpLocks/>
            <a:stCxn id="58" idx="6"/>
            <a:endCxn id="216" idx="3"/>
          </p:cNvCxnSpPr>
          <p:nvPr/>
        </p:nvCxnSpPr>
        <p:spPr>
          <a:xfrm flipV="1">
            <a:off x="4820093" y="-3908246"/>
            <a:ext cx="1157704" cy="2588538"/>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sp>
        <p:nvSpPr>
          <p:cNvPr id="233" name="Oval 232">
            <a:extLst>
              <a:ext uri="{FF2B5EF4-FFF2-40B4-BE49-F238E27FC236}">
                <a16:creationId xmlns:a16="http://schemas.microsoft.com/office/drawing/2014/main" id="{0E453FFB-9443-DB26-F0CA-D29E6ADED18F}"/>
              </a:ext>
            </a:extLst>
          </p:cNvPr>
          <p:cNvSpPr/>
          <p:nvPr/>
        </p:nvSpPr>
        <p:spPr>
          <a:xfrm>
            <a:off x="7508324" y="-4392263"/>
            <a:ext cx="614141" cy="614141"/>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1</a:t>
            </a:r>
          </a:p>
        </p:txBody>
      </p:sp>
      <p:sp>
        <p:nvSpPr>
          <p:cNvPr id="234" name="Oval 233">
            <a:extLst>
              <a:ext uri="{FF2B5EF4-FFF2-40B4-BE49-F238E27FC236}">
                <a16:creationId xmlns:a16="http://schemas.microsoft.com/office/drawing/2014/main" id="{BF4F48BF-F9C8-80FD-0311-F6BD47DAF3AA}"/>
              </a:ext>
            </a:extLst>
          </p:cNvPr>
          <p:cNvSpPr/>
          <p:nvPr/>
        </p:nvSpPr>
        <p:spPr>
          <a:xfrm>
            <a:off x="7470055" y="-1586594"/>
            <a:ext cx="614141" cy="614141"/>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3</a:t>
            </a:r>
          </a:p>
        </p:txBody>
      </p:sp>
      <p:sp>
        <p:nvSpPr>
          <p:cNvPr id="235" name="Oval 234">
            <a:extLst>
              <a:ext uri="{FF2B5EF4-FFF2-40B4-BE49-F238E27FC236}">
                <a16:creationId xmlns:a16="http://schemas.microsoft.com/office/drawing/2014/main" id="{A83D90D4-84D7-7679-3121-1078C7B28D5D}"/>
              </a:ext>
            </a:extLst>
          </p:cNvPr>
          <p:cNvSpPr/>
          <p:nvPr/>
        </p:nvSpPr>
        <p:spPr>
          <a:xfrm flipH="1">
            <a:off x="7460323" y="-3061365"/>
            <a:ext cx="623873" cy="623873"/>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endParaRPr lang="en-NL" sz="1400" b="1" dirty="0"/>
          </a:p>
        </p:txBody>
      </p:sp>
      <p:cxnSp>
        <p:nvCxnSpPr>
          <p:cNvPr id="236" name="Straight Arrow Connector 235">
            <a:extLst>
              <a:ext uri="{FF2B5EF4-FFF2-40B4-BE49-F238E27FC236}">
                <a16:creationId xmlns:a16="http://schemas.microsoft.com/office/drawing/2014/main" id="{5245979D-1D3C-AD43-AB68-CB659575E3D7}"/>
              </a:ext>
            </a:extLst>
          </p:cNvPr>
          <p:cNvCxnSpPr>
            <a:cxnSpLocks/>
            <a:endCxn id="233" idx="2"/>
          </p:cNvCxnSpPr>
          <p:nvPr/>
        </p:nvCxnSpPr>
        <p:spPr>
          <a:xfrm flipV="1">
            <a:off x="6440559" y="-4085192"/>
            <a:ext cx="1067765" cy="133461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37" name="Straight Arrow Connector 236">
            <a:extLst>
              <a:ext uri="{FF2B5EF4-FFF2-40B4-BE49-F238E27FC236}">
                <a16:creationId xmlns:a16="http://schemas.microsoft.com/office/drawing/2014/main" id="{C7E1890D-5416-B08D-CDDF-B091A7E3F7B3}"/>
              </a:ext>
            </a:extLst>
          </p:cNvPr>
          <p:cNvCxnSpPr>
            <a:cxnSpLocks/>
            <a:endCxn id="234" idx="2"/>
          </p:cNvCxnSpPr>
          <p:nvPr/>
        </p:nvCxnSpPr>
        <p:spPr>
          <a:xfrm>
            <a:off x="6440559" y="-2750575"/>
            <a:ext cx="1029496" cy="147105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38" name="Straight Arrow Connector 237">
            <a:extLst>
              <a:ext uri="{FF2B5EF4-FFF2-40B4-BE49-F238E27FC236}">
                <a16:creationId xmlns:a16="http://schemas.microsoft.com/office/drawing/2014/main" id="{5B647C41-4470-DB75-9EB3-71DA3EE592AA}"/>
              </a:ext>
            </a:extLst>
          </p:cNvPr>
          <p:cNvCxnSpPr>
            <a:cxnSpLocks/>
            <a:endCxn id="235" idx="6"/>
          </p:cNvCxnSpPr>
          <p:nvPr/>
        </p:nvCxnSpPr>
        <p:spPr>
          <a:xfrm>
            <a:off x="6440559" y="-2750575"/>
            <a:ext cx="1019764" cy="114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39" name="Straight Arrow Connector 238">
            <a:extLst>
              <a:ext uri="{FF2B5EF4-FFF2-40B4-BE49-F238E27FC236}">
                <a16:creationId xmlns:a16="http://schemas.microsoft.com/office/drawing/2014/main" id="{C9033DB4-2816-3B29-8783-E4D0391E4EB3}"/>
              </a:ext>
            </a:extLst>
          </p:cNvPr>
          <p:cNvCxnSpPr>
            <a:cxnSpLocks/>
            <a:endCxn id="234" idx="2"/>
          </p:cNvCxnSpPr>
          <p:nvPr/>
        </p:nvCxnSpPr>
        <p:spPr>
          <a:xfrm>
            <a:off x="6440559" y="-1279523"/>
            <a:ext cx="1029496" cy="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40" name="Straight Arrow Connector 239">
            <a:extLst>
              <a:ext uri="{FF2B5EF4-FFF2-40B4-BE49-F238E27FC236}">
                <a16:creationId xmlns:a16="http://schemas.microsoft.com/office/drawing/2014/main" id="{94E72ED3-BA7C-702D-E8EB-A0AF1BC19E7A}"/>
              </a:ext>
            </a:extLst>
          </p:cNvPr>
          <p:cNvCxnSpPr>
            <a:cxnSpLocks/>
            <a:endCxn id="235" idx="6"/>
          </p:cNvCxnSpPr>
          <p:nvPr/>
        </p:nvCxnSpPr>
        <p:spPr>
          <a:xfrm flipV="1">
            <a:off x="6440559" y="-2749428"/>
            <a:ext cx="1019764" cy="1469905"/>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41" name="Straight Arrow Connector 240">
            <a:extLst>
              <a:ext uri="{FF2B5EF4-FFF2-40B4-BE49-F238E27FC236}">
                <a16:creationId xmlns:a16="http://schemas.microsoft.com/office/drawing/2014/main" id="{9A4ED700-66CA-C40F-F554-611E25801D17}"/>
              </a:ext>
            </a:extLst>
          </p:cNvPr>
          <p:cNvCxnSpPr>
            <a:cxnSpLocks/>
            <a:endCxn id="233" idx="3"/>
          </p:cNvCxnSpPr>
          <p:nvPr/>
        </p:nvCxnSpPr>
        <p:spPr>
          <a:xfrm flipV="1">
            <a:off x="6440559" y="-3868061"/>
            <a:ext cx="1157704" cy="2588538"/>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sp>
        <p:nvSpPr>
          <p:cNvPr id="242" name="Oval 241">
            <a:extLst>
              <a:ext uri="{FF2B5EF4-FFF2-40B4-BE49-F238E27FC236}">
                <a16:creationId xmlns:a16="http://schemas.microsoft.com/office/drawing/2014/main" id="{64F1A295-F4BA-1D11-4664-AABCEDBE921F}"/>
              </a:ext>
            </a:extLst>
          </p:cNvPr>
          <p:cNvSpPr/>
          <p:nvPr/>
        </p:nvSpPr>
        <p:spPr>
          <a:xfrm>
            <a:off x="9148009" y="-4376209"/>
            <a:ext cx="614141" cy="614141"/>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1</a:t>
            </a:r>
          </a:p>
        </p:txBody>
      </p:sp>
      <p:sp>
        <p:nvSpPr>
          <p:cNvPr id="243" name="Oval 242">
            <a:extLst>
              <a:ext uri="{FF2B5EF4-FFF2-40B4-BE49-F238E27FC236}">
                <a16:creationId xmlns:a16="http://schemas.microsoft.com/office/drawing/2014/main" id="{BE943D00-BBB3-9AD0-C558-33C6A0DD7EBF}"/>
              </a:ext>
            </a:extLst>
          </p:cNvPr>
          <p:cNvSpPr/>
          <p:nvPr/>
        </p:nvSpPr>
        <p:spPr>
          <a:xfrm>
            <a:off x="9109740" y="-1570540"/>
            <a:ext cx="614141" cy="614141"/>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3</a:t>
            </a:r>
          </a:p>
        </p:txBody>
      </p:sp>
      <p:sp>
        <p:nvSpPr>
          <p:cNvPr id="244" name="Oval 243">
            <a:extLst>
              <a:ext uri="{FF2B5EF4-FFF2-40B4-BE49-F238E27FC236}">
                <a16:creationId xmlns:a16="http://schemas.microsoft.com/office/drawing/2014/main" id="{17AB7D68-D4B9-9757-7E75-B5B3C1A33C13}"/>
              </a:ext>
            </a:extLst>
          </p:cNvPr>
          <p:cNvSpPr/>
          <p:nvPr/>
        </p:nvSpPr>
        <p:spPr>
          <a:xfrm flipH="1">
            <a:off x="9100008" y="-3045311"/>
            <a:ext cx="623873" cy="623873"/>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endParaRPr lang="en-NL" sz="1400" b="1" dirty="0"/>
          </a:p>
        </p:txBody>
      </p:sp>
      <p:cxnSp>
        <p:nvCxnSpPr>
          <p:cNvPr id="245" name="Straight Arrow Connector 244">
            <a:extLst>
              <a:ext uri="{FF2B5EF4-FFF2-40B4-BE49-F238E27FC236}">
                <a16:creationId xmlns:a16="http://schemas.microsoft.com/office/drawing/2014/main" id="{0F7A5242-0151-870C-4D9B-A6F80675D6EC}"/>
              </a:ext>
            </a:extLst>
          </p:cNvPr>
          <p:cNvCxnSpPr>
            <a:cxnSpLocks/>
            <a:endCxn id="242" idx="2"/>
          </p:cNvCxnSpPr>
          <p:nvPr/>
        </p:nvCxnSpPr>
        <p:spPr>
          <a:xfrm flipV="1">
            <a:off x="8080244" y="-4069138"/>
            <a:ext cx="1067765" cy="133461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46" name="Straight Arrow Connector 245">
            <a:extLst>
              <a:ext uri="{FF2B5EF4-FFF2-40B4-BE49-F238E27FC236}">
                <a16:creationId xmlns:a16="http://schemas.microsoft.com/office/drawing/2014/main" id="{BC18F079-223E-26AC-7C74-DD499E917569}"/>
              </a:ext>
            </a:extLst>
          </p:cNvPr>
          <p:cNvCxnSpPr>
            <a:cxnSpLocks/>
            <a:endCxn id="243" idx="2"/>
          </p:cNvCxnSpPr>
          <p:nvPr/>
        </p:nvCxnSpPr>
        <p:spPr>
          <a:xfrm>
            <a:off x="8080244" y="-2734521"/>
            <a:ext cx="1029496" cy="147105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47" name="Straight Arrow Connector 246">
            <a:extLst>
              <a:ext uri="{FF2B5EF4-FFF2-40B4-BE49-F238E27FC236}">
                <a16:creationId xmlns:a16="http://schemas.microsoft.com/office/drawing/2014/main" id="{BE9ACF7D-E8A4-47BE-59CF-5B96AEE4CA27}"/>
              </a:ext>
            </a:extLst>
          </p:cNvPr>
          <p:cNvCxnSpPr>
            <a:cxnSpLocks/>
            <a:endCxn id="244" idx="6"/>
          </p:cNvCxnSpPr>
          <p:nvPr/>
        </p:nvCxnSpPr>
        <p:spPr>
          <a:xfrm>
            <a:off x="8080244" y="-2734521"/>
            <a:ext cx="1019764" cy="114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48" name="Straight Arrow Connector 247">
            <a:extLst>
              <a:ext uri="{FF2B5EF4-FFF2-40B4-BE49-F238E27FC236}">
                <a16:creationId xmlns:a16="http://schemas.microsoft.com/office/drawing/2014/main" id="{F236DD0A-CF1B-E29C-72B3-8902D553EAC8}"/>
              </a:ext>
            </a:extLst>
          </p:cNvPr>
          <p:cNvCxnSpPr>
            <a:cxnSpLocks/>
            <a:endCxn id="243" idx="2"/>
          </p:cNvCxnSpPr>
          <p:nvPr/>
        </p:nvCxnSpPr>
        <p:spPr>
          <a:xfrm>
            <a:off x="8080244" y="-1263469"/>
            <a:ext cx="1029496" cy="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49" name="Straight Arrow Connector 248">
            <a:extLst>
              <a:ext uri="{FF2B5EF4-FFF2-40B4-BE49-F238E27FC236}">
                <a16:creationId xmlns:a16="http://schemas.microsoft.com/office/drawing/2014/main" id="{55B4AF31-3D6C-8B3B-EBBC-31959D9EE998}"/>
              </a:ext>
            </a:extLst>
          </p:cNvPr>
          <p:cNvCxnSpPr>
            <a:cxnSpLocks/>
            <a:endCxn id="244" idx="6"/>
          </p:cNvCxnSpPr>
          <p:nvPr/>
        </p:nvCxnSpPr>
        <p:spPr>
          <a:xfrm flipV="1">
            <a:off x="8080244" y="-2733374"/>
            <a:ext cx="1019764" cy="1469905"/>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50" name="Straight Arrow Connector 249">
            <a:extLst>
              <a:ext uri="{FF2B5EF4-FFF2-40B4-BE49-F238E27FC236}">
                <a16:creationId xmlns:a16="http://schemas.microsoft.com/office/drawing/2014/main" id="{9BD22638-0A9E-CF44-018C-352E4E8B9BCE}"/>
              </a:ext>
            </a:extLst>
          </p:cNvPr>
          <p:cNvCxnSpPr>
            <a:cxnSpLocks/>
            <a:endCxn id="242" idx="3"/>
          </p:cNvCxnSpPr>
          <p:nvPr/>
        </p:nvCxnSpPr>
        <p:spPr>
          <a:xfrm flipV="1">
            <a:off x="8080244" y="-3852007"/>
            <a:ext cx="1157704" cy="2588538"/>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sp>
        <p:nvSpPr>
          <p:cNvPr id="251" name="Oval 250">
            <a:extLst>
              <a:ext uri="{FF2B5EF4-FFF2-40B4-BE49-F238E27FC236}">
                <a16:creationId xmlns:a16="http://schemas.microsoft.com/office/drawing/2014/main" id="{8B042751-7553-0647-0F70-0DB5C09C4D66}"/>
              </a:ext>
            </a:extLst>
          </p:cNvPr>
          <p:cNvSpPr/>
          <p:nvPr/>
        </p:nvSpPr>
        <p:spPr>
          <a:xfrm>
            <a:off x="10787694" y="-4392263"/>
            <a:ext cx="614141" cy="614141"/>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1</a:t>
            </a:r>
          </a:p>
        </p:txBody>
      </p:sp>
      <p:sp>
        <p:nvSpPr>
          <p:cNvPr id="252" name="Oval 251">
            <a:extLst>
              <a:ext uri="{FF2B5EF4-FFF2-40B4-BE49-F238E27FC236}">
                <a16:creationId xmlns:a16="http://schemas.microsoft.com/office/drawing/2014/main" id="{EB6BFDFD-E9FD-AE5A-D66A-4D2A2957A123}"/>
              </a:ext>
            </a:extLst>
          </p:cNvPr>
          <p:cNvSpPr/>
          <p:nvPr/>
        </p:nvSpPr>
        <p:spPr>
          <a:xfrm>
            <a:off x="10749425" y="-1586594"/>
            <a:ext cx="614141" cy="614141"/>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3</a:t>
            </a:r>
          </a:p>
        </p:txBody>
      </p:sp>
      <p:sp>
        <p:nvSpPr>
          <p:cNvPr id="253" name="Oval 252">
            <a:extLst>
              <a:ext uri="{FF2B5EF4-FFF2-40B4-BE49-F238E27FC236}">
                <a16:creationId xmlns:a16="http://schemas.microsoft.com/office/drawing/2014/main" id="{340733A6-9450-E68B-D40D-D2D81CE59E6D}"/>
              </a:ext>
            </a:extLst>
          </p:cNvPr>
          <p:cNvSpPr/>
          <p:nvPr/>
        </p:nvSpPr>
        <p:spPr>
          <a:xfrm flipH="1">
            <a:off x="10739693" y="-3061365"/>
            <a:ext cx="623873" cy="623873"/>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endParaRPr lang="en-NL" sz="1400" b="1" dirty="0"/>
          </a:p>
        </p:txBody>
      </p:sp>
      <p:cxnSp>
        <p:nvCxnSpPr>
          <p:cNvPr id="254" name="Straight Arrow Connector 253">
            <a:extLst>
              <a:ext uri="{FF2B5EF4-FFF2-40B4-BE49-F238E27FC236}">
                <a16:creationId xmlns:a16="http://schemas.microsoft.com/office/drawing/2014/main" id="{6FAA263C-0F92-3768-77DA-7AEBC625552F}"/>
              </a:ext>
            </a:extLst>
          </p:cNvPr>
          <p:cNvCxnSpPr>
            <a:cxnSpLocks/>
            <a:endCxn id="251" idx="2"/>
          </p:cNvCxnSpPr>
          <p:nvPr/>
        </p:nvCxnSpPr>
        <p:spPr>
          <a:xfrm flipV="1">
            <a:off x="9719929" y="-4085192"/>
            <a:ext cx="1067765" cy="133461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55" name="Straight Arrow Connector 254">
            <a:extLst>
              <a:ext uri="{FF2B5EF4-FFF2-40B4-BE49-F238E27FC236}">
                <a16:creationId xmlns:a16="http://schemas.microsoft.com/office/drawing/2014/main" id="{CBDB6537-79AE-62DB-E6E5-98373C6F7DDB}"/>
              </a:ext>
            </a:extLst>
          </p:cNvPr>
          <p:cNvCxnSpPr>
            <a:cxnSpLocks/>
            <a:endCxn id="252" idx="2"/>
          </p:cNvCxnSpPr>
          <p:nvPr/>
        </p:nvCxnSpPr>
        <p:spPr>
          <a:xfrm>
            <a:off x="9719929" y="-2750575"/>
            <a:ext cx="1029496" cy="147105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56" name="Straight Arrow Connector 255">
            <a:extLst>
              <a:ext uri="{FF2B5EF4-FFF2-40B4-BE49-F238E27FC236}">
                <a16:creationId xmlns:a16="http://schemas.microsoft.com/office/drawing/2014/main" id="{E48AE753-1553-FF70-F163-B7DA6A0AD66C}"/>
              </a:ext>
            </a:extLst>
          </p:cNvPr>
          <p:cNvCxnSpPr>
            <a:cxnSpLocks/>
            <a:endCxn id="253" idx="6"/>
          </p:cNvCxnSpPr>
          <p:nvPr/>
        </p:nvCxnSpPr>
        <p:spPr>
          <a:xfrm>
            <a:off x="9719929" y="-2750575"/>
            <a:ext cx="1019764" cy="114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57" name="Straight Arrow Connector 256">
            <a:extLst>
              <a:ext uri="{FF2B5EF4-FFF2-40B4-BE49-F238E27FC236}">
                <a16:creationId xmlns:a16="http://schemas.microsoft.com/office/drawing/2014/main" id="{DB4B7028-C6FF-20E0-181E-D30F5CBD0B60}"/>
              </a:ext>
            </a:extLst>
          </p:cNvPr>
          <p:cNvCxnSpPr>
            <a:cxnSpLocks/>
            <a:endCxn id="252" idx="2"/>
          </p:cNvCxnSpPr>
          <p:nvPr/>
        </p:nvCxnSpPr>
        <p:spPr>
          <a:xfrm>
            <a:off x="9719929" y="-1279523"/>
            <a:ext cx="1029496" cy="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58" name="Straight Arrow Connector 257">
            <a:extLst>
              <a:ext uri="{FF2B5EF4-FFF2-40B4-BE49-F238E27FC236}">
                <a16:creationId xmlns:a16="http://schemas.microsoft.com/office/drawing/2014/main" id="{4290A98D-4383-3B46-DDA3-92C296A2BBC0}"/>
              </a:ext>
            </a:extLst>
          </p:cNvPr>
          <p:cNvCxnSpPr>
            <a:cxnSpLocks/>
            <a:endCxn id="253" idx="6"/>
          </p:cNvCxnSpPr>
          <p:nvPr/>
        </p:nvCxnSpPr>
        <p:spPr>
          <a:xfrm flipV="1">
            <a:off x="9719929" y="-2749428"/>
            <a:ext cx="1019764" cy="1469905"/>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59" name="Straight Arrow Connector 258">
            <a:extLst>
              <a:ext uri="{FF2B5EF4-FFF2-40B4-BE49-F238E27FC236}">
                <a16:creationId xmlns:a16="http://schemas.microsoft.com/office/drawing/2014/main" id="{9923CEFE-42F8-6652-76AD-6E8CCE4EE82E}"/>
              </a:ext>
            </a:extLst>
          </p:cNvPr>
          <p:cNvCxnSpPr>
            <a:cxnSpLocks/>
            <a:endCxn id="251" idx="3"/>
          </p:cNvCxnSpPr>
          <p:nvPr/>
        </p:nvCxnSpPr>
        <p:spPr>
          <a:xfrm flipV="1">
            <a:off x="9719929" y="-3868061"/>
            <a:ext cx="1157704" cy="2588538"/>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pic>
        <p:nvPicPr>
          <p:cNvPr id="4" name="Picture 3" descr="A graph with blue lines&#10;&#10;Description automatically generated">
            <a:extLst>
              <a:ext uri="{FF2B5EF4-FFF2-40B4-BE49-F238E27FC236}">
                <a16:creationId xmlns:a16="http://schemas.microsoft.com/office/drawing/2014/main" id="{C27943D2-EE28-6FA9-5562-AFD53856D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2970" y="2121804"/>
            <a:ext cx="6512252" cy="3884501"/>
          </a:xfrm>
          <a:prstGeom prst="rect">
            <a:avLst/>
          </a:prstGeom>
        </p:spPr>
      </p:pic>
      <p:sp>
        <p:nvSpPr>
          <p:cNvPr id="5" name="TextBox 4">
            <a:extLst>
              <a:ext uri="{FF2B5EF4-FFF2-40B4-BE49-F238E27FC236}">
                <a16:creationId xmlns:a16="http://schemas.microsoft.com/office/drawing/2014/main" id="{0144BD5B-2220-E444-2E9A-6AF60400EE1D}"/>
              </a:ext>
            </a:extLst>
          </p:cNvPr>
          <p:cNvSpPr txBox="1"/>
          <p:nvPr/>
        </p:nvSpPr>
        <p:spPr>
          <a:xfrm>
            <a:off x="1961922" y="3429000"/>
            <a:ext cx="3496831" cy="350748"/>
          </a:xfrm>
          <a:prstGeom prst="rect">
            <a:avLst/>
          </a:prstGeom>
          <a:noFill/>
        </p:spPr>
        <p:txBody>
          <a:bodyPr wrap="square" lIns="108000" tIns="108000" rIns="108000" bIns="108000" rtlCol="0">
            <a:noAutofit/>
          </a:bodyPr>
          <a:lstStyle/>
          <a:p>
            <a:pPr>
              <a:lnSpc>
                <a:spcPct val="150000"/>
              </a:lnSpc>
            </a:pPr>
            <a:r>
              <a:rPr lang="en-US" sz="1600" b="1" dirty="0">
                <a:solidFill>
                  <a:srgbClr val="07306B"/>
                </a:solidFill>
                <a:ea typeface="Cambria Math"/>
                <a:cs typeface="Cambria Math"/>
                <a:sym typeface="Cambria Math"/>
              </a:rPr>
              <a:t>Median follow-up time</a:t>
            </a:r>
          </a:p>
          <a:p>
            <a:pPr>
              <a:lnSpc>
                <a:spcPct val="150000"/>
              </a:lnSpc>
            </a:pPr>
            <a:r>
              <a:rPr lang="en-US" sz="1600" dirty="0">
                <a:solidFill>
                  <a:srgbClr val="07306B"/>
                </a:solidFill>
                <a:ea typeface="Cambria Math"/>
                <a:cs typeface="Cambria Math"/>
                <a:sym typeface="Cambria Math"/>
              </a:rPr>
              <a:t>Simulation</a:t>
            </a:r>
            <a:r>
              <a:rPr lang="en-US" sz="1600" b="0" dirty="0">
                <a:solidFill>
                  <a:srgbClr val="07306B"/>
                </a:solidFill>
                <a:ea typeface="Cambria Math"/>
                <a:cs typeface="Cambria Math"/>
                <a:sym typeface="Cambria Math"/>
              </a:rPr>
              <a:t>: 26.5 </a:t>
            </a:r>
            <a:r>
              <a:rPr lang="en-GB" sz="1600" noProof="0" dirty="0">
                <a:solidFill>
                  <a:schemeClr val="bg2"/>
                </a:solidFill>
              </a:rPr>
              <a:t>months </a:t>
            </a:r>
          </a:p>
          <a:p>
            <a:pPr>
              <a:lnSpc>
                <a:spcPct val="150000"/>
              </a:lnSpc>
            </a:pPr>
            <a:r>
              <a:rPr lang="en-GB" sz="1600" dirty="0">
                <a:solidFill>
                  <a:schemeClr val="bg2"/>
                </a:solidFill>
              </a:rPr>
              <a:t>        Report: 26.4 months</a:t>
            </a:r>
          </a:p>
        </p:txBody>
      </p:sp>
      <p:sp>
        <p:nvSpPr>
          <p:cNvPr id="6" name="TextBox 5">
            <a:extLst>
              <a:ext uri="{FF2B5EF4-FFF2-40B4-BE49-F238E27FC236}">
                <a16:creationId xmlns:a16="http://schemas.microsoft.com/office/drawing/2014/main" id="{875FFB51-9D5B-9640-3692-5B71B63B4169}"/>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7" name="TextBox 6">
            <a:extLst>
              <a:ext uri="{FF2B5EF4-FFF2-40B4-BE49-F238E27FC236}">
                <a16:creationId xmlns:a16="http://schemas.microsoft.com/office/drawing/2014/main" id="{1C7F776B-E5D4-83E2-9EF8-D0B891E2C499}"/>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dirty="0">
                <a:solidFill>
                  <a:schemeClr val="bg1"/>
                </a:solidFill>
              </a:rPr>
              <a:t>Data Simulation</a:t>
            </a:r>
          </a:p>
        </p:txBody>
      </p:sp>
      <p:sp>
        <p:nvSpPr>
          <p:cNvPr id="10" name="TextBox 9">
            <a:extLst>
              <a:ext uri="{FF2B5EF4-FFF2-40B4-BE49-F238E27FC236}">
                <a16:creationId xmlns:a16="http://schemas.microsoft.com/office/drawing/2014/main" id="{5A3A7D41-73C5-5DBE-0DD7-FA061AA5DF8D}"/>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Methods</a:t>
            </a:r>
          </a:p>
        </p:txBody>
      </p:sp>
      <p:sp>
        <p:nvSpPr>
          <p:cNvPr id="11" name="TextBox 10">
            <a:extLst>
              <a:ext uri="{FF2B5EF4-FFF2-40B4-BE49-F238E27FC236}">
                <a16:creationId xmlns:a16="http://schemas.microsoft.com/office/drawing/2014/main" id="{125D942B-77A0-F9FC-6355-2C2FDB4AABA1}"/>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12" name="TextBox 11">
            <a:extLst>
              <a:ext uri="{FF2B5EF4-FFF2-40B4-BE49-F238E27FC236}">
                <a16:creationId xmlns:a16="http://schemas.microsoft.com/office/drawing/2014/main" id="{751EB352-D23B-E484-3AEE-72748557B486}"/>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Tree>
    <p:extLst>
      <p:ext uri="{BB962C8B-B14F-4D97-AF65-F5344CB8AC3E}">
        <p14:creationId xmlns:p14="http://schemas.microsoft.com/office/powerpoint/2010/main" val="817916667"/>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18</a:t>
            </a:fld>
            <a:endParaRPr lang="nl-NL" dirty="0"/>
          </a:p>
        </p:txBody>
      </p:sp>
      <p:sp>
        <p:nvSpPr>
          <p:cNvPr id="9" name="Titel 1">
            <a:extLst>
              <a:ext uri="{FF2B5EF4-FFF2-40B4-BE49-F238E27FC236}">
                <a16:creationId xmlns:a16="http://schemas.microsoft.com/office/drawing/2014/main" id="{F2E7F631-FA0D-E697-AD70-0BA5710B848E}"/>
              </a:ext>
            </a:extLst>
          </p:cNvPr>
          <p:cNvSpPr txBox="1">
            <a:spLocks/>
          </p:cNvSpPr>
          <p:nvPr/>
        </p:nvSpPr>
        <p:spPr>
          <a:xfrm>
            <a:off x="637989" y="552551"/>
            <a:ext cx="10723219"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a:t>Reverse Engineering: Tune Parameter</a:t>
            </a:r>
          </a:p>
        </p:txBody>
      </p:sp>
      <p:sp>
        <p:nvSpPr>
          <p:cNvPr id="8" name="TextBox 7">
            <a:extLst>
              <a:ext uri="{FF2B5EF4-FFF2-40B4-BE49-F238E27FC236}">
                <a16:creationId xmlns:a16="http://schemas.microsoft.com/office/drawing/2014/main" id="{C0018393-0D75-7286-E574-78CBB6683420}"/>
              </a:ext>
            </a:extLst>
          </p:cNvPr>
          <p:cNvSpPr txBox="1"/>
          <p:nvPr/>
        </p:nvSpPr>
        <p:spPr>
          <a:xfrm>
            <a:off x="643697" y="1484784"/>
            <a:ext cx="8623829" cy="369332"/>
          </a:xfrm>
          <a:prstGeom prst="rect">
            <a:avLst/>
          </a:prstGeom>
          <a:noFill/>
        </p:spPr>
        <p:txBody>
          <a:bodyPr wrap="square">
            <a:spAutoFit/>
          </a:bodyPr>
          <a:lstStyle/>
          <a:p>
            <a:r>
              <a:rPr lang="en-GB" b="1" dirty="0">
                <a:solidFill>
                  <a:srgbClr val="07306B"/>
                </a:solidFill>
              </a:rPr>
              <a:t>Step 3. Optimize Compensation Parameters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CC6467F-236F-D398-33AA-5650F220C0F1}"/>
                  </a:ext>
                </a:extLst>
              </p:cNvPr>
              <p:cNvSpPr txBox="1"/>
              <p:nvPr/>
            </p:nvSpPr>
            <p:spPr>
              <a:xfrm>
                <a:off x="637990" y="1745365"/>
                <a:ext cx="9426163" cy="350748"/>
              </a:xfrm>
              <a:prstGeom prst="rect">
                <a:avLst/>
              </a:prstGeom>
              <a:noFill/>
            </p:spPr>
            <p:txBody>
              <a:bodyPr wrap="square" lIns="108000" tIns="108000" rIns="108000" bIns="108000" rtlCol="0">
                <a:noAutofit/>
              </a:bodyPr>
              <a:lstStyle/>
              <a:p>
                <a:pPr>
                  <a:lnSpc>
                    <a:spcPct val="150000"/>
                  </a:lnSpc>
                </a:pPr>
                <a:r>
                  <a:rPr lang="en-US" sz="1600" dirty="0">
                    <a:solidFill>
                      <a:srgbClr val="07306B"/>
                    </a:solidFill>
                    <a:latin typeface="Cambria Math"/>
                    <a:ea typeface="Cambria Math"/>
                    <a:sym typeface="Cambria Math"/>
                  </a:rPr>
                  <a:t>To reach the following key numbers state in the report</a:t>
                </a:r>
                <a:endParaRPr lang="en-US" sz="1600" noProof="0" dirty="0">
                  <a:solidFill>
                    <a:srgbClr val="07306B"/>
                  </a:solidFill>
                  <a:latin typeface="Cambria Math"/>
                  <a:ea typeface="Cambria Math"/>
                  <a:sym typeface="Cambria Math"/>
                </a:endParaRPr>
              </a:p>
              <a:p>
                <a:pPr marL="285750" indent="-285750">
                  <a:lnSpc>
                    <a:spcPct val="150000"/>
                  </a:lnSpc>
                  <a:buFontTx/>
                  <a:buChar char="-"/>
                </a:pPr>
                <a:r>
                  <a:rPr lang="en-GB" sz="1600" dirty="0">
                    <a:solidFill>
                      <a:schemeClr val="bg2"/>
                    </a:solidFill>
                  </a:rPr>
                  <a:t>The number of first events of each type for each arm: </a:t>
                </a:r>
                <a14:m>
                  <m:oMath xmlns:m="http://schemas.openxmlformats.org/officeDocument/2006/math">
                    <m:sSubSup>
                      <m:sSubSupPr>
                        <m:ctrlPr>
                          <a:rPr lang="en-US" sz="1600" b="0" i="1" smtClean="0">
                            <a:solidFill>
                              <a:schemeClr val="bg2"/>
                            </a:solidFill>
                            <a:latin typeface="Cambria Math" panose="02040503050406030204" pitchFamily="18" charset="0"/>
                          </a:rPr>
                        </m:ctrlPr>
                      </m:sSubSupPr>
                      <m:e>
                        <m:r>
                          <a:rPr lang="en-US" sz="1600" b="0" i="1" smtClean="0">
                            <a:solidFill>
                              <a:schemeClr val="bg2"/>
                            </a:solidFill>
                            <a:latin typeface="Cambria Math" panose="02040503050406030204" pitchFamily="18" charset="0"/>
                          </a:rPr>
                          <m:t>𝑇</m:t>
                        </m:r>
                      </m:e>
                      <m:sub>
                        <m:r>
                          <a:rPr lang="en-US" sz="1600" b="0" i="1" smtClean="0">
                            <a:solidFill>
                              <a:schemeClr val="bg2"/>
                            </a:solidFill>
                            <a:latin typeface="Cambria Math" panose="02040503050406030204" pitchFamily="18" charset="0"/>
                          </a:rPr>
                          <m:t>𝑘</m:t>
                        </m:r>
                      </m:sub>
                      <m:sup>
                        <m:r>
                          <a:rPr lang="en-US" sz="1600" b="0" i="1" smtClean="0">
                            <a:solidFill>
                              <a:schemeClr val="bg2"/>
                            </a:solidFill>
                            <a:latin typeface="Cambria Math" panose="02040503050406030204" pitchFamily="18" charset="0"/>
                          </a:rPr>
                          <m:t>(1)</m:t>
                        </m:r>
                      </m:sup>
                    </m:sSubSup>
                  </m:oMath>
                </a14:m>
                <a:endParaRPr lang="en-GB" sz="1600" dirty="0">
                  <a:solidFill>
                    <a:schemeClr val="bg2"/>
                  </a:solidFill>
                </a:endParaRPr>
              </a:p>
              <a:p>
                <a:pPr marL="285750" indent="-285750">
                  <a:lnSpc>
                    <a:spcPct val="150000"/>
                  </a:lnSpc>
                  <a:buFontTx/>
                  <a:buChar char="-"/>
                </a:pPr>
                <a:r>
                  <a:rPr lang="en-GB" sz="1600" dirty="0">
                    <a:solidFill>
                      <a:schemeClr val="bg2"/>
                    </a:solidFill>
                  </a:rPr>
                  <a:t>The number of events (not necessary the first) of each type for each arm : </a:t>
                </a:r>
                <a14:m>
                  <m:oMath xmlns:m="http://schemas.openxmlformats.org/officeDocument/2006/math">
                    <m:sSubSup>
                      <m:sSubSupPr>
                        <m:ctrlPr>
                          <a:rPr lang="en-US" sz="1600" b="0" i="1" smtClean="0">
                            <a:solidFill>
                              <a:schemeClr val="bg2"/>
                            </a:solidFill>
                            <a:latin typeface="Cambria Math" panose="02040503050406030204" pitchFamily="18" charset="0"/>
                          </a:rPr>
                        </m:ctrlPr>
                      </m:sSubSupPr>
                      <m:e>
                        <m:r>
                          <a:rPr lang="en-US" sz="1600" b="0" i="1" smtClean="0">
                            <a:solidFill>
                              <a:schemeClr val="bg2"/>
                            </a:solidFill>
                            <a:latin typeface="Cambria Math" panose="02040503050406030204" pitchFamily="18" charset="0"/>
                          </a:rPr>
                          <m:t>𝑇</m:t>
                        </m:r>
                      </m:e>
                      <m:sub>
                        <m:r>
                          <a:rPr lang="en-US" sz="1600" b="0" i="1" smtClean="0">
                            <a:solidFill>
                              <a:schemeClr val="bg2"/>
                            </a:solidFill>
                            <a:latin typeface="Cambria Math" panose="02040503050406030204" pitchFamily="18" charset="0"/>
                          </a:rPr>
                          <m:t>𝑘</m:t>
                        </m:r>
                      </m:sub>
                      <m:sup>
                        <m:r>
                          <a:rPr lang="en-US" sz="1600" b="0" i="1" smtClean="0">
                            <a:solidFill>
                              <a:schemeClr val="bg2"/>
                            </a:solidFill>
                            <a:latin typeface="Cambria Math" panose="02040503050406030204" pitchFamily="18" charset="0"/>
                          </a:rPr>
                          <m:t>(</m:t>
                        </m:r>
                        <m:r>
                          <a:rPr lang="en-US" sz="1600" b="0" i="1" smtClean="0">
                            <a:solidFill>
                              <a:schemeClr val="bg2"/>
                            </a:solidFill>
                            <a:latin typeface="Cambria Math" panose="02040503050406030204" pitchFamily="18" charset="0"/>
                          </a:rPr>
                          <m:t>𝑎𝑙𝑙</m:t>
                        </m:r>
                        <m:r>
                          <a:rPr lang="en-US" sz="1600" b="0" i="1" smtClean="0">
                            <a:solidFill>
                              <a:schemeClr val="bg2"/>
                            </a:solidFill>
                            <a:latin typeface="Cambria Math" panose="02040503050406030204" pitchFamily="18" charset="0"/>
                          </a:rPr>
                          <m:t>)</m:t>
                        </m:r>
                      </m:sup>
                    </m:sSubSup>
                  </m:oMath>
                </a14:m>
                <a:endParaRPr lang="en-GB" sz="1600" dirty="0">
                  <a:solidFill>
                    <a:schemeClr val="bg2"/>
                  </a:solidFill>
                </a:endParaRPr>
              </a:p>
              <a:p>
                <a:pPr marL="285750" indent="-285750">
                  <a:lnSpc>
                    <a:spcPct val="150000"/>
                  </a:lnSpc>
                  <a:buFontTx/>
                  <a:buChar char="-"/>
                </a:pPr>
                <a:r>
                  <a:rPr lang="en-GB" sz="1600" dirty="0">
                    <a:solidFill>
                      <a:schemeClr val="bg2"/>
                    </a:solidFill>
                  </a:rPr>
                  <a:t>The distribution of event frequencies per subject for each arm: </a:t>
                </a:r>
                <a14:m>
                  <m:oMath xmlns:m="http://schemas.openxmlformats.org/officeDocument/2006/math">
                    <m:sSubSup>
                      <m:sSubSupPr>
                        <m:ctrlPr>
                          <a:rPr lang="en-US" sz="1600" b="0" i="1" smtClean="0">
                            <a:solidFill>
                              <a:schemeClr val="bg2"/>
                            </a:solidFill>
                            <a:latin typeface="Cambria Math" panose="02040503050406030204" pitchFamily="18" charset="0"/>
                          </a:rPr>
                        </m:ctrlPr>
                      </m:sSubSupPr>
                      <m:e>
                        <m:r>
                          <a:rPr lang="en-US" sz="1600" b="0" i="1" smtClean="0">
                            <a:solidFill>
                              <a:schemeClr val="bg2"/>
                            </a:solidFill>
                            <a:latin typeface="Cambria Math" panose="02040503050406030204" pitchFamily="18" charset="0"/>
                          </a:rPr>
                          <m:t>𝑇</m:t>
                        </m:r>
                      </m:e>
                      <m:sub>
                        <m:r>
                          <a:rPr lang="en-US" sz="1600" b="0" i="1" smtClean="0">
                            <a:solidFill>
                              <a:schemeClr val="bg2"/>
                            </a:solidFill>
                            <a:latin typeface="Cambria Math" panose="02040503050406030204" pitchFamily="18" charset="0"/>
                          </a:rPr>
                          <m:t>𝑠𝑢𝑏</m:t>
                        </m:r>
                      </m:sub>
                      <m:sup>
                        <m:r>
                          <a:rPr lang="en-US" sz="1600" b="0" i="1" smtClean="0">
                            <a:solidFill>
                              <a:schemeClr val="bg2"/>
                            </a:solidFill>
                            <a:latin typeface="Cambria Math" panose="02040503050406030204" pitchFamily="18" charset="0"/>
                          </a:rPr>
                          <m:t>(1)</m:t>
                        </m:r>
                      </m:sup>
                    </m:sSubSup>
                    <m:r>
                      <a:rPr lang="en-US" sz="1600" b="0" i="1" smtClean="0">
                        <a:solidFill>
                          <a:schemeClr val="bg2"/>
                        </a:solidFill>
                        <a:latin typeface="Cambria Math" panose="02040503050406030204" pitchFamily="18" charset="0"/>
                      </a:rPr>
                      <m:t>,</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𝑇</m:t>
                        </m:r>
                      </m:e>
                      <m:sub>
                        <m:r>
                          <a:rPr lang="en-US" sz="1600" i="1">
                            <a:solidFill>
                              <a:schemeClr val="bg2"/>
                            </a:solidFill>
                            <a:latin typeface="Cambria Math" panose="02040503050406030204" pitchFamily="18" charset="0"/>
                          </a:rPr>
                          <m:t>𝑠𝑢𝑏</m:t>
                        </m:r>
                      </m:sub>
                      <m:sup>
                        <m:r>
                          <a:rPr lang="en-US" sz="1600" i="1">
                            <a:solidFill>
                              <a:schemeClr val="bg2"/>
                            </a:solidFill>
                            <a:latin typeface="Cambria Math" panose="02040503050406030204" pitchFamily="18" charset="0"/>
                          </a:rPr>
                          <m:t>(</m:t>
                        </m:r>
                        <m:r>
                          <a:rPr lang="en-US" sz="1600" b="0" i="1" smtClean="0">
                            <a:solidFill>
                              <a:schemeClr val="bg2"/>
                            </a:solidFill>
                            <a:latin typeface="Cambria Math" panose="02040503050406030204" pitchFamily="18" charset="0"/>
                          </a:rPr>
                          <m:t>2</m:t>
                        </m:r>
                        <m:r>
                          <a:rPr lang="en-US" sz="1600" i="1">
                            <a:solidFill>
                              <a:schemeClr val="bg2"/>
                            </a:solidFill>
                            <a:latin typeface="Cambria Math" panose="02040503050406030204" pitchFamily="18" charset="0"/>
                          </a:rPr>
                          <m:t>)</m:t>
                        </m:r>
                      </m:sup>
                    </m:sSubSup>
                    <m:r>
                      <a:rPr lang="en-US" sz="1600" b="0" i="1" smtClean="0">
                        <a:solidFill>
                          <a:schemeClr val="bg2"/>
                        </a:solidFill>
                        <a:latin typeface="Cambria Math" panose="02040503050406030204" pitchFamily="18" charset="0"/>
                      </a:rPr>
                      <m:t>,</m:t>
                    </m:r>
                    <m:sSubSup>
                      <m:sSubSupPr>
                        <m:ctrlPr>
                          <a:rPr lang="en-US" sz="1600" i="1">
                            <a:solidFill>
                              <a:schemeClr val="bg2"/>
                            </a:solidFill>
                            <a:latin typeface="Cambria Math" panose="02040503050406030204" pitchFamily="18" charset="0"/>
                          </a:rPr>
                        </m:ctrlPr>
                      </m:sSubSupPr>
                      <m:e>
                        <m:r>
                          <a:rPr lang="en-US" sz="1600" i="1">
                            <a:solidFill>
                              <a:schemeClr val="bg2"/>
                            </a:solidFill>
                            <a:latin typeface="Cambria Math" panose="02040503050406030204" pitchFamily="18" charset="0"/>
                          </a:rPr>
                          <m:t>𝑇</m:t>
                        </m:r>
                      </m:e>
                      <m:sub>
                        <m:r>
                          <a:rPr lang="en-US" sz="1600" i="1">
                            <a:solidFill>
                              <a:schemeClr val="bg2"/>
                            </a:solidFill>
                            <a:latin typeface="Cambria Math" panose="02040503050406030204" pitchFamily="18" charset="0"/>
                          </a:rPr>
                          <m:t>𝑠𝑢𝑏</m:t>
                        </m:r>
                      </m:sub>
                      <m:sup>
                        <m:r>
                          <a:rPr lang="en-US" sz="1600" i="1">
                            <a:solidFill>
                              <a:schemeClr val="bg2"/>
                            </a:solidFill>
                            <a:latin typeface="Cambria Math" panose="02040503050406030204" pitchFamily="18" charset="0"/>
                          </a:rPr>
                          <m:t>(</m:t>
                        </m:r>
                        <m:r>
                          <a:rPr lang="en-US" sz="1600" b="0" i="1" smtClean="0">
                            <a:solidFill>
                              <a:schemeClr val="bg2"/>
                            </a:solidFill>
                            <a:latin typeface="Cambria Math" panose="02040503050406030204" pitchFamily="18" charset="0"/>
                          </a:rPr>
                          <m:t>3+</m:t>
                        </m:r>
                        <m:r>
                          <a:rPr lang="en-US" sz="1600" i="1">
                            <a:solidFill>
                              <a:schemeClr val="bg2"/>
                            </a:solidFill>
                            <a:latin typeface="Cambria Math" panose="02040503050406030204" pitchFamily="18" charset="0"/>
                          </a:rPr>
                          <m:t>)</m:t>
                        </m:r>
                      </m:sup>
                    </m:sSubSup>
                  </m:oMath>
                </a14:m>
                <a:endParaRPr lang="en-GB" sz="1600" dirty="0">
                  <a:solidFill>
                    <a:schemeClr val="bg2"/>
                  </a:solidFill>
                </a:endParaRPr>
              </a:p>
              <a:p>
                <a:pPr>
                  <a:lnSpc>
                    <a:spcPct val="150000"/>
                  </a:lnSpc>
                </a:pPr>
                <a:r>
                  <a:rPr lang="en-GB" sz="1600" dirty="0">
                    <a:solidFill>
                      <a:schemeClr val="bg2"/>
                    </a:solidFill>
                  </a:rPr>
                  <a:t>      (i.e., the number of patients who had 1,2,3+ events)</a:t>
                </a:r>
              </a:p>
              <a:p>
                <a:pPr marL="285750" indent="-285750">
                  <a:lnSpc>
                    <a:spcPct val="150000"/>
                  </a:lnSpc>
                  <a:buFontTx/>
                  <a:buChar char="-"/>
                </a:pPr>
                <a:endParaRPr lang="en-GB" sz="1600" noProof="0" dirty="0">
                  <a:solidFill>
                    <a:schemeClr val="bg2"/>
                  </a:solidFill>
                </a:endParaRPr>
              </a:p>
            </p:txBody>
          </p:sp>
        </mc:Choice>
        <mc:Fallback xmlns="">
          <p:sp>
            <p:nvSpPr>
              <p:cNvPr id="25" name="TextBox 24">
                <a:extLst>
                  <a:ext uri="{FF2B5EF4-FFF2-40B4-BE49-F238E27FC236}">
                    <a16:creationId xmlns:a16="http://schemas.microsoft.com/office/drawing/2014/main" id="{2CC6467F-236F-D398-33AA-5650F220C0F1}"/>
                  </a:ext>
                </a:extLst>
              </p:cNvPr>
              <p:cNvSpPr txBox="1">
                <a:spLocks noRot="1" noChangeAspect="1" noMove="1" noResize="1" noEditPoints="1" noAdjustHandles="1" noChangeArrowheads="1" noChangeShapeType="1" noTextEdit="1"/>
              </p:cNvSpPr>
              <p:nvPr/>
            </p:nvSpPr>
            <p:spPr>
              <a:xfrm>
                <a:off x="637990" y="1745365"/>
                <a:ext cx="9426163" cy="350748"/>
              </a:xfrm>
              <a:prstGeom prst="rect">
                <a:avLst/>
              </a:prstGeom>
              <a:blipFill>
                <a:blip r:embed="rId3"/>
                <a:stretch>
                  <a:fillRect l="-269" b="-531034"/>
                </a:stretch>
              </a:blipFill>
            </p:spPr>
            <p:txBody>
              <a:bodyPr/>
              <a:lstStyle/>
              <a:p>
                <a:r>
                  <a:rPr lang="en-GB">
                    <a:noFill/>
                  </a:rPr>
                  <a:t> </a:t>
                </a:r>
              </a:p>
            </p:txBody>
          </p:sp>
        </mc:Fallback>
      </mc:AlternateContent>
      <p:sp>
        <p:nvSpPr>
          <p:cNvPr id="57" name="Oval 56">
            <a:extLst>
              <a:ext uri="{FF2B5EF4-FFF2-40B4-BE49-F238E27FC236}">
                <a16:creationId xmlns:a16="http://schemas.microsoft.com/office/drawing/2014/main" id="{EDB52613-A069-6426-1C59-F23B896142E5}"/>
              </a:ext>
            </a:extLst>
          </p:cNvPr>
          <p:cNvSpPr/>
          <p:nvPr/>
        </p:nvSpPr>
        <p:spPr>
          <a:xfrm>
            <a:off x="4244221" y="-4432448"/>
            <a:ext cx="614141" cy="614141"/>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1</a:t>
            </a:r>
          </a:p>
        </p:txBody>
      </p:sp>
      <p:sp>
        <p:nvSpPr>
          <p:cNvPr id="58" name="Oval 57">
            <a:extLst>
              <a:ext uri="{FF2B5EF4-FFF2-40B4-BE49-F238E27FC236}">
                <a16:creationId xmlns:a16="http://schemas.microsoft.com/office/drawing/2014/main" id="{AD94B74E-4A22-B728-F2DE-106EBD5DC570}"/>
              </a:ext>
            </a:extLst>
          </p:cNvPr>
          <p:cNvSpPr/>
          <p:nvPr/>
        </p:nvSpPr>
        <p:spPr>
          <a:xfrm>
            <a:off x="4205952" y="-1626779"/>
            <a:ext cx="614141" cy="614141"/>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3</a:t>
            </a:r>
          </a:p>
        </p:txBody>
      </p:sp>
      <p:sp>
        <p:nvSpPr>
          <p:cNvPr id="59" name="Oval 58">
            <a:extLst>
              <a:ext uri="{FF2B5EF4-FFF2-40B4-BE49-F238E27FC236}">
                <a16:creationId xmlns:a16="http://schemas.microsoft.com/office/drawing/2014/main" id="{0915B35A-9B65-02A7-C7D7-2E77B6E78A92}"/>
              </a:ext>
            </a:extLst>
          </p:cNvPr>
          <p:cNvSpPr/>
          <p:nvPr/>
        </p:nvSpPr>
        <p:spPr>
          <a:xfrm flipH="1">
            <a:off x="4196220" y="-3101550"/>
            <a:ext cx="623873" cy="623873"/>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endParaRPr lang="en-NL" sz="1400" b="1" dirty="0"/>
          </a:p>
        </p:txBody>
      </p:sp>
      <p:sp>
        <p:nvSpPr>
          <p:cNvPr id="61" name="Oval 60">
            <a:extLst>
              <a:ext uri="{FF2B5EF4-FFF2-40B4-BE49-F238E27FC236}">
                <a16:creationId xmlns:a16="http://schemas.microsoft.com/office/drawing/2014/main" id="{EE07A417-8DDD-EE96-251B-F78E65C7C610}"/>
              </a:ext>
            </a:extLst>
          </p:cNvPr>
          <p:cNvSpPr/>
          <p:nvPr/>
        </p:nvSpPr>
        <p:spPr>
          <a:xfrm>
            <a:off x="2552583" y="-3102697"/>
            <a:ext cx="623873" cy="623873"/>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b="1" dirty="0"/>
          </a:p>
        </p:txBody>
      </p:sp>
      <p:cxnSp>
        <p:nvCxnSpPr>
          <p:cNvPr id="71" name="Straight Arrow Connector 70">
            <a:extLst>
              <a:ext uri="{FF2B5EF4-FFF2-40B4-BE49-F238E27FC236}">
                <a16:creationId xmlns:a16="http://schemas.microsoft.com/office/drawing/2014/main" id="{73D53CBB-73A0-A9D9-E7FB-FA8E4F2ED472}"/>
              </a:ext>
            </a:extLst>
          </p:cNvPr>
          <p:cNvCxnSpPr>
            <a:cxnSpLocks/>
            <a:stCxn id="61" idx="6"/>
            <a:endCxn id="57" idx="2"/>
          </p:cNvCxnSpPr>
          <p:nvPr/>
        </p:nvCxnSpPr>
        <p:spPr>
          <a:xfrm flipV="1">
            <a:off x="3176456" y="-4125377"/>
            <a:ext cx="1067765" cy="133461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21FEC32B-241E-502B-740C-266C3C94CB50}"/>
              </a:ext>
            </a:extLst>
          </p:cNvPr>
          <p:cNvCxnSpPr>
            <a:cxnSpLocks/>
            <a:stCxn id="61" idx="6"/>
            <a:endCxn id="58" idx="2"/>
          </p:cNvCxnSpPr>
          <p:nvPr/>
        </p:nvCxnSpPr>
        <p:spPr>
          <a:xfrm>
            <a:off x="3176456" y="-2790760"/>
            <a:ext cx="1029496" cy="147105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FEB3E78A-DE7B-5406-E479-CA7BD71DA9A4}"/>
              </a:ext>
            </a:extLst>
          </p:cNvPr>
          <p:cNvCxnSpPr>
            <a:cxnSpLocks/>
            <a:stCxn id="61" idx="6"/>
            <a:endCxn id="59" idx="6"/>
          </p:cNvCxnSpPr>
          <p:nvPr/>
        </p:nvCxnSpPr>
        <p:spPr>
          <a:xfrm>
            <a:off x="3176456" y="-2790760"/>
            <a:ext cx="1019764" cy="114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sp>
        <p:nvSpPr>
          <p:cNvPr id="216" name="Oval 215">
            <a:extLst>
              <a:ext uri="{FF2B5EF4-FFF2-40B4-BE49-F238E27FC236}">
                <a16:creationId xmlns:a16="http://schemas.microsoft.com/office/drawing/2014/main" id="{EB895536-3E41-564E-E352-0E90B4360356}"/>
              </a:ext>
            </a:extLst>
          </p:cNvPr>
          <p:cNvSpPr/>
          <p:nvPr/>
        </p:nvSpPr>
        <p:spPr>
          <a:xfrm>
            <a:off x="5887858" y="-4432448"/>
            <a:ext cx="614141" cy="614141"/>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1</a:t>
            </a:r>
          </a:p>
        </p:txBody>
      </p:sp>
      <p:sp>
        <p:nvSpPr>
          <p:cNvPr id="217" name="Oval 216">
            <a:extLst>
              <a:ext uri="{FF2B5EF4-FFF2-40B4-BE49-F238E27FC236}">
                <a16:creationId xmlns:a16="http://schemas.microsoft.com/office/drawing/2014/main" id="{D3301CD1-1C22-0714-D24E-22535C9328E6}"/>
              </a:ext>
            </a:extLst>
          </p:cNvPr>
          <p:cNvSpPr/>
          <p:nvPr/>
        </p:nvSpPr>
        <p:spPr>
          <a:xfrm>
            <a:off x="5849589" y="-1626779"/>
            <a:ext cx="614141" cy="614141"/>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3</a:t>
            </a:r>
          </a:p>
        </p:txBody>
      </p:sp>
      <p:sp>
        <p:nvSpPr>
          <p:cNvPr id="218" name="Oval 217">
            <a:extLst>
              <a:ext uri="{FF2B5EF4-FFF2-40B4-BE49-F238E27FC236}">
                <a16:creationId xmlns:a16="http://schemas.microsoft.com/office/drawing/2014/main" id="{E9A509A0-A83C-3770-237F-A9A5C280BAF3}"/>
              </a:ext>
            </a:extLst>
          </p:cNvPr>
          <p:cNvSpPr/>
          <p:nvPr/>
        </p:nvSpPr>
        <p:spPr>
          <a:xfrm flipH="1">
            <a:off x="5839857" y="-3101550"/>
            <a:ext cx="623873" cy="623873"/>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endParaRPr lang="en-NL" sz="1400" b="1" dirty="0"/>
          </a:p>
        </p:txBody>
      </p:sp>
      <p:cxnSp>
        <p:nvCxnSpPr>
          <p:cNvPr id="219" name="Straight Arrow Connector 218">
            <a:extLst>
              <a:ext uri="{FF2B5EF4-FFF2-40B4-BE49-F238E27FC236}">
                <a16:creationId xmlns:a16="http://schemas.microsoft.com/office/drawing/2014/main" id="{72FDC7D2-0A53-72BB-E6CE-3D56FB3831C7}"/>
              </a:ext>
            </a:extLst>
          </p:cNvPr>
          <p:cNvCxnSpPr>
            <a:cxnSpLocks/>
            <a:endCxn id="216" idx="2"/>
          </p:cNvCxnSpPr>
          <p:nvPr/>
        </p:nvCxnSpPr>
        <p:spPr>
          <a:xfrm flipV="1">
            <a:off x="4820093" y="-4125377"/>
            <a:ext cx="1067765" cy="133461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20" name="Straight Arrow Connector 219">
            <a:extLst>
              <a:ext uri="{FF2B5EF4-FFF2-40B4-BE49-F238E27FC236}">
                <a16:creationId xmlns:a16="http://schemas.microsoft.com/office/drawing/2014/main" id="{EB33A263-D707-3D86-E137-E306CC6144C0}"/>
              </a:ext>
            </a:extLst>
          </p:cNvPr>
          <p:cNvCxnSpPr>
            <a:cxnSpLocks/>
            <a:endCxn id="217" idx="2"/>
          </p:cNvCxnSpPr>
          <p:nvPr/>
        </p:nvCxnSpPr>
        <p:spPr>
          <a:xfrm>
            <a:off x="4820093" y="-2790760"/>
            <a:ext cx="1029496" cy="147105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21" name="Straight Arrow Connector 220">
            <a:extLst>
              <a:ext uri="{FF2B5EF4-FFF2-40B4-BE49-F238E27FC236}">
                <a16:creationId xmlns:a16="http://schemas.microsoft.com/office/drawing/2014/main" id="{A508E101-B8D8-07B5-AA69-9C4C961C645E}"/>
              </a:ext>
            </a:extLst>
          </p:cNvPr>
          <p:cNvCxnSpPr>
            <a:cxnSpLocks/>
            <a:endCxn id="218" idx="6"/>
          </p:cNvCxnSpPr>
          <p:nvPr/>
        </p:nvCxnSpPr>
        <p:spPr>
          <a:xfrm>
            <a:off x="4820093" y="-2790760"/>
            <a:ext cx="1019764" cy="114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22" name="Straight Arrow Connector 221">
            <a:extLst>
              <a:ext uri="{FF2B5EF4-FFF2-40B4-BE49-F238E27FC236}">
                <a16:creationId xmlns:a16="http://schemas.microsoft.com/office/drawing/2014/main" id="{597F6B0A-E526-C5E9-0348-B0E3AC570EF5}"/>
              </a:ext>
            </a:extLst>
          </p:cNvPr>
          <p:cNvCxnSpPr>
            <a:cxnSpLocks/>
            <a:stCxn id="58" idx="6"/>
            <a:endCxn id="217" idx="2"/>
          </p:cNvCxnSpPr>
          <p:nvPr/>
        </p:nvCxnSpPr>
        <p:spPr>
          <a:xfrm>
            <a:off x="4820093" y="-1319708"/>
            <a:ext cx="1029496" cy="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27" name="Straight Arrow Connector 226">
            <a:extLst>
              <a:ext uri="{FF2B5EF4-FFF2-40B4-BE49-F238E27FC236}">
                <a16:creationId xmlns:a16="http://schemas.microsoft.com/office/drawing/2014/main" id="{72F37E64-0C8D-B637-2CEC-455EC06D3C4C}"/>
              </a:ext>
            </a:extLst>
          </p:cNvPr>
          <p:cNvCxnSpPr>
            <a:cxnSpLocks/>
            <a:stCxn id="58" idx="6"/>
            <a:endCxn id="218" idx="6"/>
          </p:cNvCxnSpPr>
          <p:nvPr/>
        </p:nvCxnSpPr>
        <p:spPr>
          <a:xfrm flipV="1">
            <a:off x="4820093" y="-2789613"/>
            <a:ext cx="1019764" cy="1469905"/>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30" name="Straight Arrow Connector 229">
            <a:extLst>
              <a:ext uri="{FF2B5EF4-FFF2-40B4-BE49-F238E27FC236}">
                <a16:creationId xmlns:a16="http://schemas.microsoft.com/office/drawing/2014/main" id="{0BD99050-69E5-1D0F-651C-21770EBCBA16}"/>
              </a:ext>
            </a:extLst>
          </p:cNvPr>
          <p:cNvCxnSpPr>
            <a:cxnSpLocks/>
            <a:stCxn id="58" idx="6"/>
            <a:endCxn id="216" idx="3"/>
          </p:cNvCxnSpPr>
          <p:nvPr/>
        </p:nvCxnSpPr>
        <p:spPr>
          <a:xfrm flipV="1">
            <a:off x="4820093" y="-3908246"/>
            <a:ext cx="1157704" cy="2588538"/>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sp>
        <p:nvSpPr>
          <p:cNvPr id="233" name="Oval 232">
            <a:extLst>
              <a:ext uri="{FF2B5EF4-FFF2-40B4-BE49-F238E27FC236}">
                <a16:creationId xmlns:a16="http://schemas.microsoft.com/office/drawing/2014/main" id="{0E453FFB-9443-DB26-F0CA-D29E6ADED18F}"/>
              </a:ext>
            </a:extLst>
          </p:cNvPr>
          <p:cNvSpPr/>
          <p:nvPr/>
        </p:nvSpPr>
        <p:spPr>
          <a:xfrm>
            <a:off x="7508324" y="-4392263"/>
            <a:ext cx="614141" cy="614141"/>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1</a:t>
            </a:r>
          </a:p>
        </p:txBody>
      </p:sp>
      <p:sp>
        <p:nvSpPr>
          <p:cNvPr id="234" name="Oval 233">
            <a:extLst>
              <a:ext uri="{FF2B5EF4-FFF2-40B4-BE49-F238E27FC236}">
                <a16:creationId xmlns:a16="http://schemas.microsoft.com/office/drawing/2014/main" id="{BF4F48BF-F9C8-80FD-0311-F6BD47DAF3AA}"/>
              </a:ext>
            </a:extLst>
          </p:cNvPr>
          <p:cNvSpPr/>
          <p:nvPr/>
        </p:nvSpPr>
        <p:spPr>
          <a:xfrm>
            <a:off x="7470055" y="-1586594"/>
            <a:ext cx="614141" cy="614141"/>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3</a:t>
            </a:r>
          </a:p>
        </p:txBody>
      </p:sp>
      <p:sp>
        <p:nvSpPr>
          <p:cNvPr id="235" name="Oval 234">
            <a:extLst>
              <a:ext uri="{FF2B5EF4-FFF2-40B4-BE49-F238E27FC236}">
                <a16:creationId xmlns:a16="http://schemas.microsoft.com/office/drawing/2014/main" id="{A83D90D4-84D7-7679-3121-1078C7B28D5D}"/>
              </a:ext>
            </a:extLst>
          </p:cNvPr>
          <p:cNvSpPr/>
          <p:nvPr/>
        </p:nvSpPr>
        <p:spPr>
          <a:xfrm flipH="1">
            <a:off x="7460323" y="-3061365"/>
            <a:ext cx="623873" cy="623873"/>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endParaRPr lang="en-NL" sz="1400" b="1" dirty="0"/>
          </a:p>
        </p:txBody>
      </p:sp>
      <p:cxnSp>
        <p:nvCxnSpPr>
          <p:cNvPr id="236" name="Straight Arrow Connector 235">
            <a:extLst>
              <a:ext uri="{FF2B5EF4-FFF2-40B4-BE49-F238E27FC236}">
                <a16:creationId xmlns:a16="http://schemas.microsoft.com/office/drawing/2014/main" id="{5245979D-1D3C-AD43-AB68-CB659575E3D7}"/>
              </a:ext>
            </a:extLst>
          </p:cNvPr>
          <p:cNvCxnSpPr>
            <a:cxnSpLocks/>
            <a:endCxn id="233" idx="2"/>
          </p:cNvCxnSpPr>
          <p:nvPr/>
        </p:nvCxnSpPr>
        <p:spPr>
          <a:xfrm flipV="1">
            <a:off x="6440559" y="-4085192"/>
            <a:ext cx="1067765" cy="133461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37" name="Straight Arrow Connector 236">
            <a:extLst>
              <a:ext uri="{FF2B5EF4-FFF2-40B4-BE49-F238E27FC236}">
                <a16:creationId xmlns:a16="http://schemas.microsoft.com/office/drawing/2014/main" id="{C7E1890D-5416-B08D-CDDF-B091A7E3F7B3}"/>
              </a:ext>
            </a:extLst>
          </p:cNvPr>
          <p:cNvCxnSpPr>
            <a:cxnSpLocks/>
            <a:endCxn id="234" idx="2"/>
          </p:cNvCxnSpPr>
          <p:nvPr/>
        </p:nvCxnSpPr>
        <p:spPr>
          <a:xfrm>
            <a:off x="6440559" y="-2750575"/>
            <a:ext cx="1029496" cy="147105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38" name="Straight Arrow Connector 237">
            <a:extLst>
              <a:ext uri="{FF2B5EF4-FFF2-40B4-BE49-F238E27FC236}">
                <a16:creationId xmlns:a16="http://schemas.microsoft.com/office/drawing/2014/main" id="{5B647C41-4470-DB75-9EB3-71DA3EE592AA}"/>
              </a:ext>
            </a:extLst>
          </p:cNvPr>
          <p:cNvCxnSpPr>
            <a:cxnSpLocks/>
            <a:endCxn id="235" idx="6"/>
          </p:cNvCxnSpPr>
          <p:nvPr/>
        </p:nvCxnSpPr>
        <p:spPr>
          <a:xfrm>
            <a:off x="6440559" y="-2750575"/>
            <a:ext cx="1019764" cy="114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39" name="Straight Arrow Connector 238">
            <a:extLst>
              <a:ext uri="{FF2B5EF4-FFF2-40B4-BE49-F238E27FC236}">
                <a16:creationId xmlns:a16="http://schemas.microsoft.com/office/drawing/2014/main" id="{C9033DB4-2816-3B29-8783-E4D0391E4EB3}"/>
              </a:ext>
            </a:extLst>
          </p:cNvPr>
          <p:cNvCxnSpPr>
            <a:cxnSpLocks/>
            <a:endCxn id="234" idx="2"/>
          </p:cNvCxnSpPr>
          <p:nvPr/>
        </p:nvCxnSpPr>
        <p:spPr>
          <a:xfrm>
            <a:off x="6440559" y="-1279523"/>
            <a:ext cx="1029496" cy="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40" name="Straight Arrow Connector 239">
            <a:extLst>
              <a:ext uri="{FF2B5EF4-FFF2-40B4-BE49-F238E27FC236}">
                <a16:creationId xmlns:a16="http://schemas.microsoft.com/office/drawing/2014/main" id="{94E72ED3-BA7C-702D-E8EB-A0AF1BC19E7A}"/>
              </a:ext>
            </a:extLst>
          </p:cNvPr>
          <p:cNvCxnSpPr>
            <a:cxnSpLocks/>
            <a:endCxn id="235" idx="6"/>
          </p:cNvCxnSpPr>
          <p:nvPr/>
        </p:nvCxnSpPr>
        <p:spPr>
          <a:xfrm flipV="1">
            <a:off x="6440559" y="-2749428"/>
            <a:ext cx="1019764" cy="1469905"/>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41" name="Straight Arrow Connector 240">
            <a:extLst>
              <a:ext uri="{FF2B5EF4-FFF2-40B4-BE49-F238E27FC236}">
                <a16:creationId xmlns:a16="http://schemas.microsoft.com/office/drawing/2014/main" id="{9A4ED700-66CA-C40F-F554-611E25801D17}"/>
              </a:ext>
            </a:extLst>
          </p:cNvPr>
          <p:cNvCxnSpPr>
            <a:cxnSpLocks/>
            <a:endCxn id="233" idx="3"/>
          </p:cNvCxnSpPr>
          <p:nvPr/>
        </p:nvCxnSpPr>
        <p:spPr>
          <a:xfrm flipV="1">
            <a:off x="6440559" y="-3868061"/>
            <a:ext cx="1157704" cy="2588538"/>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sp>
        <p:nvSpPr>
          <p:cNvPr id="242" name="Oval 241">
            <a:extLst>
              <a:ext uri="{FF2B5EF4-FFF2-40B4-BE49-F238E27FC236}">
                <a16:creationId xmlns:a16="http://schemas.microsoft.com/office/drawing/2014/main" id="{64F1A295-F4BA-1D11-4664-AABCEDBE921F}"/>
              </a:ext>
            </a:extLst>
          </p:cNvPr>
          <p:cNvSpPr/>
          <p:nvPr/>
        </p:nvSpPr>
        <p:spPr>
          <a:xfrm>
            <a:off x="9148009" y="-4376209"/>
            <a:ext cx="614141" cy="614141"/>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1</a:t>
            </a:r>
          </a:p>
        </p:txBody>
      </p:sp>
      <p:sp>
        <p:nvSpPr>
          <p:cNvPr id="243" name="Oval 242">
            <a:extLst>
              <a:ext uri="{FF2B5EF4-FFF2-40B4-BE49-F238E27FC236}">
                <a16:creationId xmlns:a16="http://schemas.microsoft.com/office/drawing/2014/main" id="{BE943D00-BBB3-9AD0-C558-33C6A0DD7EBF}"/>
              </a:ext>
            </a:extLst>
          </p:cNvPr>
          <p:cNvSpPr/>
          <p:nvPr/>
        </p:nvSpPr>
        <p:spPr>
          <a:xfrm>
            <a:off x="9109740" y="-1570540"/>
            <a:ext cx="614141" cy="614141"/>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3</a:t>
            </a:r>
          </a:p>
        </p:txBody>
      </p:sp>
      <p:sp>
        <p:nvSpPr>
          <p:cNvPr id="244" name="Oval 243">
            <a:extLst>
              <a:ext uri="{FF2B5EF4-FFF2-40B4-BE49-F238E27FC236}">
                <a16:creationId xmlns:a16="http://schemas.microsoft.com/office/drawing/2014/main" id="{17AB7D68-D4B9-9757-7E75-B5B3C1A33C13}"/>
              </a:ext>
            </a:extLst>
          </p:cNvPr>
          <p:cNvSpPr/>
          <p:nvPr/>
        </p:nvSpPr>
        <p:spPr>
          <a:xfrm flipH="1">
            <a:off x="9100008" y="-3045311"/>
            <a:ext cx="623873" cy="623873"/>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endParaRPr lang="en-NL" sz="1400" b="1" dirty="0"/>
          </a:p>
        </p:txBody>
      </p:sp>
      <p:cxnSp>
        <p:nvCxnSpPr>
          <p:cNvPr id="245" name="Straight Arrow Connector 244">
            <a:extLst>
              <a:ext uri="{FF2B5EF4-FFF2-40B4-BE49-F238E27FC236}">
                <a16:creationId xmlns:a16="http://schemas.microsoft.com/office/drawing/2014/main" id="{0F7A5242-0151-870C-4D9B-A6F80675D6EC}"/>
              </a:ext>
            </a:extLst>
          </p:cNvPr>
          <p:cNvCxnSpPr>
            <a:cxnSpLocks/>
            <a:endCxn id="242" idx="2"/>
          </p:cNvCxnSpPr>
          <p:nvPr/>
        </p:nvCxnSpPr>
        <p:spPr>
          <a:xfrm flipV="1">
            <a:off x="8080244" y="-4069138"/>
            <a:ext cx="1067765" cy="133461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46" name="Straight Arrow Connector 245">
            <a:extLst>
              <a:ext uri="{FF2B5EF4-FFF2-40B4-BE49-F238E27FC236}">
                <a16:creationId xmlns:a16="http://schemas.microsoft.com/office/drawing/2014/main" id="{BC18F079-223E-26AC-7C74-DD499E917569}"/>
              </a:ext>
            </a:extLst>
          </p:cNvPr>
          <p:cNvCxnSpPr>
            <a:cxnSpLocks/>
            <a:endCxn id="243" idx="2"/>
          </p:cNvCxnSpPr>
          <p:nvPr/>
        </p:nvCxnSpPr>
        <p:spPr>
          <a:xfrm>
            <a:off x="8080244" y="-2734521"/>
            <a:ext cx="1029496" cy="147105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47" name="Straight Arrow Connector 246">
            <a:extLst>
              <a:ext uri="{FF2B5EF4-FFF2-40B4-BE49-F238E27FC236}">
                <a16:creationId xmlns:a16="http://schemas.microsoft.com/office/drawing/2014/main" id="{BE9ACF7D-E8A4-47BE-59CF-5B96AEE4CA27}"/>
              </a:ext>
            </a:extLst>
          </p:cNvPr>
          <p:cNvCxnSpPr>
            <a:cxnSpLocks/>
            <a:endCxn id="244" idx="6"/>
          </p:cNvCxnSpPr>
          <p:nvPr/>
        </p:nvCxnSpPr>
        <p:spPr>
          <a:xfrm>
            <a:off x="8080244" y="-2734521"/>
            <a:ext cx="1019764" cy="114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48" name="Straight Arrow Connector 247">
            <a:extLst>
              <a:ext uri="{FF2B5EF4-FFF2-40B4-BE49-F238E27FC236}">
                <a16:creationId xmlns:a16="http://schemas.microsoft.com/office/drawing/2014/main" id="{F236DD0A-CF1B-E29C-72B3-8902D553EAC8}"/>
              </a:ext>
            </a:extLst>
          </p:cNvPr>
          <p:cNvCxnSpPr>
            <a:cxnSpLocks/>
            <a:endCxn id="243" idx="2"/>
          </p:cNvCxnSpPr>
          <p:nvPr/>
        </p:nvCxnSpPr>
        <p:spPr>
          <a:xfrm>
            <a:off x="8080244" y="-1263469"/>
            <a:ext cx="1029496" cy="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49" name="Straight Arrow Connector 248">
            <a:extLst>
              <a:ext uri="{FF2B5EF4-FFF2-40B4-BE49-F238E27FC236}">
                <a16:creationId xmlns:a16="http://schemas.microsoft.com/office/drawing/2014/main" id="{55B4AF31-3D6C-8B3B-EBBC-31959D9EE998}"/>
              </a:ext>
            </a:extLst>
          </p:cNvPr>
          <p:cNvCxnSpPr>
            <a:cxnSpLocks/>
            <a:endCxn id="244" idx="6"/>
          </p:cNvCxnSpPr>
          <p:nvPr/>
        </p:nvCxnSpPr>
        <p:spPr>
          <a:xfrm flipV="1">
            <a:off x="8080244" y="-2733374"/>
            <a:ext cx="1019764" cy="1469905"/>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50" name="Straight Arrow Connector 249">
            <a:extLst>
              <a:ext uri="{FF2B5EF4-FFF2-40B4-BE49-F238E27FC236}">
                <a16:creationId xmlns:a16="http://schemas.microsoft.com/office/drawing/2014/main" id="{9BD22638-0A9E-CF44-018C-352E4E8B9BCE}"/>
              </a:ext>
            </a:extLst>
          </p:cNvPr>
          <p:cNvCxnSpPr>
            <a:cxnSpLocks/>
            <a:endCxn id="242" idx="3"/>
          </p:cNvCxnSpPr>
          <p:nvPr/>
        </p:nvCxnSpPr>
        <p:spPr>
          <a:xfrm flipV="1">
            <a:off x="8080244" y="-3852007"/>
            <a:ext cx="1157704" cy="2588538"/>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sp>
        <p:nvSpPr>
          <p:cNvPr id="251" name="Oval 250">
            <a:extLst>
              <a:ext uri="{FF2B5EF4-FFF2-40B4-BE49-F238E27FC236}">
                <a16:creationId xmlns:a16="http://schemas.microsoft.com/office/drawing/2014/main" id="{8B042751-7553-0647-0F70-0DB5C09C4D66}"/>
              </a:ext>
            </a:extLst>
          </p:cNvPr>
          <p:cNvSpPr/>
          <p:nvPr/>
        </p:nvSpPr>
        <p:spPr>
          <a:xfrm>
            <a:off x="10787694" y="-4392263"/>
            <a:ext cx="614141" cy="614141"/>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1</a:t>
            </a:r>
          </a:p>
        </p:txBody>
      </p:sp>
      <p:sp>
        <p:nvSpPr>
          <p:cNvPr id="252" name="Oval 251">
            <a:extLst>
              <a:ext uri="{FF2B5EF4-FFF2-40B4-BE49-F238E27FC236}">
                <a16:creationId xmlns:a16="http://schemas.microsoft.com/office/drawing/2014/main" id="{EB6BFDFD-E9FD-AE5A-D66A-4D2A2957A123}"/>
              </a:ext>
            </a:extLst>
          </p:cNvPr>
          <p:cNvSpPr/>
          <p:nvPr/>
        </p:nvSpPr>
        <p:spPr>
          <a:xfrm>
            <a:off x="10749425" y="-1586594"/>
            <a:ext cx="614141" cy="614141"/>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3</a:t>
            </a:r>
          </a:p>
        </p:txBody>
      </p:sp>
      <p:sp>
        <p:nvSpPr>
          <p:cNvPr id="253" name="Oval 252">
            <a:extLst>
              <a:ext uri="{FF2B5EF4-FFF2-40B4-BE49-F238E27FC236}">
                <a16:creationId xmlns:a16="http://schemas.microsoft.com/office/drawing/2014/main" id="{340733A6-9450-E68B-D40D-D2D81CE59E6D}"/>
              </a:ext>
            </a:extLst>
          </p:cNvPr>
          <p:cNvSpPr/>
          <p:nvPr/>
        </p:nvSpPr>
        <p:spPr>
          <a:xfrm flipH="1">
            <a:off x="10739693" y="-3061365"/>
            <a:ext cx="623873" cy="623873"/>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endParaRPr lang="en-NL" sz="1400" b="1" dirty="0"/>
          </a:p>
        </p:txBody>
      </p:sp>
      <p:cxnSp>
        <p:nvCxnSpPr>
          <p:cNvPr id="254" name="Straight Arrow Connector 253">
            <a:extLst>
              <a:ext uri="{FF2B5EF4-FFF2-40B4-BE49-F238E27FC236}">
                <a16:creationId xmlns:a16="http://schemas.microsoft.com/office/drawing/2014/main" id="{6FAA263C-0F92-3768-77DA-7AEBC625552F}"/>
              </a:ext>
            </a:extLst>
          </p:cNvPr>
          <p:cNvCxnSpPr>
            <a:cxnSpLocks/>
            <a:endCxn id="251" idx="2"/>
          </p:cNvCxnSpPr>
          <p:nvPr/>
        </p:nvCxnSpPr>
        <p:spPr>
          <a:xfrm flipV="1">
            <a:off x="9719929" y="-4085192"/>
            <a:ext cx="1067765" cy="133461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55" name="Straight Arrow Connector 254">
            <a:extLst>
              <a:ext uri="{FF2B5EF4-FFF2-40B4-BE49-F238E27FC236}">
                <a16:creationId xmlns:a16="http://schemas.microsoft.com/office/drawing/2014/main" id="{CBDB6537-79AE-62DB-E6E5-98373C6F7DDB}"/>
              </a:ext>
            </a:extLst>
          </p:cNvPr>
          <p:cNvCxnSpPr>
            <a:cxnSpLocks/>
            <a:endCxn id="252" idx="2"/>
          </p:cNvCxnSpPr>
          <p:nvPr/>
        </p:nvCxnSpPr>
        <p:spPr>
          <a:xfrm>
            <a:off x="9719929" y="-2750575"/>
            <a:ext cx="1029496" cy="147105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56" name="Straight Arrow Connector 255">
            <a:extLst>
              <a:ext uri="{FF2B5EF4-FFF2-40B4-BE49-F238E27FC236}">
                <a16:creationId xmlns:a16="http://schemas.microsoft.com/office/drawing/2014/main" id="{E48AE753-1553-FF70-F163-B7DA6A0AD66C}"/>
              </a:ext>
            </a:extLst>
          </p:cNvPr>
          <p:cNvCxnSpPr>
            <a:cxnSpLocks/>
            <a:endCxn id="253" idx="6"/>
          </p:cNvCxnSpPr>
          <p:nvPr/>
        </p:nvCxnSpPr>
        <p:spPr>
          <a:xfrm>
            <a:off x="9719929" y="-2750575"/>
            <a:ext cx="1019764" cy="114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57" name="Straight Arrow Connector 256">
            <a:extLst>
              <a:ext uri="{FF2B5EF4-FFF2-40B4-BE49-F238E27FC236}">
                <a16:creationId xmlns:a16="http://schemas.microsoft.com/office/drawing/2014/main" id="{DB4B7028-C6FF-20E0-181E-D30F5CBD0B60}"/>
              </a:ext>
            </a:extLst>
          </p:cNvPr>
          <p:cNvCxnSpPr>
            <a:cxnSpLocks/>
            <a:endCxn id="252" idx="2"/>
          </p:cNvCxnSpPr>
          <p:nvPr/>
        </p:nvCxnSpPr>
        <p:spPr>
          <a:xfrm>
            <a:off x="9719929" y="-1279523"/>
            <a:ext cx="1029496" cy="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58" name="Straight Arrow Connector 257">
            <a:extLst>
              <a:ext uri="{FF2B5EF4-FFF2-40B4-BE49-F238E27FC236}">
                <a16:creationId xmlns:a16="http://schemas.microsoft.com/office/drawing/2014/main" id="{4290A98D-4383-3B46-DDA3-92C296A2BBC0}"/>
              </a:ext>
            </a:extLst>
          </p:cNvPr>
          <p:cNvCxnSpPr>
            <a:cxnSpLocks/>
            <a:endCxn id="253" idx="6"/>
          </p:cNvCxnSpPr>
          <p:nvPr/>
        </p:nvCxnSpPr>
        <p:spPr>
          <a:xfrm flipV="1">
            <a:off x="9719929" y="-2749428"/>
            <a:ext cx="1019764" cy="1469905"/>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59" name="Straight Arrow Connector 258">
            <a:extLst>
              <a:ext uri="{FF2B5EF4-FFF2-40B4-BE49-F238E27FC236}">
                <a16:creationId xmlns:a16="http://schemas.microsoft.com/office/drawing/2014/main" id="{9923CEFE-42F8-6652-76AD-6E8CCE4EE82E}"/>
              </a:ext>
            </a:extLst>
          </p:cNvPr>
          <p:cNvCxnSpPr>
            <a:cxnSpLocks/>
            <a:endCxn id="251" idx="3"/>
          </p:cNvCxnSpPr>
          <p:nvPr/>
        </p:nvCxnSpPr>
        <p:spPr>
          <a:xfrm flipV="1">
            <a:off x="9719929" y="-3868061"/>
            <a:ext cx="1157704" cy="2588538"/>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65D9BF-8252-2B3C-ADC0-DAB63C6EEECA}"/>
                  </a:ext>
                </a:extLst>
              </p:cNvPr>
              <p:cNvSpPr txBox="1"/>
              <p:nvPr/>
            </p:nvSpPr>
            <p:spPr>
              <a:xfrm>
                <a:off x="2209957" y="4393484"/>
                <a:ext cx="8295220" cy="914400"/>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noProof="0" smtClean="0">
                          <a:solidFill>
                            <a:schemeClr val="bg2"/>
                          </a:solidFill>
                          <a:latin typeface="Cambria Math" panose="02040503050406030204" pitchFamily="18" charset="0"/>
                        </a:rPr>
                        <m:t>𝐿𝑜𝑠𝑠</m:t>
                      </m:r>
                      <m:r>
                        <a:rPr lang="en-US" b="0" i="1" noProof="0" smtClean="0">
                          <a:solidFill>
                            <a:schemeClr val="bg2"/>
                          </a:solidFill>
                          <a:latin typeface="Cambria Math" panose="02040503050406030204" pitchFamily="18" charset="0"/>
                        </a:rPr>
                        <m:t>(</m:t>
                      </m:r>
                      <m:sSubSup>
                        <m:sSubSupPr>
                          <m:ctrlPr>
                            <a:rPr lang="en-US" b="0" i="1" noProof="0" smtClean="0">
                              <a:solidFill>
                                <a:schemeClr val="bg2"/>
                              </a:solidFill>
                              <a:latin typeface="Cambria Math" panose="02040503050406030204" pitchFamily="18" charset="0"/>
                            </a:rPr>
                          </m:ctrlPr>
                        </m:sSubSupPr>
                        <m:e>
                          <m:r>
                            <a:rPr lang="en-US" b="0" i="1" noProof="0" smtClean="0">
                              <a:solidFill>
                                <a:schemeClr val="bg2"/>
                              </a:solidFill>
                              <a:latin typeface="Cambria Math" panose="02040503050406030204" pitchFamily="18" charset="0"/>
                            </a:rPr>
                            <m:t>𝑐</m:t>
                          </m:r>
                        </m:e>
                        <m:sub>
                          <m:r>
                            <a:rPr lang="en-US" b="0" i="1" noProof="0" smtClean="0">
                              <a:solidFill>
                                <a:schemeClr val="bg2"/>
                              </a:solidFill>
                              <a:latin typeface="Cambria Math" panose="02040503050406030204" pitchFamily="18" charset="0"/>
                            </a:rPr>
                            <m:t>𝑘</m:t>
                          </m:r>
                        </m:sub>
                        <m:sup>
                          <m:r>
                            <a:rPr lang="en-US" b="0" i="1" noProof="0" smtClean="0">
                              <a:solidFill>
                                <a:schemeClr val="bg2"/>
                              </a:solidFill>
                              <a:latin typeface="Cambria Math" panose="02040503050406030204" pitchFamily="18" charset="0"/>
                            </a:rPr>
                            <m:t>𝑒</m:t>
                          </m:r>
                        </m:sup>
                      </m:sSubSup>
                      <m:r>
                        <a:rPr lang="en-US" b="0" i="1" noProof="0" smtClean="0">
                          <a:solidFill>
                            <a:schemeClr val="bg2"/>
                          </a:solidFill>
                          <a:latin typeface="Cambria Math" panose="02040503050406030204" pitchFamily="18" charset="0"/>
                        </a:rPr>
                        <m:t>,</m:t>
                      </m:r>
                      <m:acc>
                        <m:accPr>
                          <m:chr m:val="̂"/>
                          <m:ctrlPr>
                            <a:rPr lang="en-US" b="0" i="1" noProof="0" smtClean="0">
                              <a:solidFill>
                                <a:schemeClr val="bg2"/>
                              </a:solidFill>
                              <a:latin typeface="Cambria Math" panose="02040503050406030204" pitchFamily="18" charset="0"/>
                            </a:rPr>
                          </m:ctrlPr>
                        </m:accPr>
                        <m:e>
                          <m:sSub>
                            <m:sSubPr>
                              <m:ctrlPr>
                                <a:rPr lang="en-US" i="1">
                                  <a:solidFill>
                                    <a:schemeClr val="bg2"/>
                                  </a:solidFill>
                                  <a:latin typeface="Cambria Math" panose="02040503050406030204" pitchFamily="18" charset="0"/>
                                </a:rPr>
                              </m:ctrlPr>
                            </m:sSubPr>
                            <m:e>
                              <m:r>
                                <a:rPr lang="en-US" i="1">
                                  <a:solidFill>
                                    <a:schemeClr val="bg2"/>
                                  </a:solidFill>
                                  <a:latin typeface="Cambria Math" panose="02040503050406030204" pitchFamily="18" charset="0"/>
                                </a:rPr>
                                <m:t>h</m:t>
                              </m:r>
                            </m:e>
                            <m:sub>
                              <m:r>
                                <a:rPr lang="en-US" i="1">
                                  <a:solidFill>
                                    <a:schemeClr val="bg2"/>
                                  </a:solidFill>
                                  <a:latin typeface="Cambria Math" panose="02040503050406030204" pitchFamily="18" charset="0"/>
                                </a:rPr>
                                <m:t>𝑘</m:t>
                              </m:r>
                            </m:sub>
                          </m:sSub>
                        </m:e>
                      </m:acc>
                      <m:r>
                        <a:rPr lang="en-US" b="0" i="1" noProof="0" smtClean="0">
                          <a:solidFill>
                            <a:schemeClr val="bg2"/>
                          </a:solidFill>
                          <a:latin typeface="Cambria Math" panose="02040503050406030204" pitchFamily="18" charset="0"/>
                        </a:rPr>
                        <m:t>)=</m:t>
                      </m:r>
                      <m:nary>
                        <m:naryPr>
                          <m:chr m:val="∑"/>
                          <m:ctrlPr>
                            <a:rPr lang="en-US" b="0" i="1" noProof="0" smtClean="0">
                              <a:solidFill>
                                <a:schemeClr val="bg2"/>
                              </a:solidFill>
                              <a:latin typeface="Cambria Math" panose="02040503050406030204" pitchFamily="18" charset="0"/>
                            </a:rPr>
                          </m:ctrlPr>
                        </m:naryPr>
                        <m:sub>
                          <m:r>
                            <m:rPr>
                              <m:brk m:alnAt="23"/>
                            </m:rPr>
                            <a:rPr lang="en-US" b="0" i="1" noProof="0" smtClean="0">
                              <a:solidFill>
                                <a:schemeClr val="bg2"/>
                              </a:solidFill>
                              <a:latin typeface="Cambria Math" panose="02040503050406030204" pitchFamily="18" charset="0"/>
                            </a:rPr>
                            <m:t>𝑘</m:t>
                          </m:r>
                          <m:r>
                            <a:rPr lang="en-US" b="0" i="1" noProof="0" smtClean="0">
                              <a:solidFill>
                                <a:schemeClr val="bg2"/>
                              </a:solidFill>
                              <a:latin typeface="Cambria Math" panose="02040503050406030204" pitchFamily="18" charset="0"/>
                            </a:rPr>
                            <m:t>=1</m:t>
                          </m:r>
                        </m:sub>
                        <m:sup>
                          <m:r>
                            <a:rPr lang="en-US" b="0" i="1" noProof="0" smtClean="0">
                              <a:solidFill>
                                <a:schemeClr val="bg2"/>
                              </a:solidFill>
                              <a:latin typeface="Cambria Math" panose="02040503050406030204" pitchFamily="18" charset="0"/>
                            </a:rPr>
                            <m:t>5</m:t>
                          </m:r>
                        </m:sup>
                        <m:e>
                          <m:d>
                            <m:dPr>
                              <m:begChr m:val="|"/>
                              <m:endChr m:val="|"/>
                              <m:ctrlPr>
                                <a:rPr lang="en-US" b="0" i="1" noProof="0" smtClean="0">
                                  <a:solidFill>
                                    <a:schemeClr val="bg2"/>
                                  </a:solidFill>
                                  <a:latin typeface="Cambria Math" panose="02040503050406030204" pitchFamily="18" charset="0"/>
                                </a:rPr>
                              </m:ctrlPr>
                            </m:dPr>
                            <m:e>
                              <m:acc>
                                <m:accPr>
                                  <m:chr m:val="̂"/>
                                  <m:ctrlPr>
                                    <a:rPr lang="en-US" b="0" i="1" noProof="0" smtClean="0">
                                      <a:solidFill>
                                        <a:schemeClr val="bg2"/>
                                      </a:solidFill>
                                      <a:latin typeface="Cambria Math" panose="02040503050406030204" pitchFamily="18" charset="0"/>
                                    </a:rPr>
                                  </m:ctrlPr>
                                </m:accPr>
                                <m:e>
                                  <m:sSubSup>
                                    <m:sSubSupPr>
                                      <m:ctrlPr>
                                        <a:rPr lang="en-US" i="1">
                                          <a:solidFill>
                                            <a:schemeClr val="bg2"/>
                                          </a:solidFill>
                                          <a:latin typeface="Cambria Math" panose="02040503050406030204" pitchFamily="18" charset="0"/>
                                        </a:rPr>
                                      </m:ctrlPr>
                                    </m:sSubSupPr>
                                    <m:e>
                                      <m:r>
                                        <a:rPr lang="en-US" i="1">
                                          <a:solidFill>
                                            <a:schemeClr val="bg2"/>
                                          </a:solidFill>
                                          <a:latin typeface="Cambria Math" panose="02040503050406030204" pitchFamily="18" charset="0"/>
                                        </a:rPr>
                                        <m:t>𝑇</m:t>
                                      </m:r>
                                    </m:e>
                                    <m:sub>
                                      <m:r>
                                        <a:rPr lang="en-US" i="1">
                                          <a:solidFill>
                                            <a:schemeClr val="bg2"/>
                                          </a:solidFill>
                                          <a:latin typeface="Cambria Math" panose="02040503050406030204" pitchFamily="18" charset="0"/>
                                        </a:rPr>
                                        <m:t>𝑘</m:t>
                                      </m:r>
                                    </m:sub>
                                    <m:sup>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1</m:t>
                                          </m:r>
                                        </m:e>
                                      </m:d>
                                    </m:sup>
                                  </m:sSubSup>
                                </m:e>
                              </m:acc>
                              <m:r>
                                <a:rPr lang="en-US" b="0" i="1" smtClean="0">
                                  <a:solidFill>
                                    <a:schemeClr val="bg2"/>
                                  </a:solidFill>
                                  <a:latin typeface="Cambria Math" panose="02040503050406030204" pitchFamily="18" charset="0"/>
                                </a:rPr>
                                <m:t> −</m:t>
                              </m:r>
                              <m:sSubSup>
                                <m:sSubSupPr>
                                  <m:ctrlPr>
                                    <a:rPr lang="en-US" i="1">
                                      <a:solidFill>
                                        <a:schemeClr val="bg2"/>
                                      </a:solidFill>
                                      <a:latin typeface="Cambria Math" panose="02040503050406030204" pitchFamily="18" charset="0"/>
                                    </a:rPr>
                                  </m:ctrlPr>
                                </m:sSubSupPr>
                                <m:e>
                                  <m:r>
                                    <a:rPr lang="en-US" i="1">
                                      <a:solidFill>
                                        <a:schemeClr val="bg2"/>
                                      </a:solidFill>
                                      <a:latin typeface="Cambria Math" panose="02040503050406030204" pitchFamily="18" charset="0"/>
                                    </a:rPr>
                                    <m:t>𝑇</m:t>
                                  </m:r>
                                </m:e>
                                <m:sub>
                                  <m:r>
                                    <a:rPr lang="en-US" i="1">
                                      <a:solidFill>
                                        <a:schemeClr val="bg2"/>
                                      </a:solidFill>
                                      <a:latin typeface="Cambria Math" panose="02040503050406030204" pitchFamily="18" charset="0"/>
                                    </a:rPr>
                                    <m:t>𝑘</m:t>
                                  </m:r>
                                </m:sub>
                                <m:sup>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1</m:t>
                                      </m:r>
                                    </m:e>
                                  </m:d>
                                </m:sup>
                              </m:sSubSup>
                            </m:e>
                          </m:d>
                        </m:e>
                      </m:nary>
                      <m:r>
                        <a:rPr lang="en-US" b="0" i="1" smtClean="0">
                          <a:solidFill>
                            <a:schemeClr val="bg2"/>
                          </a:solidFill>
                          <a:latin typeface="Cambria Math" panose="02040503050406030204" pitchFamily="18" charset="0"/>
                        </a:rPr>
                        <m:t>+</m:t>
                      </m:r>
                      <m:nary>
                        <m:naryPr>
                          <m:chr m:val="∑"/>
                          <m:ctrlPr>
                            <a:rPr lang="en-US" i="1">
                              <a:solidFill>
                                <a:schemeClr val="bg2"/>
                              </a:solidFill>
                              <a:latin typeface="Cambria Math" panose="02040503050406030204" pitchFamily="18" charset="0"/>
                            </a:rPr>
                          </m:ctrlPr>
                        </m:naryPr>
                        <m:sub>
                          <m:r>
                            <m:rPr>
                              <m:brk m:alnAt="23"/>
                            </m:rPr>
                            <a:rPr lang="en-US" i="1">
                              <a:solidFill>
                                <a:schemeClr val="bg2"/>
                              </a:solidFill>
                              <a:latin typeface="Cambria Math" panose="02040503050406030204" pitchFamily="18" charset="0"/>
                            </a:rPr>
                            <m:t>𝑘</m:t>
                          </m:r>
                          <m:r>
                            <a:rPr lang="en-US" i="1">
                              <a:solidFill>
                                <a:schemeClr val="bg2"/>
                              </a:solidFill>
                              <a:latin typeface="Cambria Math" panose="02040503050406030204" pitchFamily="18" charset="0"/>
                            </a:rPr>
                            <m:t>=1</m:t>
                          </m:r>
                        </m:sub>
                        <m:sup>
                          <m:r>
                            <a:rPr lang="en-US" i="1">
                              <a:solidFill>
                                <a:schemeClr val="bg2"/>
                              </a:solidFill>
                              <a:latin typeface="Cambria Math" panose="02040503050406030204" pitchFamily="18" charset="0"/>
                            </a:rPr>
                            <m:t>5</m:t>
                          </m:r>
                        </m:sup>
                        <m:e>
                          <m:d>
                            <m:dPr>
                              <m:begChr m:val="|"/>
                              <m:endChr m:val="|"/>
                              <m:ctrlPr>
                                <a:rPr lang="en-US" i="1">
                                  <a:solidFill>
                                    <a:schemeClr val="bg2"/>
                                  </a:solidFill>
                                  <a:latin typeface="Cambria Math" panose="02040503050406030204" pitchFamily="18" charset="0"/>
                                </a:rPr>
                              </m:ctrlPr>
                            </m:dPr>
                            <m:e>
                              <m:acc>
                                <m:accPr>
                                  <m:chr m:val="̂"/>
                                  <m:ctrlPr>
                                    <a:rPr lang="en-US" i="1">
                                      <a:solidFill>
                                        <a:schemeClr val="bg2"/>
                                      </a:solidFill>
                                      <a:latin typeface="Cambria Math" panose="02040503050406030204" pitchFamily="18" charset="0"/>
                                    </a:rPr>
                                  </m:ctrlPr>
                                </m:accPr>
                                <m:e>
                                  <m:sSubSup>
                                    <m:sSubSupPr>
                                      <m:ctrlPr>
                                        <a:rPr lang="en-US" i="1">
                                          <a:solidFill>
                                            <a:schemeClr val="bg2"/>
                                          </a:solidFill>
                                          <a:latin typeface="Cambria Math" panose="02040503050406030204" pitchFamily="18" charset="0"/>
                                        </a:rPr>
                                      </m:ctrlPr>
                                    </m:sSubSupPr>
                                    <m:e>
                                      <m:r>
                                        <a:rPr lang="en-US" i="1">
                                          <a:solidFill>
                                            <a:schemeClr val="bg2"/>
                                          </a:solidFill>
                                          <a:latin typeface="Cambria Math" panose="02040503050406030204" pitchFamily="18" charset="0"/>
                                        </a:rPr>
                                        <m:t>𝑇</m:t>
                                      </m:r>
                                    </m:e>
                                    <m:sub>
                                      <m:r>
                                        <a:rPr lang="en-US" i="1">
                                          <a:solidFill>
                                            <a:schemeClr val="bg2"/>
                                          </a:solidFill>
                                          <a:latin typeface="Cambria Math" panose="02040503050406030204" pitchFamily="18" charset="0"/>
                                        </a:rPr>
                                        <m:t>𝑘</m:t>
                                      </m:r>
                                    </m:sub>
                                    <m:sup>
                                      <m:d>
                                        <m:dPr>
                                          <m:ctrlPr>
                                            <a:rPr lang="en-US" i="1">
                                              <a:solidFill>
                                                <a:schemeClr val="bg2"/>
                                              </a:solidFill>
                                              <a:latin typeface="Cambria Math" panose="02040503050406030204" pitchFamily="18" charset="0"/>
                                            </a:rPr>
                                          </m:ctrlPr>
                                        </m:dPr>
                                        <m:e>
                                          <m:r>
                                            <a:rPr lang="en-US" b="0" i="1" smtClean="0">
                                              <a:solidFill>
                                                <a:schemeClr val="bg2"/>
                                              </a:solidFill>
                                              <a:latin typeface="Cambria Math" panose="02040503050406030204" pitchFamily="18" charset="0"/>
                                            </a:rPr>
                                            <m:t>𝑎𝑙𝑙</m:t>
                                          </m:r>
                                        </m:e>
                                      </m:d>
                                    </m:sup>
                                  </m:sSubSup>
                                </m:e>
                              </m:acc>
                              <m:r>
                                <a:rPr lang="en-US" i="1">
                                  <a:solidFill>
                                    <a:schemeClr val="bg2"/>
                                  </a:solidFill>
                                  <a:latin typeface="Cambria Math" panose="02040503050406030204" pitchFamily="18" charset="0"/>
                                </a:rPr>
                                <m:t> −</m:t>
                              </m:r>
                              <m:sSubSup>
                                <m:sSubSupPr>
                                  <m:ctrlPr>
                                    <a:rPr lang="en-US" i="1">
                                      <a:solidFill>
                                        <a:schemeClr val="bg2"/>
                                      </a:solidFill>
                                      <a:latin typeface="Cambria Math" panose="02040503050406030204" pitchFamily="18" charset="0"/>
                                    </a:rPr>
                                  </m:ctrlPr>
                                </m:sSubSupPr>
                                <m:e>
                                  <m:r>
                                    <a:rPr lang="en-US" i="1">
                                      <a:solidFill>
                                        <a:schemeClr val="bg2"/>
                                      </a:solidFill>
                                      <a:latin typeface="Cambria Math" panose="02040503050406030204" pitchFamily="18" charset="0"/>
                                    </a:rPr>
                                    <m:t>𝑇</m:t>
                                  </m:r>
                                </m:e>
                                <m:sub>
                                  <m:r>
                                    <a:rPr lang="en-US" i="1">
                                      <a:solidFill>
                                        <a:schemeClr val="bg2"/>
                                      </a:solidFill>
                                      <a:latin typeface="Cambria Math" panose="02040503050406030204" pitchFamily="18" charset="0"/>
                                    </a:rPr>
                                    <m:t>𝑘</m:t>
                                  </m:r>
                                </m:sub>
                                <m:sup>
                                  <m:d>
                                    <m:dPr>
                                      <m:ctrlPr>
                                        <a:rPr lang="en-US" b="0" i="1">
                                          <a:solidFill>
                                            <a:schemeClr val="bg2"/>
                                          </a:solidFill>
                                          <a:latin typeface="Cambria Math" panose="02040503050406030204" pitchFamily="18" charset="0"/>
                                        </a:rPr>
                                      </m:ctrlPr>
                                    </m:dPr>
                                    <m:e>
                                      <m:r>
                                        <a:rPr lang="en-US" b="0" i="1" smtClean="0">
                                          <a:solidFill>
                                            <a:schemeClr val="bg2"/>
                                          </a:solidFill>
                                          <a:latin typeface="Cambria Math" panose="02040503050406030204" pitchFamily="18" charset="0"/>
                                        </a:rPr>
                                        <m:t>𝑎𝑙𝑙</m:t>
                                      </m:r>
                                    </m:e>
                                  </m:d>
                                </m:sup>
                              </m:sSubSup>
                            </m:e>
                          </m:d>
                        </m:e>
                      </m:nary>
                      <m:r>
                        <a:rPr lang="en-US" b="0" i="1" smtClean="0">
                          <a:solidFill>
                            <a:schemeClr val="bg2"/>
                          </a:solidFill>
                          <a:latin typeface="Cambria Math" panose="02040503050406030204" pitchFamily="18" charset="0"/>
                        </a:rPr>
                        <m:t>+</m:t>
                      </m:r>
                      <m:nary>
                        <m:naryPr>
                          <m:chr m:val="∑"/>
                          <m:ctrlPr>
                            <a:rPr lang="en-US" i="1">
                              <a:solidFill>
                                <a:schemeClr val="bg2"/>
                              </a:solidFill>
                              <a:latin typeface="Cambria Math" panose="02040503050406030204" pitchFamily="18" charset="0"/>
                            </a:rPr>
                          </m:ctrlPr>
                        </m:naryPr>
                        <m:sub>
                          <m:r>
                            <a:rPr lang="en-US" b="0" i="1" smtClean="0">
                              <a:solidFill>
                                <a:schemeClr val="bg2"/>
                              </a:solidFill>
                              <a:latin typeface="Cambria Math" panose="02040503050406030204" pitchFamily="18" charset="0"/>
                            </a:rPr>
                            <m:t>𝑗</m:t>
                          </m:r>
                          <m:r>
                            <a:rPr lang="en-US" i="1">
                              <a:solidFill>
                                <a:schemeClr val="bg2"/>
                              </a:solidFill>
                              <a:latin typeface="Cambria Math" panose="02040503050406030204" pitchFamily="18" charset="0"/>
                            </a:rPr>
                            <m:t>=1</m:t>
                          </m:r>
                        </m:sub>
                        <m:sup>
                          <m:r>
                            <a:rPr lang="en-US" b="0" i="1" smtClean="0">
                              <a:solidFill>
                                <a:schemeClr val="bg2"/>
                              </a:solidFill>
                              <a:latin typeface="Cambria Math" panose="02040503050406030204" pitchFamily="18" charset="0"/>
                            </a:rPr>
                            <m:t>3+</m:t>
                          </m:r>
                        </m:sup>
                        <m:e>
                          <m:d>
                            <m:dPr>
                              <m:begChr m:val="|"/>
                              <m:endChr m:val="|"/>
                              <m:ctrlPr>
                                <a:rPr lang="en-US" i="1">
                                  <a:solidFill>
                                    <a:schemeClr val="bg2"/>
                                  </a:solidFill>
                                  <a:latin typeface="Cambria Math" panose="02040503050406030204" pitchFamily="18" charset="0"/>
                                </a:rPr>
                              </m:ctrlPr>
                            </m:dPr>
                            <m:e>
                              <m:acc>
                                <m:accPr>
                                  <m:chr m:val="̂"/>
                                  <m:ctrlPr>
                                    <a:rPr lang="en-US" i="1">
                                      <a:solidFill>
                                        <a:schemeClr val="bg2"/>
                                      </a:solidFill>
                                      <a:latin typeface="Cambria Math" panose="02040503050406030204" pitchFamily="18" charset="0"/>
                                    </a:rPr>
                                  </m:ctrlPr>
                                </m:accPr>
                                <m:e>
                                  <m:sSubSup>
                                    <m:sSubSupPr>
                                      <m:ctrlPr>
                                        <a:rPr lang="en-US" i="1">
                                          <a:solidFill>
                                            <a:schemeClr val="bg2"/>
                                          </a:solidFill>
                                          <a:latin typeface="Cambria Math" panose="02040503050406030204" pitchFamily="18" charset="0"/>
                                        </a:rPr>
                                      </m:ctrlPr>
                                    </m:sSubSupPr>
                                    <m:e>
                                      <m:r>
                                        <a:rPr lang="en-US" i="1">
                                          <a:solidFill>
                                            <a:schemeClr val="bg2"/>
                                          </a:solidFill>
                                          <a:latin typeface="Cambria Math" panose="02040503050406030204" pitchFamily="18" charset="0"/>
                                        </a:rPr>
                                        <m:t>𝑇</m:t>
                                      </m:r>
                                    </m:e>
                                    <m:sub>
                                      <m:r>
                                        <a:rPr lang="en-US" b="0" i="1" smtClean="0">
                                          <a:solidFill>
                                            <a:schemeClr val="bg2"/>
                                          </a:solidFill>
                                          <a:latin typeface="Cambria Math" panose="02040503050406030204" pitchFamily="18" charset="0"/>
                                        </a:rPr>
                                        <m:t>𝑠𝑢𝑏</m:t>
                                      </m:r>
                                    </m:sub>
                                    <m:sup>
                                      <m:d>
                                        <m:dPr>
                                          <m:ctrlPr>
                                            <a:rPr lang="en-US" i="1">
                                              <a:solidFill>
                                                <a:schemeClr val="bg2"/>
                                              </a:solidFill>
                                              <a:latin typeface="Cambria Math" panose="02040503050406030204" pitchFamily="18" charset="0"/>
                                            </a:rPr>
                                          </m:ctrlPr>
                                        </m:dPr>
                                        <m:e>
                                          <m:r>
                                            <a:rPr lang="en-US" b="0" i="1" smtClean="0">
                                              <a:solidFill>
                                                <a:schemeClr val="bg2"/>
                                              </a:solidFill>
                                              <a:latin typeface="Cambria Math" panose="02040503050406030204" pitchFamily="18" charset="0"/>
                                            </a:rPr>
                                            <m:t>𝑗</m:t>
                                          </m:r>
                                        </m:e>
                                      </m:d>
                                    </m:sup>
                                  </m:sSubSup>
                                </m:e>
                              </m:acc>
                              <m:r>
                                <a:rPr lang="en-US" i="1">
                                  <a:solidFill>
                                    <a:schemeClr val="bg2"/>
                                  </a:solidFill>
                                  <a:latin typeface="Cambria Math" panose="02040503050406030204" pitchFamily="18" charset="0"/>
                                </a:rPr>
                                <m:t> −</m:t>
                              </m:r>
                              <m:sSubSup>
                                <m:sSubSupPr>
                                  <m:ctrlPr>
                                    <a:rPr lang="en-US" i="1">
                                      <a:solidFill>
                                        <a:schemeClr val="bg2"/>
                                      </a:solidFill>
                                      <a:latin typeface="Cambria Math" panose="02040503050406030204" pitchFamily="18" charset="0"/>
                                    </a:rPr>
                                  </m:ctrlPr>
                                </m:sSubSupPr>
                                <m:e>
                                  <m:r>
                                    <a:rPr lang="en-US" i="1">
                                      <a:solidFill>
                                        <a:schemeClr val="bg2"/>
                                      </a:solidFill>
                                      <a:latin typeface="Cambria Math" panose="02040503050406030204" pitchFamily="18" charset="0"/>
                                    </a:rPr>
                                    <m:t>𝑇</m:t>
                                  </m:r>
                                </m:e>
                                <m:sub>
                                  <m:r>
                                    <a:rPr lang="en-US" b="0" i="1" smtClean="0">
                                      <a:solidFill>
                                        <a:schemeClr val="bg2"/>
                                      </a:solidFill>
                                      <a:latin typeface="Cambria Math" panose="02040503050406030204" pitchFamily="18" charset="0"/>
                                    </a:rPr>
                                    <m:t>𝑠𝑢𝑏</m:t>
                                  </m:r>
                                </m:sub>
                                <m:sup>
                                  <m:d>
                                    <m:dPr>
                                      <m:ctrlPr>
                                        <a:rPr lang="en-US" i="1">
                                          <a:solidFill>
                                            <a:schemeClr val="bg2"/>
                                          </a:solidFill>
                                          <a:latin typeface="Cambria Math" panose="02040503050406030204" pitchFamily="18" charset="0"/>
                                        </a:rPr>
                                      </m:ctrlPr>
                                    </m:dPr>
                                    <m:e>
                                      <m:r>
                                        <a:rPr lang="en-US" b="0" i="1" smtClean="0">
                                          <a:solidFill>
                                            <a:schemeClr val="bg2"/>
                                          </a:solidFill>
                                          <a:latin typeface="Cambria Math" panose="02040503050406030204" pitchFamily="18" charset="0"/>
                                        </a:rPr>
                                        <m:t>𝑗</m:t>
                                      </m:r>
                                    </m:e>
                                  </m:d>
                                </m:sup>
                              </m:sSubSup>
                            </m:e>
                          </m:d>
                        </m:e>
                      </m:nary>
                    </m:oMath>
                  </m:oMathPara>
                </a14:m>
                <a:endParaRPr lang="en-GB" noProof="0" dirty="0" err="1">
                  <a:solidFill>
                    <a:schemeClr val="bg2"/>
                  </a:solidFill>
                </a:endParaRPr>
              </a:p>
            </p:txBody>
          </p:sp>
        </mc:Choice>
        <mc:Fallback xmlns="">
          <p:sp>
            <p:nvSpPr>
              <p:cNvPr id="3" name="TextBox 2">
                <a:extLst>
                  <a:ext uri="{FF2B5EF4-FFF2-40B4-BE49-F238E27FC236}">
                    <a16:creationId xmlns:a16="http://schemas.microsoft.com/office/drawing/2014/main" id="{8F65D9BF-8252-2B3C-ADC0-DAB63C6EEECA}"/>
                  </a:ext>
                </a:extLst>
              </p:cNvPr>
              <p:cNvSpPr txBox="1">
                <a:spLocks noRot="1" noChangeAspect="1" noMove="1" noResize="1" noEditPoints="1" noAdjustHandles="1" noChangeArrowheads="1" noChangeShapeType="1" noTextEdit="1"/>
              </p:cNvSpPr>
              <p:nvPr/>
            </p:nvSpPr>
            <p:spPr>
              <a:xfrm>
                <a:off x="2209957" y="4393484"/>
                <a:ext cx="8295220" cy="914400"/>
              </a:xfrm>
              <a:prstGeom prst="rect">
                <a:avLst/>
              </a:prstGeom>
              <a:blipFill>
                <a:blip r:embed="rId4"/>
                <a:stretch>
                  <a:fillRect t="-95890" b="-132877"/>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1C85D1A3-CCDB-5C45-C5A8-972371B4EE38}"/>
              </a:ext>
            </a:extLst>
          </p:cNvPr>
          <p:cNvSpPr txBox="1"/>
          <p:nvPr/>
        </p:nvSpPr>
        <p:spPr>
          <a:xfrm>
            <a:off x="910418" y="5557269"/>
            <a:ext cx="6101860" cy="369332"/>
          </a:xfrm>
          <a:prstGeom prst="rect">
            <a:avLst/>
          </a:prstGeom>
          <a:noFill/>
        </p:spPr>
        <p:txBody>
          <a:bodyPr wrap="square">
            <a:spAutoFit/>
          </a:bodyPr>
          <a:lstStyle/>
          <a:p>
            <a:r>
              <a:rPr lang="en-GB" dirty="0" err="1">
                <a:solidFill>
                  <a:schemeClr val="bg2"/>
                </a:solidFill>
              </a:rPr>
              <a:t>Nelder</a:t>
            </a:r>
            <a:r>
              <a:rPr lang="en-GB" dirty="0">
                <a:solidFill>
                  <a:schemeClr val="bg2"/>
                </a:solidFill>
              </a:rPr>
              <a:t>–Mead simplex method to minimize Loss</a:t>
            </a:r>
          </a:p>
        </p:txBody>
      </p:sp>
      <p:sp>
        <p:nvSpPr>
          <p:cNvPr id="10" name="TextBox 9">
            <a:extLst>
              <a:ext uri="{FF2B5EF4-FFF2-40B4-BE49-F238E27FC236}">
                <a16:creationId xmlns:a16="http://schemas.microsoft.com/office/drawing/2014/main" id="{2518D153-C3F4-7111-A9BF-31EB1CF9F5BD}"/>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11" name="TextBox 10">
            <a:extLst>
              <a:ext uri="{FF2B5EF4-FFF2-40B4-BE49-F238E27FC236}">
                <a16:creationId xmlns:a16="http://schemas.microsoft.com/office/drawing/2014/main" id="{11B81C67-4555-6BD6-0E99-882EA7F211C9}"/>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dirty="0">
                <a:solidFill>
                  <a:schemeClr val="bg1"/>
                </a:solidFill>
              </a:rPr>
              <a:t>Data Simulation</a:t>
            </a:r>
          </a:p>
        </p:txBody>
      </p:sp>
      <p:sp>
        <p:nvSpPr>
          <p:cNvPr id="12" name="TextBox 11">
            <a:extLst>
              <a:ext uri="{FF2B5EF4-FFF2-40B4-BE49-F238E27FC236}">
                <a16:creationId xmlns:a16="http://schemas.microsoft.com/office/drawing/2014/main" id="{22876A8E-4519-0005-1387-120B30D7578E}"/>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Methods</a:t>
            </a:r>
          </a:p>
        </p:txBody>
      </p:sp>
      <p:sp>
        <p:nvSpPr>
          <p:cNvPr id="13" name="TextBox 12">
            <a:extLst>
              <a:ext uri="{FF2B5EF4-FFF2-40B4-BE49-F238E27FC236}">
                <a16:creationId xmlns:a16="http://schemas.microsoft.com/office/drawing/2014/main" id="{FB1CACC9-73E5-B4FB-9CC9-1F7F9C7947E2}"/>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14" name="TextBox 13">
            <a:extLst>
              <a:ext uri="{FF2B5EF4-FFF2-40B4-BE49-F238E27FC236}">
                <a16:creationId xmlns:a16="http://schemas.microsoft.com/office/drawing/2014/main" id="{FB79C037-87E4-F8C1-62E3-67ABDD7BBDFE}"/>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Tree>
    <p:extLst>
      <p:ext uri="{BB962C8B-B14F-4D97-AF65-F5344CB8AC3E}">
        <p14:creationId xmlns:p14="http://schemas.microsoft.com/office/powerpoint/2010/main" val="2360282734"/>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7EC4C1BA-A2F0-BA40-F853-42F0CFD29D8B}"/>
              </a:ext>
            </a:extLst>
          </p:cNvPr>
          <p:cNvSpPr>
            <a:spLocks noGrp="1"/>
          </p:cNvSpPr>
          <p:nvPr>
            <p:ph type="title"/>
          </p:nvPr>
        </p:nvSpPr>
        <p:spPr>
          <a:xfrm>
            <a:off x="404662" y="404664"/>
            <a:ext cx="11389024" cy="432048"/>
          </a:xfrm>
        </p:spPr>
        <p:txBody>
          <a:bodyPr/>
          <a:lstStyle/>
          <a:p>
            <a:r>
              <a:rPr lang="en-US" dirty="0"/>
              <a:t>Project Pipeline</a:t>
            </a:r>
          </a:p>
        </p:txBody>
      </p:sp>
      <p:pic>
        <p:nvPicPr>
          <p:cNvPr id="1026" name="Picture 2">
            <a:extLst>
              <a:ext uri="{FF2B5EF4-FFF2-40B4-BE49-F238E27FC236}">
                <a16:creationId xmlns:a16="http://schemas.microsoft.com/office/drawing/2014/main" id="{19D8E149-412E-D98F-D772-3B35687193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4663" y="2184138"/>
            <a:ext cx="11388876" cy="2932636"/>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92CDE0D-902D-A227-CA28-124CB52AE157}"/>
              </a:ext>
            </a:extLst>
          </p:cNvPr>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1</a:t>
            </a:fld>
            <a:endParaRPr lang="nl-NL"/>
          </a:p>
        </p:txBody>
      </p:sp>
      <p:sp>
        <p:nvSpPr>
          <p:cNvPr id="5" name="TextBox 4">
            <a:extLst>
              <a:ext uri="{FF2B5EF4-FFF2-40B4-BE49-F238E27FC236}">
                <a16:creationId xmlns:a16="http://schemas.microsoft.com/office/drawing/2014/main" id="{6ACC9A34-5799-6DEC-48EB-E92AE3878514}"/>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6" name="TextBox 5">
            <a:extLst>
              <a:ext uri="{FF2B5EF4-FFF2-40B4-BE49-F238E27FC236}">
                <a16:creationId xmlns:a16="http://schemas.microsoft.com/office/drawing/2014/main" id="{D540A53A-2AFC-AAD4-21D6-FBBCB874F1C2}"/>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Data Simulation</a:t>
            </a:r>
          </a:p>
        </p:txBody>
      </p:sp>
      <p:sp>
        <p:nvSpPr>
          <p:cNvPr id="7" name="TextBox 6">
            <a:extLst>
              <a:ext uri="{FF2B5EF4-FFF2-40B4-BE49-F238E27FC236}">
                <a16:creationId xmlns:a16="http://schemas.microsoft.com/office/drawing/2014/main" id="{83E3A9E7-0976-0A59-5DD9-D1F86D4BD9F8}"/>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Methods</a:t>
            </a:r>
          </a:p>
        </p:txBody>
      </p:sp>
      <p:sp>
        <p:nvSpPr>
          <p:cNvPr id="8" name="TextBox 7">
            <a:extLst>
              <a:ext uri="{FF2B5EF4-FFF2-40B4-BE49-F238E27FC236}">
                <a16:creationId xmlns:a16="http://schemas.microsoft.com/office/drawing/2014/main" id="{879C3CE9-B8CC-4BBA-1FF0-629917E6F7DB}"/>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9" name="TextBox 8">
            <a:extLst>
              <a:ext uri="{FF2B5EF4-FFF2-40B4-BE49-F238E27FC236}">
                <a16:creationId xmlns:a16="http://schemas.microsoft.com/office/drawing/2014/main" id="{D2CA93DB-6A10-3863-F930-CA0E29F4A3CD}"/>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Tree>
    <p:extLst>
      <p:ext uri="{BB962C8B-B14F-4D97-AF65-F5344CB8AC3E}">
        <p14:creationId xmlns:p14="http://schemas.microsoft.com/office/powerpoint/2010/main" val="1899897504"/>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19</a:t>
            </a:fld>
            <a:endParaRPr lang="nl-NL" dirty="0"/>
          </a:p>
        </p:txBody>
      </p:sp>
      <p:sp>
        <p:nvSpPr>
          <p:cNvPr id="9" name="Titel 1">
            <a:extLst>
              <a:ext uri="{FF2B5EF4-FFF2-40B4-BE49-F238E27FC236}">
                <a16:creationId xmlns:a16="http://schemas.microsoft.com/office/drawing/2014/main" id="{F2E7F631-FA0D-E697-AD70-0BA5710B848E}"/>
              </a:ext>
            </a:extLst>
          </p:cNvPr>
          <p:cNvSpPr txBox="1">
            <a:spLocks/>
          </p:cNvSpPr>
          <p:nvPr/>
        </p:nvSpPr>
        <p:spPr>
          <a:xfrm>
            <a:off x="637989" y="552551"/>
            <a:ext cx="10723219"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a:t>Reverse Engineering: </a:t>
            </a:r>
            <a:r>
              <a:rPr lang="nl-NL" dirty="0" err="1"/>
              <a:t>Quality</a:t>
            </a:r>
            <a:r>
              <a:rPr lang="nl-NL" dirty="0"/>
              <a:t> Check</a:t>
            </a:r>
          </a:p>
        </p:txBody>
      </p:sp>
      <p:sp>
        <p:nvSpPr>
          <p:cNvPr id="8" name="TextBox 7">
            <a:extLst>
              <a:ext uri="{FF2B5EF4-FFF2-40B4-BE49-F238E27FC236}">
                <a16:creationId xmlns:a16="http://schemas.microsoft.com/office/drawing/2014/main" id="{C0018393-0D75-7286-E574-78CBB6683420}"/>
              </a:ext>
            </a:extLst>
          </p:cNvPr>
          <p:cNvSpPr txBox="1"/>
          <p:nvPr/>
        </p:nvSpPr>
        <p:spPr>
          <a:xfrm>
            <a:off x="643697" y="1484784"/>
            <a:ext cx="8623829" cy="369332"/>
          </a:xfrm>
          <a:prstGeom prst="rect">
            <a:avLst/>
          </a:prstGeom>
          <a:noFill/>
        </p:spPr>
        <p:txBody>
          <a:bodyPr wrap="square">
            <a:spAutoFit/>
          </a:bodyPr>
          <a:lstStyle/>
          <a:p>
            <a:r>
              <a:rPr lang="en-GB" b="1" dirty="0">
                <a:solidFill>
                  <a:srgbClr val="07306B"/>
                </a:solidFill>
              </a:rPr>
              <a:t>Step 4. Quality Check</a:t>
            </a:r>
          </a:p>
        </p:txBody>
      </p:sp>
      <p:sp>
        <p:nvSpPr>
          <p:cNvPr id="57" name="Oval 56">
            <a:extLst>
              <a:ext uri="{FF2B5EF4-FFF2-40B4-BE49-F238E27FC236}">
                <a16:creationId xmlns:a16="http://schemas.microsoft.com/office/drawing/2014/main" id="{EDB52613-A069-6426-1C59-F23B896142E5}"/>
              </a:ext>
            </a:extLst>
          </p:cNvPr>
          <p:cNvSpPr/>
          <p:nvPr/>
        </p:nvSpPr>
        <p:spPr>
          <a:xfrm>
            <a:off x="4244221" y="-4432448"/>
            <a:ext cx="614141" cy="614141"/>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1</a:t>
            </a:r>
          </a:p>
        </p:txBody>
      </p:sp>
      <p:sp>
        <p:nvSpPr>
          <p:cNvPr id="58" name="Oval 57">
            <a:extLst>
              <a:ext uri="{FF2B5EF4-FFF2-40B4-BE49-F238E27FC236}">
                <a16:creationId xmlns:a16="http://schemas.microsoft.com/office/drawing/2014/main" id="{AD94B74E-4A22-B728-F2DE-106EBD5DC570}"/>
              </a:ext>
            </a:extLst>
          </p:cNvPr>
          <p:cNvSpPr/>
          <p:nvPr/>
        </p:nvSpPr>
        <p:spPr>
          <a:xfrm>
            <a:off x="4205952" y="-1626779"/>
            <a:ext cx="614141" cy="614141"/>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3</a:t>
            </a:r>
          </a:p>
        </p:txBody>
      </p:sp>
      <p:sp>
        <p:nvSpPr>
          <p:cNvPr id="59" name="Oval 58">
            <a:extLst>
              <a:ext uri="{FF2B5EF4-FFF2-40B4-BE49-F238E27FC236}">
                <a16:creationId xmlns:a16="http://schemas.microsoft.com/office/drawing/2014/main" id="{0915B35A-9B65-02A7-C7D7-2E77B6E78A92}"/>
              </a:ext>
            </a:extLst>
          </p:cNvPr>
          <p:cNvSpPr/>
          <p:nvPr/>
        </p:nvSpPr>
        <p:spPr>
          <a:xfrm flipH="1">
            <a:off x="4196220" y="-3101550"/>
            <a:ext cx="623873" cy="623873"/>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endParaRPr lang="en-NL" sz="1400" b="1" dirty="0"/>
          </a:p>
        </p:txBody>
      </p:sp>
      <p:sp>
        <p:nvSpPr>
          <p:cNvPr id="61" name="Oval 60">
            <a:extLst>
              <a:ext uri="{FF2B5EF4-FFF2-40B4-BE49-F238E27FC236}">
                <a16:creationId xmlns:a16="http://schemas.microsoft.com/office/drawing/2014/main" id="{EE07A417-8DDD-EE96-251B-F78E65C7C610}"/>
              </a:ext>
            </a:extLst>
          </p:cNvPr>
          <p:cNvSpPr/>
          <p:nvPr/>
        </p:nvSpPr>
        <p:spPr>
          <a:xfrm>
            <a:off x="2552583" y="-3102697"/>
            <a:ext cx="623873" cy="623873"/>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b="1" dirty="0"/>
          </a:p>
        </p:txBody>
      </p:sp>
      <p:cxnSp>
        <p:nvCxnSpPr>
          <p:cNvPr id="71" name="Straight Arrow Connector 70">
            <a:extLst>
              <a:ext uri="{FF2B5EF4-FFF2-40B4-BE49-F238E27FC236}">
                <a16:creationId xmlns:a16="http://schemas.microsoft.com/office/drawing/2014/main" id="{73D53CBB-73A0-A9D9-E7FB-FA8E4F2ED472}"/>
              </a:ext>
            </a:extLst>
          </p:cNvPr>
          <p:cNvCxnSpPr>
            <a:cxnSpLocks/>
            <a:stCxn id="61" idx="6"/>
            <a:endCxn id="57" idx="2"/>
          </p:cNvCxnSpPr>
          <p:nvPr/>
        </p:nvCxnSpPr>
        <p:spPr>
          <a:xfrm flipV="1">
            <a:off x="3176456" y="-4125377"/>
            <a:ext cx="1067765" cy="133461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21FEC32B-241E-502B-740C-266C3C94CB50}"/>
              </a:ext>
            </a:extLst>
          </p:cNvPr>
          <p:cNvCxnSpPr>
            <a:cxnSpLocks/>
            <a:stCxn id="61" idx="6"/>
            <a:endCxn id="58" idx="2"/>
          </p:cNvCxnSpPr>
          <p:nvPr/>
        </p:nvCxnSpPr>
        <p:spPr>
          <a:xfrm>
            <a:off x="3176456" y="-2790760"/>
            <a:ext cx="1029496" cy="147105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FEB3E78A-DE7B-5406-E479-CA7BD71DA9A4}"/>
              </a:ext>
            </a:extLst>
          </p:cNvPr>
          <p:cNvCxnSpPr>
            <a:cxnSpLocks/>
            <a:stCxn id="61" idx="6"/>
            <a:endCxn id="59" idx="6"/>
          </p:cNvCxnSpPr>
          <p:nvPr/>
        </p:nvCxnSpPr>
        <p:spPr>
          <a:xfrm>
            <a:off x="3176456" y="-2790760"/>
            <a:ext cx="1019764" cy="114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sp>
        <p:nvSpPr>
          <p:cNvPr id="216" name="Oval 215">
            <a:extLst>
              <a:ext uri="{FF2B5EF4-FFF2-40B4-BE49-F238E27FC236}">
                <a16:creationId xmlns:a16="http://schemas.microsoft.com/office/drawing/2014/main" id="{EB895536-3E41-564E-E352-0E90B4360356}"/>
              </a:ext>
            </a:extLst>
          </p:cNvPr>
          <p:cNvSpPr/>
          <p:nvPr/>
        </p:nvSpPr>
        <p:spPr>
          <a:xfrm>
            <a:off x="5887858" y="-4432448"/>
            <a:ext cx="614141" cy="614141"/>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1</a:t>
            </a:r>
          </a:p>
        </p:txBody>
      </p:sp>
      <p:sp>
        <p:nvSpPr>
          <p:cNvPr id="217" name="Oval 216">
            <a:extLst>
              <a:ext uri="{FF2B5EF4-FFF2-40B4-BE49-F238E27FC236}">
                <a16:creationId xmlns:a16="http://schemas.microsoft.com/office/drawing/2014/main" id="{D3301CD1-1C22-0714-D24E-22535C9328E6}"/>
              </a:ext>
            </a:extLst>
          </p:cNvPr>
          <p:cNvSpPr/>
          <p:nvPr/>
        </p:nvSpPr>
        <p:spPr>
          <a:xfrm>
            <a:off x="5849589" y="-1626779"/>
            <a:ext cx="614141" cy="614141"/>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3</a:t>
            </a:r>
          </a:p>
        </p:txBody>
      </p:sp>
      <p:sp>
        <p:nvSpPr>
          <p:cNvPr id="218" name="Oval 217">
            <a:extLst>
              <a:ext uri="{FF2B5EF4-FFF2-40B4-BE49-F238E27FC236}">
                <a16:creationId xmlns:a16="http://schemas.microsoft.com/office/drawing/2014/main" id="{E9A509A0-A83C-3770-237F-A9A5C280BAF3}"/>
              </a:ext>
            </a:extLst>
          </p:cNvPr>
          <p:cNvSpPr/>
          <p:nvPr/>
        </p:nvSpPr>
        <p:spPr>
          <a:xfrm flipH="1">
            <a:off x="5839857" y="-3101550"/>
            <a:ext cx="623873" cy="623873"/>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endParaRPr lang="en-NL" sz="1400" b="1" dirty="0"/>
          </a:p>
        </p:txBody>
      </p:sp>
      <p:cxnSp>
        <p:nvCxnSpPr>
          <p:cNvPr id="219" name="Straight Arrow Connector 218">
            <a:extLst>
              <a:ext uri="{FF2B5EF4-FFF2-40B4-BE49-F238E27FC236}">
                <a16:creationId xmlns:a16="http://schemas.microsoft.com/office/drawing/2014/main" id="{72FDC7D2-0A53-72BB-E6CE-3D56FB3831C7}"/>
              </a:ext>
            </a:extLst>
          </p:cNvPr>
          <p:cNvCxnSpPr>
            <a:cxnSpLocks/>
            <a:endCxn id="216" idx="2"/>
          </p:cNvCxnSpPr>
          <p:nvPr/>
        </p:nvCxnSpPr>
        <p:spPr>
          <a:xfrm flipV="1">
            <a:off x="4820093" y="-4125377"/>
            <a:ext cx="1067765" cy="133461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20" name="Straight Arrow Connector 219">
            <a:extLst>
              <a:ext uri="{FF2B5EF4-FFF2-40B4-BE49-F238E27FC236}">
                <a16:creationId xmlns:a16="http://schemas.microsoft.com/office/drawing/2014/main" id="{EB33A263-D707-3D86-E137-E306CC6144C0}"/>
              </a:ext>
            </a:extLst>
          </p:cNvPr>
          <p:cNvCxnSpPr>
            <a:cxnSpLocks/>
            <a:endCxn id="217" idx="2"/>
          </p:cNvCxnSpPr>
          <p:nvPr/>
        </p:nvCxnSpPr>
        <p:spPr>
          <a:xfrm>
            <a:off x="4820093" y="-2790760"/>
            <a:ext cx="1029496" cy="147105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21" name="Straight Arrow Connector 220">
            <a:extLst>
              <a:ext uri="{FF2B5EF4-FFF2-40B4-BE49-F238E27FC236}">
                <a16:creationId xmlns:a16="http://schemas.microsoft.com/office/drawing/2014/main" id="{A508E101-B8D8-07B5-AA69-9C4C961C645E}"/>
              </a:ext>
            </a:extLst>
          </p:cNvPr>
          <p:cNvCxnSpPr>
            <a:cxnSpLocks/>
            <a:endCxn id="218" idx="6"/>
          </p:cNvCxnSpPr>
          <p:nvPr/>
        </p:nvCxnSpPr>
        <p:spPr>
          <a:xfrm>
            <a:off x="4820093" y="-2790760"/>
            <a:ext cx="1019764" cy="114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22" name="Straight Arrow Connector 221">
            <a:extLst>
              <a:ext uri="{FF2B5EF4-FFF2-40B4-BE49-F238E27FC236}">
                <a16:creationId xmlns:a16="http://schemas.microsoft.com/office/drawing/2014/main" id="{597F6B0A-E526-C5E9-0348-B0E3AC570EF5}"/>
              </a:ext>
            </a:extLst>
          </p:cNvPr>
          <p:cNvCxnSpPr>
            <a:cxnSpLocks/>
            <a:stCxn id="58" idx="6"/>
            <a:endCxn id="217" idx="2"/>
          </p:cNvCxnSpPr>
          <p:nvPr/>
        </p:nvCxnSpPr>
        <p:spPr>
          <a:xfrm>
            <a:off x="4820093" y="-1319708"/>
            <a:ext cx="1029496" cy="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27" name="Straight Arrow Connector 226">
            <a:extLst>
              <a:ext uri="{FF2B5EF4-FFF2-40B4-BE49-F238E27FC236}">
                <a16:creationId xmlns:a16="http://schemas.microsoft.com/office/drawing/2014/main" id="{72F37E64-0C8D-B637-2CEC-455EC06D3C4C}"/>
              </a:ext>
            </a:extLst>
          </p:cNvPr>
          <p:cNvCxnSpPr>
            <a:cxnSpLocks/>
            <a:stCxn id="58" idx="6"/>
            <a:endCxn id="218" idx="6"/>
          </p:cNvCxnSpPr>
          <p:nvPr/>
        </p:nvCxnSpPr>
        <p:spPr>
          <a:xfrm flipV="1">
            <a:off x="4820093" y="-2789613"/>
            <a:ext cx="1019764" cy="1469905"/>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30" name="Straight Arrow Connector 229">
            <a:extLst>
              <a:ext uri="{FF2B5EF4-FFF2-40B4-BE49-F238E27FC236}">
                <a16:creationId xmlns:a16="http://schemas.microsoft.com/office/drawing/2014/main" id="{0BD99050-69E5-1D0F-651C-21770EBCBA16}"/>
              </a:ext>
            </a:extLst>
          </p:cNvPr>
          <p:cNvCxnSpPr>
            <a:cxnSpLocks/>
            <a:stCxn id="58" idx="6"/>
            <a:endCxn id="216" idx="3"/>
          </p:cNvCxnSpPr>
          <p:nvPr/>
        </p:nvCxnSpPr>
        <p:spPr>
          <a:xfrm flipV="1">
            <a:off x="4820093" y="-3908246"/>
            <a:ext cx="1157704" cy="2588538"/>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sp>
        <p:nvSpPr>
          <p:cNvPr id="233" name="Oval 232">
            <a:extLst>
              <a:ext uri="{FF2B5EF4-FFF2-40B4-BE49-F238E27FC236}">
                <a16:creationId xmlns:a16="http://schemas.microsoft.com/office/drawing/2014/main" id="{0E453FFB-9443-DB26-F0CA-D29E6ADED18F}"/>
              </a:ext>
            </a:extLst>
          </p:cNvPr>
          <p:cNvSpPr/>
          <p:nvPr/>
        </p:nvSpPr>
        <p:spPr>
          <a:xfrm>
            <a:off x="7508324" y="-4392263"/>
            <a:ext cx="614141" cy="614141"/>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1</a:t>
            </a:r>
          </a:p>
        </p:txBody>
      </p:sp>
      <p:sp>
        <p:nvSpPr>
          <p:cNvPr id="234" name="Oval 233">
            <a:extLst>
              <a:ext uri="{FF2B5EF4-FFF2-40B4-BE49-F238E27FC236}">
                <a16:creationId xmlns:a16="http://schemas.microsoft.com/office/drawing/2014/main" id="{BF4F48BF-F9C8-80FD-0311-F6BD47DAF3AA}"/>
              </a:ext>
            </a:extLst>
          </p:cNvPr>
          <p:cNvSpPr/>
          <p:nvPr/>
        </p:nvSpPr>
        <p:spPr>
          <a:xfrm>
            <a:off x="7470055" y="-1586594"/>
            <a:ext cx="614141" cy="614141"/>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3</a:t>
            </a:r>
          </a:p>
        </p:txBody>
      </p:sp>
      <p:sp>
        <p:nvSpPr>
          <p:cNvPr id="235" name="Oval 234">
            <a:extLst>
              <a:ext uri="{FF2B5EF4-FFF2-40B4-BE49-F238E27FC236}">
                <a16:creationId xmlns:a16="http://schemas.microsoft.com/office/drawing/2014/main" id="{A83D90D4-84D7-7679-3121-1078C7B28D5D}"/>
              </a:ext>
            </a:extLst>
          </p:cNvPr>
          <p:cNvSpPr/>
          <p:nvPr/>
        </p:nvSpPr>
        <p:spPr>
          <a:xfrm flipH="1">
            <a:off x="7460323" y="-3061365"/>
            <a:ext cx="623873" cy="623873"/>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endParaRPr lang="en-NL" sz="1400" b="1" dirty="0"/>
          </a:p>
        </p:txBody>
      </p:sp>
      <p:cxnSp>
        <p:nvCxnSpPr>
          <p:cNvPr id="236" name="Straight Arrow Connector 235">
            <a:extLst>
              <a:ext uri="{FF2B5EF4-FFF2-40B4-BE49-F238E27FC236}">
                <a16:creationId xmlns:a16="http://schemas.microsoft.com/office/drawing/2014/main" id="{5245979D-1D3C-AD43-AB68-CB659575E3D7}"/>
              </a:ext>
            </a:extLst>
          </p:cNvPr>
          <p:cNvCxnSpPr>
            <a:cxnSpLocks/>
            <a:endCxn id="233" idx="2"/>
          </p:cNvCxnSpPr>
          <p:nvPr/>
        </p:nvCxnSpPr>
        <p:spPr>
          <a:xfrm flipV="1">
            <a:off x="6440559" y="-4085192"/>
            <a:ext cx="1067765" cy="133461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37" name="Straight Arrow Connector 236">
            <a:extLst>
              <a:ext uri="{FF2B5EF4-FFF2-40B4-BE49-F238E27FC236}">
                <a16:creationId xmlns:a16="http://schemas.microsoft.com/office/drawing/2014/main" id="{C7E1890D-5416-B08D-CDDF-B091A7E3F7B3}"/>
              </a:ext>
            </a:extLst>
          </p:cNvPr>
          <p:cNvCxnSpPr>
            <a:cxnSpLocks/>
            <a:endCxn id="234" idx="2"/>
          </p:cNvCxnSpPr>
          <p:nvPr/>
        </p:nvCxnSpPr>
        <p:spPr>
          <a:xfrm>
            <a:off x="6440559" y="-2750575"/>
            <a:ext cx="1029496" cy="147105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38" name="Straight Arrow Connector 237">
            <a:extLst>
              <a:ext uri="{FF2B5EF4-FFF2-40B4-BE49-F238E27FC236}">
                <a16:creationId xmlns:a16="http://schemas.microsoft.com/office/drawing/2014/main" id="{5B647C41-4470-DB75-9EB3-71DA3EE592AA}"/>
              </a:ext>
            </a:extLst>
          </p:cNvPr>
          <p:cNvCxnSpPr>
            <a:cxnSpLocks/>
            <a:endCxn id="235" idx="6"/>
          </p:cNvCxnSpPr>
          <p:nvPr/>
        </p:nvCxnSpPr>
        <p:spPr>
          <a:xfrm>
            <a:off x="6440559" y="-2750575"/>
            <a:ext cx="1019764" cy="114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39" name="Straight Arrow Connector 238">
            <a:extLst>
              <a:ext uri="{FF2B5EF4-FFF2-40B4-BE49-F238E27FC236}">
                <a16:creationId xmlns:a16="http://schemas.microsoft.com/office/drawing/2014/main" id="{C9033DB4-2816-3B29-8783-E4D0391E4EB3}"/>
              </a:ext>
            </a:extLst>
          </p:cNvPr>
          <p:cNvCxnSpPr>
            <a:cxnSpLocks/>
            <a:endCxn id="234" idx="2"/>
          </p:cNvCxnSpPr>
          <p:nvPr/>
        </p:nvCxnSpPr>
        <p:spPr>
          <a:xfrm>
            <a:off x="6440559" y="-1279523"/>
            <a:ext cx="1029496" cy="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40" name="Straight Arrow Connector 239">
            <a:extLst>
              <a:ext uri="{FF2B5EF4-FFF2-40B4-BE49-F238E27FC236}">
                <a16:creationId xmlns:a16="http://schemas.microsoft.com/office/drawing/2014/main" id="{94E72ED3-BA7C-702D-E8EB-A0AF1BC19E7A}"/>
              </a:ext>
            </a:extLst>
          </p:cNvPr>
          <p:cNvCxnSpPr>
            <a:cxnSpLocks/>
            <a:endCxn id="235" idx="6"/>
          </p:cNvCxnSpPr>
          <p:nvPr/>
        </p:nvCxnSpPr>
        <p:spPr>
          <a:xfrm flipV="1">
            <a:off x="6440559" y="-2749428"/>
            <a:ext cx="1019764" cy="1469905"/>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41" name="Straight Arrow Connector 240">
            <a:extLst>
              <a:ext uri="{FF2B5EF4-FFF2-40B4-BE49-F238E27FC236}">
                <a16:creationId xmlns:a16="http://schemas.microsoft.com/office/drawing/2014/main" id="{9A4ED700-66CA-C40F-F554-611E25801D17}"/>
              </a:ext>
            </a:extLst>
          </p:cNvPr>
          <p:cNvCxnSpPr>
            <a:cxnSpLocks/>
            <a:endCxn id="233" idx="3"/>
          </p:cNvCxnSpPr>
          <p:nvPr/>
        </p:nvCxnSpPr>
        <p:spPr>
          <a:xfrm flipV="1">
            <a:off x="6440559" y="-3868061"/>
            <a:ext cx="1157704" cy="2588538"/>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sp>
        <p:nvSpPr>
          <p:cNvPr id="242" name="Oval 241">
            <a:extLst>
              <a:ext uri="{FF2B5EF4-FFF2-40B4-BE49-F238E27FC236}">
                <a16:creationId xmlns:a16="http://schemas.microsoft.com/office/drawing/2014/main" id="{64F1A295-F4BA-1D11-4664-AABCEDBE921F}"/>
              </a:ext>
            </a:extLst>
          </p:cNvPr>
          <p:cNvSpPr/>
          <p:nvPr/>
        </p:nvSpPr>
        <p:spPr>
          <a:xfrm>
            <a:off x="9148009" y="-4376209"/>
            <a:ext cx="614141" cy="614141"/>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1</a:t>
            </a:r>
          </a:p>
        </p:txBody>
      </p:sp>
      <p:sp>
        <p:nvSpPr>
          <p:cNvPr id="243" name="Oval 242">
            <a:extLst>
              <a:ext uri="{FF2B5EF4-FFF2-40B4-BE49-F238E27FC236}">
                <a16:creationId xmlns:a16="http://schemas.microsoft.com/office/drawing/2014/main" id="{BE943D00-BBB3-9AD0-C558-33C6A0DD7EBF}"/>
              </a:ext>
            </a:extLst>
          </p:cNvPr>
          <p:cNvSpPr/>
          <p:nvPr/>
        </p:nvSpPr>
        <p:spPr>
          <a:xfrm>
            <a:off x="9109740" y="-1570540"/>
            <a:ext cx="614141" cy="614141"/>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3</a:t>
            </a:r>
          </a:p>
        </p:txBody>
      </p:sp>
      <p:sp>
        <p:nvSpPr>
          <p:cNvPr id="244" name="Oval 243">
            <a:extLst>
              <a:ext uri="{FF2B5EF4-FFF2-40B4-BE49-F238E27FC236}">
                <a16:creationId xmlns:a16="http://schemas.microsoft.com/office/drawing/2014/main" id="{17AB7D68-D4B9-9757-7E75-B5B3C1A33C13}"/>
              </a:ext>
            </a:extLst>
          </p:cNvPr>
          <p:cNvSpPr/>
          <p:nvPr/>
        </p:nvSpPr>
        <p:spPr>
          <a:xfrm flipH="1">
            <a:off x="9100008" y="-3045311"/>
            <a:ext cx="623873" cy="623873"/>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endParaRPr lang="en-NL" sz="1400" b="1" dirty="0"/>
          </a:p>
        </p:txBody>
      </p:sp>
      <p:cxnSp>
        <p:nvCxnSpPr>
          <p:cNvPr id="245" name="Straight Arrow Connector 244">
            <a:extLst>
              <a:ext uri="{FF2B5EF4-FFF2-40B4-BE49-F238E27FC236}">
                <a16:creationId xmlns:a16="http://schemas.microsoft.com/office/drawing/2014/main" id="{0F7A5242-0151-870C-4D9B-A6F80675D6EC}"/>
              </a:ext>
            </a:extLst>
          </p:cNvPr>
          <p:cNvCxnSpPr>
            <a:cxnSpLocks/>
            <a:endCxn id="242" idx="2"/>
          </p:cNvCxnSpPr>
          <p:nvPr/>
        </p:nvCxnSpPr>
        <p:spPr>
          <a:xfrm flipV="1">
            <a:off x="8080244" y="-4069138"/>
            <a:ext cx="1067765" cy="133461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46" name="Straight Arrow Connector 245">
            <a:extLst>
              <a:ext uri="{FF2B5EF4-FFF2-40B4-BE49-F238E27FC236}">
                <a16:creationId xmlns:a16="http://schemas.microsoft.com/office/drawing/2014/main" id="{BC18F079-223E-26AC-7C74-DD499E917569}"/>
              </a:ext>
            </a:extLst>
          </p:cNvPr>
          <p:cNvCxnSpPr>
            <a:cxnSpLocks/>
            <a:endCxn id="243" idx="2"/>
          </p:cNvCxnSpPr>
          <p:nvPr/>
        </p:nvCxnSpPr>
        <p:spPr>
          <a:xfrm>
            <a:off x="8080244" y="-2734521"/>
            <a:ext cx="1029496" cy="147105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47" name="Straight Arrow Connector 246">
            <a:extLst>
              <a:ext uri="{FF2B5EF4-FFF2-40B4-BE49-F238E27FC236}">
                <a16:creationId xmlns:a16="http://schemas.microsoft.com/office/drawing/2014/main" id="{BE9ACF7D-E8A4-47BE-59CF-5B96AEE4CA27}"/>
              </a:ext>
            </a:extLst>
          </p:cNvPr>
          <p:cNvCxnSpPr>
            <a:cxnSpLocks/>
            <a:endCxn id="244" idx="6"/>
          </p:cNvCxnSpPr>
          <p:nvPr/>
        </p:nvCxnSpPr>
        <p:spPr>
          <a:xfrm>
            <a:off x="8080244" y="-2734521"/>
            <a:ext cx="1019764" cy="114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48" name="Straight Arrow Connector 247">
            <a:extLst>
              <a:ext uri="{FF2B5EF4-FFF2-40B4-BE49-F238E27FC236}">
                <a16:creationId xmlns:a16="http://schemas.microsoft.com/office/drawing/2014/main" id="{F236DD0A-CF1B-E29C-72B3-8902D553EAC8}"/>
              </a:ext>
            </a:extLst>
          </p:cNvPr>
          <p:cNvCxnSpPr>
            <a:cxnSpLocks/>
            <a:endCxn id="243" idx="2"/>
          </p:cNvCxnSpPr>
          <p:nvPr/>
        </p:nvCxnSpPr>
        <p:spPr>
          <a:xfrm>
            <a:off x="8080244" y="-1263469"/>
            <a:ext cx="1029496" cy="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49" name="Straight Arrow Connector 248">
            <a:extLst>
              <a:ext uri="{FF2B5EF4-FFF2-40B4-BE49-F238E27FC236}">
                <a16:creationId xmlns:a16="http://schemas.microsoft.com/office/drawing/2014/main" id="{55B4AF31-3D6C-8B3B-EBBC-31959D9EE998}"/>
              </a:ext>
            </a:extLst>
          </p:cNvPr>
          <p:cNvCxnSpPr>
            <a:cxnSpLocks/>
            <a:endCxn id="244" idx="6"/>
          </p:cNvCxnSpPr>
          <p:nvPr/>
        </p:nvCxnSpPr>
        <p:spPr>
          <a:xfrm flipV="1">
            <a:off x="8080244" y="-2733374"/>
            <a:ext cx="1019764" cy="1469905"/>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50" name="Straight Arrow Connector 249">
            <a:extLst>
              <a:ext uri="{FF2B5EF4-FFF2-40B4-BE49-F238E27FC236}">
                <a16:creationId xmlns:a16="http://schemas.microsoft.com/office/drawing/2014/main" id="{9BD22638-0A9E-CF44-018C-352E4E8B9BCE}"/>
              </a:ext>
            </a:extLst>
          </p:cNvPr>
          <p:cNvCxnSpPr>
            <a:cxnSpLocks/>
            <a:endCxn id="242" idx="3"/>
          </p:cNvCxnSpPr>
          <p:nvPr/>
        </p:nvCxnSpPr>
        <p:spPr>
          <a:xfrm flipV="1">
            <a:off x="8080244" y="-3852007"/>
            <a:ext cx="1157704" cy="2588538"/>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sp>
        <p:nvSpPr>
          <p:cNvPr id="251" name="Oval 250">
            <a:extLst>
              <a:ext uri="{FF2B5EF4-FFF2-40B4-BE49-F238E27FC236}">
                <a16:creationId xmlns:a16="http://schemas.microsoft.com/office/drawing/2014/main" id="{8B042751-7553-0647-0F70-0DB5C09C4D66}"/>
              </a:ext>
            </a:extLst>
          </p:cNvPr>
          <p:cNvSpPr/>
          <p:nvPr/>
        </p:nvSpPr>
        <p:spPr>
          <a:xfrm>
            <a:off x="10787694" y="-4392263"/>
            <a:ext cx="614141" cy="614141"/>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1</a:t>
            </a:r>
          </a:p>
        </p:txBody>
      </p:sp>
      <p:sp>
        <p:nvSpPr>
          <p:cNvPr id="252" name="Oval 251">
            <a:extLst>
              <a:ext uri="{FF2B5EF4-FFF2-40B4-BE49-F238E27FC236}">
                <a16:creationId xmlns:a16="http://schemas.microsoft.com/office/drawing/2014/main" id="{EB6BFDFD-E9FD-AE5A-D66A-4D2A2957A123}"/>
              </a:ext>
            </a:extLst>
          </p:cNvPr>
          <p:cNvSpPr/>
          <p:nvPr/>
        </p:nvSpPr>
        <p:spPr>
          <a:xfrm>
            <a:off x="10749425" y="-1586594"/>
            <a:ext cx="614141" cy="614141"/>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3</a:t>
            </a:r>
          </a:p>
        </p:txBody>
      </p:sp>
      <p:sp>
        <p:nvSpPr>
          <p:cNvPr id="253" name="Oval 252">
            <a:extLst>
              <a:ext uri="{FF2B5EF4-FFF2-40B4-BE49-F238E27FC236}">
                <a16:creationId xmlns:a16="http://schemas.microsoft.com/office/drawing/2014/main" id="{340733A6-9450-E68B-D40D-D2D81CE59E6D}"/>
              </a:ext>
            </a:extLst>
          </p:cNvPr>
          <p:cNvSpPr/>
          <p:nvPr/>
        </p:nvSpPr>
        <p:spPr>
          <a:xfrm flipH="1">
            <a:off x="10739693" y="-3061365"/>
            <a:ext cx="623873" cy="623873"/>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endParaRPr lang="en-NL" sz="1400" b="1" dirty="0"/>
          </a:p>
        </p:txBody>
      </p:sp>
      <p:cxnSp>
        <p:nvCxnSpPr>
          <p:cNvPr id="254" name="Straight Arrow Connector 253">
            <a:extLst>
              <a:ext uri="{FF2B5EF4-FFF2-40B4-BE49-F238E27FC236}">
                <a16:creationId xmlns:a16="http://schemas.microsoft.com/office/drawing/2014/main" id="{6FAA263C-0F92-3768-77DA-7AEBC625552F}"/>
              </a:ext>
            </a:extLst>
          </p:cNvPr>
          <p:cNvCxnSpPr>
            <a:cxnSpLocks/>
            <a:endCxn id="251" idx="2"/>
          </p:cNvCxnSpPr>
          <p:nvPr/>
        </p:nvCxnSpPr>
        <p:spPr>
          <a:xfrm flipV="1">
            <a:off x="9719929" y="-4085192"/>
            <a:ext cx="1067765" cy="133461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55" name="Straight Arrow Connector 254">
            <a:extLst>
              <a:ext uri="{FF2B5EF4-FFF2-40B4-BE49-F238E27FC236}">
                <a16:creationId xmlns:a16="http://schemas.microsoft.com/office/drawing/2014/main" id="{CBDB6537-79AE-62DB-E6E5-98373C6F7DDB}"/>
              </a:ext>
            </a:extLst>
          </p:cNvPr>
          <p:cNvCxnSpPr>
            <a:cxnSpLocks/>
            <a:endCxn id="252" idx="2"/>
          </p:cNvCxnSpPr>
          <p:nvPr/>
        </p:nvCxnSpPr>
        <p:spPr>
          <a:xfrm>
            <a:off x="9719929" y="-2750575"/>
            <a:ext cx="1029496" cy="147105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56" name="Straight Arrow Connector 255">
            <a:extLst>
              <a:ext uri="{FF2B5EF4-FFF2-40B4-BE49-F238E27FC236}">
                <a16:creationId xmlns:a16="http://schemas.microsoft.com/office/drawing/2014/main" id="{E48AE753-1553-FF70-F163-B7DA6A0AD66C}"/>
              </a:ext>
            </a:extLst>
          </p:cNvPr>
          <p:cNvCxnSpPr>
            <a:cxnSpLocks/>
            <a:endCxn id="253" idx="6"/>
          </p:cNvCxnSpPr>
          <p:nvPr/>
        </p:nvCxnSpPr>
        <p:spPr>
          <a:xfrm>
            <a:off x="9719929" y="-2750575"/>
            <a:ext cx="1019764" cy="114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57" name="Straight Arrow Connector 256">
            <a:extLst>
              <a:ext uri="{FF2B5EF4-FFF2-40B4-BE49-F238E27FC236}">
                <a16:creationId xmlns:a16="http://schemas.microsoft.com/office/drawing/2014/main" id="{DB4B7028-C6FF-20E0-181E-D30F5CBD0B60}"/>
              </a:ext>
            </a:extLst>
          </p:cNvPr>
          <p:cNvCxnSpPr>
            <a:cxnSpLocks/>
            <a:endCxn id="252" idx="2"/>
          </p:cNvCxnSpPr>
          <p:nvPr/>
        </p:nvCxnSpPr>
        <p:spPr>
          <a:xfrm>
            <a:off x="9719929" y="-1279523"/>
            <a:ext cx="1029496" cy="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58" name="Straight Arrow Connector 257">
            <a:extLst>
              <a:ext uri="{FF2B5EF4-FFF2-40B4-BE49-F238E27FC236}">
                <a16:creationId xmlns:a16="http://schemas.microsoft.com/office/drawing/2014/main" id="{4290A98D-4383-3B46-DDA3-92C296A2BBC0}"/>
              </a:ext>
            </a:extLst>
          </p:cNvPr>
          <p:cNvCxnSpPr>
            <a:cxnSpLocks/>
            <a:endCxn id="253" idx="6"/>
          </p:cNvCxnSpPr>
          <p:nvPr/>
        </p:nvCxnSpPr>
        <p:spPr>
          <a:xfrm flipV="1">
            <a:off x="9719929" y="-2749428"/>
            <a:ext cx="1019764" cy="1469905"/>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59" name="Straight Arrow Connector 258">
            <a:extLst>
              <a:ext uri="{FF2B5EF4-FFF2-40B4-BE49-F238E27FC236}">
                <a16:creationId xmlns:a16="http://schemas.microsoft.com/office/drawing/2014/main" id="{9923CEFE-42F8-6652-76AD-6E8CCE4EE82E}"/>
              </a:ext>
            </a:extLst>
          </p:cNvPr>
          <p:cNvCxnSpPr>
            <a:cxnSpLocks/>
            <a:endCxn id="251" idx="3"/>
          </p:cNvCxnSpPr>
          <p:nvPr/>
        </p:nvCxnSpPr>
        <p:spPr>
          <a:xfrm flipV="1">
            <a:off x="9719929" y="-3868061"/>
            <a:ext cx="1157704" cy="2588538"/>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pic>
        <p:nvPicPr>
          <p:cNvPr id="5" name="Picture 4" descr="A graph with a line and a red line&#10;&#10;Description automatically generated">
            <a:extLst>
              <a:ext uri="{FF2B5EF4-FFF2-40B4-BE49-F238E27FC236}">
                <a16:creationId xmlns:a16="http://schemas.microsoft.com/office/drawing/2014/main" id="{63ECAB94-1331-BB9E-52E4-B7E27F481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274" y="2486166"/>
            <a:ext cx="6052926" cy="3372574"/>
          </a:xfrm>
          <a:prstGeom prst="rect">
            <a:avLst/>
          </a:prstGeom>
        </p:spPr>
      </p:pic>
      <p:sp>
        <p:nvSpPr>
          <p:cNvPr id="6" name="TextBox 5">
            <a:extLst>
              <a:ext uri="{FF2B5EF4-FFF2-40B4-BE49-F238E27FC236}">
                <a16:creationId xmlns:a16="http://schemas.microsoft.com/office/drawing/2014/main" id="{9481C645-A7B8-1F22-1212-993B34D19A3C}"/>
              </a:ext>
            </a:extLst>
          </p:cNvPr>
          <p:cNvSpPr txBox="1"/>
          <p:nvPr/>
        </p:nvSpPr>
        <p:spPr>
          <a:xfrm>
            <a:off x="6969696" y="2449897"/>
            <a:ext cx="4536504" cy="432048"/>
          </a:xfrm>
          <a:prstGeom prst="rect">
            <a:avLst/>
          </a:prstGeom>
          <a:noFill/>
        </p:spPr>
        <p:txBody>
          <a:bodyPr wrap="square" lIns="108000" tIns="108000" rIns="108000" bIns="108000" rtlCol="0">
            <a:noAutofit/>
          </a:bodyPr>
          <a:lstStyle/>
          <a:p>
            <a:r>
              <a:rPr lang="en-GB" noProof="0" dirty="0">
                <a:solidFill>
                  <a:schemeClr val="bg2"/>
                </a:solidFill>
              </a:rPr>
              <a:t>Composite Endpoints of first event</a:t>
            </a:r>
          </a:p>
        </p:txBody>
      </p:sp>
      <p:sp>
        <p:nvSpPr>
          <p:cNvPr id="10" name="TextBox 9">
            <a:extLst>
              <a:ext uri="{FF2B5EF4-FFF2-40B4-BE49-F238E27FC236}">
                <a16:creationId xmlns:a16="http://schemas.microsoft.com/office/drawing/2014/main" id="{747DA128-03A9-9015-6D04-62AF2F6E73FE}"/>
              </a:ext>
            </a:extLst>
          </p:cNvPr>
          <p:cNvSpPr txBox="1"/>
          <p:nvPr/>
        </p:nvSpPr>
        <p:spPr>
          <a:xfrm>
            <a:off x="637990" y="1745365"/>
            <a:ext cx="9426163" cy="350748"/>
          </a:xfrm>
          <a:prstGeom prst="rect">
            <a:avLst/>
          </a:prstGeom>
          <a:noFill/>
        </p:spPr>
        <p:txBody>
          <a:bodyPr wrap="square" lIns="108000" tIns="108000" rIns="108000" bIns="108000" rtlCol="0">
            <a:noAutofit/>
          </a:bodyPr>
          <a:lstStyle/>
          <a:p>
            <a:pPr>
              <a:lnSpc>
                <a:spcPct val="150000"/>
              </a:lnSpc>
            </a:pPr>
            <a:r>
              <a:rPr lang="en-US" sz="1600" dirty="0">
                <a:solidFill>
                  <a:srgbClr val="07306B"/>
                </a:solidFill>
                <a:latin typeface="Cambria Math"/>
                <a:ea typeface="Cambria Math"/>
                <a:cs typeface="Cambria Math"/>
                <a:sym typeface="Cambria Math"/>
              </a:rPr>
              <a:t>Re-fit the Cox Regression Model using simulated data</a:t>
            </a:r>
            <a:endParaRPr lang="en-GB" sz="1600" noProof="0" dirty="0">
              <a:solidFill>
                <a:schemeClr val="bg2"/>
              </a:solidFill>
            </a:endParaRPr>
          </a:p>
        </p:txBody>
      </p:sp>
      <p:graphicFrame>
        <p:nvGraphicFramePr>
          <p:cNvPr id="12" name="Table 11">
            <a:extLst>
              <a:ext uri="{FF2B5EF4-FFF2-40B4-BE49-F238E27FC236}">
                <a16:creationId xmlns:a16="http://schemas.microsoft.com/office/drawing/2014/main" id="{8838DDB1-2955-1FF2-FF20-1E1FD20B5E59}"/>
              </a:ext>
            </a:extLst>
          </p:cNvPr>
          <p:cNvGraphicFramePr>
            <a:graphicFrameLocks noGrp="1"/>
          </p:cNvGraphicFramePr>
          <p:nvPr>
            <p:extLst>
              <p:ext uri="{D42A27DB-BD31-4B8C-83A1-F6EECF244321}">
                <p14:modId xmlns:p14="http://schemas.microsoft.com/office/powerpoint/2010/main" val="1369412652"/>
              </p:ext>
            </p:extLst>
          </p:nvPr>
        </p:nvGraphicFramePr>
        <p:xfrm>
          <a:off x="984284" y="3355624"/>
          <a:ext cx="3760470" cy="1074329"/>
        </p:xfrm>
        <a:graphic>
          <a:graphicData uri="http://schemas.openxmlformats.org/drawingml/2006/table">
            <a:tbl>
              <a:tblPr firstRow="1" bandRow="1">
                <a:tableStyleId>{16D9F66E-5EB9-4882-86FB-DCBF35E3C3E4}</a:tableStyleId>
              </a:tblPr>
              <a:tblGrid>
                <a:gridCol w="1090930">
                  <a:extLst>
                    <a:ext uri="{9D8B030D-6E8A-4147-A177-3AD203B41FA5}">
                      <a16:colId xmlns:a16="http://schemas.microsoft.com/office/drawing/2014/main" val="2821251480"/>
                    </a:ext>
                  </a:extLst>
                </a:gridCol>
                <a:gridCol w="589280">
                  <a:extLst>
                    <a:ext uri="{9D8B030D-6E8A-4147-A177-3AD203B41FA5}">
                      <a16:colId xmlns:a16="http://schemas.microsoft.com/office/drawing/2014/main" val="2494149094"/>
                    </a:ext>
                  </a:extLst>
                </a:gridCol>
                <a:gridCol w="1178243">
                  <a:extLst>
                    <a:ext uri="{9D8B030D-6E8A-4147-A177-3AD203B41FA5}">
                      <a16:colId xmlns:a16="http://schemas.microsoft.com/office/drawing/2014/main" val="2303153053"/>
                    </a:ext>
                  </a:extLst>
                </a:gridCol>
                <a:gridCol w="902017">
                  <a:extLst>
                    <a:ext uri="{9D8B030D-6E8A-4147-A177-3AD203B41FA5}">
                      <a16:colId xmlns:a16="http://schemas.microsoft.com/office/drawing/2014/main" val="2155557982"/>
                    </a:ext>
                  </a:extLst>
                </a:gridCol>
              </a:tblGrid>
              <a:tr h="332649">
                <a:tc>
                  <a:txBody>
                    <a:bodyPr/>
                    <a:lstStyle/>
                    <a:p>
                      <a:endParaRPr lang="en-GB" sz="1400" dirty="0"/>
                    </a:p>
                  </a:txBody>
                  <a:tcPr/>
                </a:tc>
                <a:tc>
                  <a:txBody>
                    <a:bodyPr/>
                    <a:lstStyle/>
                    <a:p>
                      <a:pPr algn="ctr"/>
                      <a:r>
                        <a:rPr lang="en-GB" sz="1400" dirty="0"/>
                        <a:t>HR</a:t>
                      </a:r>
                    </a:p>
                  </a:txBody>
                  <a:tcPr/>
                </a:tc>
                <a:tc>
                  <a:txBody>
                    <a:bodyPr/>
                    <a:lstStyle/>
                    <a:p>
                      <a:pPr algn="ctr"/>
                      <a:r>
                        <a:rPr lang="en-GB" sz="1400" dirty="0"/>
                        <a:t>CI</a:t>
                      </a:r>
                    </a:p>
                  </a:txBody>
                  <a:tcPr/>
                </a:tc>
                <a:tc>
                  <a:txBody>
                    <a:bodyPr/>
                    <a:lstStyle/>
                    <a:p>
                      <a:pPr algn="ctr"/>
                      <a:r>
                        <a:rPr lang="en-GB" sz="1400" dirty="0"/>
                        <a:t>p-value</a:t>
                      </a:r>
                    </a:p>
                  </a:txBody>
                  <a:tcPr/>
                </a:tc>
                <a:extLst>
                  <a:ext uri="{0D108BD9-81ED-4DB2-BD59-A6C34878D82A}">
                    <a16:rowId xmlns:a16="http://schemas.microsoft.com/office/drawing/2014/main" val="3601992979"/>
                  </a:ext>
                </a:extLst>
              </a:tr>
              <a:tr h="370840">
                <a:tc>
                  <a:txBody>
                    <a:bodyPr/>
                    <a:lstStyle/>
                    <a:p>
                      <a:r>
                        <a:rPr lang="en-GB" sz="1400" dirty="0"/>
                        <a:t>Simulation</a:t>
                      </a:r>
                    </a:p>
                  </a:txBody>
                  <a:tcPr/>
                </a:tc>
                <a:tc>
                  <a:txBody>
                    <a:bodyPr/>
                    <a:lstStyle/>
                    <a:p>
                      <a:pPr algn="ctr"/>
                      <a:r>
                        <a:rPr lang="en-GB" sz="1400" dirty="0"/>
                        <a:t>0.86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rgbClr val="07306B"/>
                          </a:solidFill>
                          <a:ea typeface="Cambria Math"/>
                          <a:cs typeface="Cambria Math"/>
                          <a:sym typeface="Cambria Math"/>
                        </a:rPr>
                        <a:t>(</a:t>
                      </a:r>
                      <a:r>
                        <a:rPr lang="en-NL" sz="1400" dirty="0"/>
                        <a:t>0.80, 0.93</a:t>
                      </a:r>
                      <a:r>
                        <a:rPr lang="en-US" sz="1400" b="0" dirty="0">
                          <a:solidFill>
                            <a:srgbClr val="07306B"/>
                          </a:solidFill>
                          <a:ea typeface="Cambria Math"/>
                          <a:cs typeface="Cambria Math"/>
                          <a:sym typeface="Cambria Math"/>
                        </a:rPr>
                        <a:t>)</a:t>
                      </a:r>
                    </a:p>
                  </a:txBody>
                  <a:tcPr/>
                </a:tc>
                <a:tc>
                  <a:txBody>
                    <a:bodyPr/>
                    <a:lstStyle/>
                    <a:p>
                      <a:pPr algn="ctr"/>
                      <a:r>
                        <a:rPr lang="en-GB" sz="1400" dirty="0"/>
                        <a:t>&lt;0.001</a:t>
                      </a:r>
                    </a:p>
                  </a:txBody>
                  <a:tcPr/>
                </a:tc>
                <a:extLst>
                  <a:ext uri="{0D108BD9-81ED-4DB2-BD59-A6C34878D82A}">
                    <a16:rowId xmlns:a16="http://schemas.microsoft.com/office/drawing/2014/main" val="799083538"/>
                  </a:ext>
                </a:extLst>
              </a:tr>
              <a:tr h="370840">
                <a:tc>
                  <a:txBody>
                    <a:bodyPr/>
                    <a:lstStyle/>
                    <a:p>
                      <a:r>
                        <a:rPr lang="en-GB" sz="1400" dirty="0"/>
                        <a:t>Report</a:t>
                      </a:r>
                    </a:p>
                  </a:txBody>
                  <a:tcPr/>
                </a:tc>
                <a:tc>
                  <a:txBody>
                    <a:bodyPr/>
                    <a:lstStyle/>
                    <a:p>
                      <a:pPr algn="ctr"/>
                      <a:r>
                        <a:rPr lang="en-GB" sz="1400" dirty="0"/>
                        <a:t>0.85</a:t>
                      </a:r>
                    </a:p>
                  </a:txBody>
                  <a:tcPr/>
                </a:tc>
                <a:tc>
                  <a:txBody>
                    <a:bodyPr/>
                    <a:lstStyle/>
                    <a:p>
                      <a:pPr algn="ctr"/>
                      <a:r>
                        <a:rPr lang="en-NL" sz="1400" dirty="0"/>
                        <a:t>(0.79, 0.92)</a:t>
                      </a:r>
                      <a:endParaRPr lang="en-GB"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t>&lt;0.001</a:t>
                      </a:r>
                    </a:p>
                  </a:txBody>
                  <a:tcPr/>
                </a:tc>
                <a:extLst>
                  <a:ext uri="{0D108BD9-81ED-4DB2-BD59-A6C34878D82A}">
                    <a16:rowId xmlns:a16="http://schemas.microsoft.com/office/drawing/2014/main" val="1132366066"/>
                  </a:ext>
                </a:extLst>
              </a:tr>
            </a:tbl>
          </a:graphicData>
        </a:graphic>
      </p:graphicFrame>
      <p:sp>
        <p:nvSpPr>
          <p:cNvPr id="13" name="TextBox 12">
            <a:extLst>
              <a:ext uri="{FF2B5EF4-FFF2-40B4-BE49-F238E27FC236}">
                <a16:creationId xmlns:a16="http://schemas.microsoft.com/office/drawing/2014/main" id="{42E65EC7-6F01-04E6-D89D-D2D38E607049}"/>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14" name="TextBox 13">
            <a:extLst>
              <a:ext uri="{FF2B5EF4-FFF2-40B4-BE49-F238E27FC236}">
                <a16:creationId xmlns:a16="http://schemas.microsoft.com/office/drawing/2014/main" id="{98B70F46-2D86-3293-236D-9AFD819671B9}"/>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dirty="0">
                <a:solidFill>
                  <a:schemeClr val="bg1"/>
                </a:solidFill>
              </a:rPr>
              <a:t>Data Simulation</a:t>
            </a:r>
          </a:p>
        </p:txBody>
      </p:sp>
      <p:sp>
        <p:nvSpPr>
          <p:cNvPr id="15" name="TextBox 14">
            <a:extLst>
              <a:ext uri="{FF2B5EF4-FFF2-40B4-BE49-F238E27FC236}">
                <a16:creationId xmlns:a16="http://schemas.microsoft.com/office/drawing/2014/main" id="{526D11DF-975E-970B-3C37-2550DA419B40}"/>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Methods</a:t>
            </a:r>
          </a:p>
        </p:txBody>
      </p:sp>
      <p:sp>
        <p:nvSpPr>
          <p:cNvPr id="16" name="TextBox 15">
            <a:extLst>
              <a:ext uri="{FF2B5EF4-FFF2-40B4-BE49-F238E27FC236}">
                <a16:creationId xmlns:a16="http://schemas.microsoft.com/office/drawing/2014/main" id="{0D22CAAF-15D2-C2F0-BDED-D3DA2AC173E8}"/>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17" name="TextBox 16">
            <a:extLst>
              <a:ext uri="{FF2B5EF4-FFF2-40B4-BE49-F238E27FC236}">
                <a16:creationId xmlns:a16="http://schemas.microsoft.com/office/drawing/2014/main" id="{20320C49-7E2E-8423-1FDC-75AC88FCC18E}"/>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Tree>
    <p:extLst>
      <p:ext uri="{BB962C8B-B14F-4D97-AF65-F5344CB8AC3E}">
        <p14:creationId xmlns:p14="http://schemas.microsoft.com/office/powerpoint/2010/main" val="168566116"/>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20</a:t>
            </a:fld>
            <a:endParaRPr lang="nl-NL" dirty="0"/>
          </a:p>
        </p:txBody>
      </p:sp>
      <p:sp>
        <p:nvSpPr>
          <p:cNvPr id="9" name="Titel 1">
            <a:extLst>
              <a:ext uri="{FF2B5EF4-FFF2-40B4-BE49-F238E27FC236}">
                <a16:creationId xmlns:a16="http://schemas.microsoft.com/office/drawing/2014/main" id="{F2E7F631-FA0D-E697-AD70-0BA5710B848E}"/>
              </a:ext>
            </a:extLst>
          </p:cNvPr>
          <p:cNvSpPr txBox="1">
            <a:spLocks/>
          </p:cNvSpPr>
          <p:nvPr/>
        </p:nvSpPr>
        <p:spPr>
          <a:xfrm>
            <a:off x="770583" y="598241"/>
            <a:ext cx="9841644"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a:t>Data </a:t>
            </a:r>
            <a:r>
              <a:rPr lang="nl-NL" dirty="0" err="1"/>
              <a:t>Simulation</a:t>
            </a:r>
            <a:r>
              <a:rPr lang="nl-NL" dirty="0"/>
              <a:t>: </a:t>
            </a:r>
            <a:r>
              <a:rPr lang="nl-NL" dirty="0" err="1"/>
              <a:t>Result</a:t>
            </a:r>
            <a:endParaRPr lang="nl-NL" dirty="0"/>
          </a:p>
        </p:txBody>
      </p:sp>
      <p:pic>
        <p:nvPicPr>
          <p:cNvPr id="7" name="Picture 6" descr="A table with numbers and text&#10;&#10;Description automatically generated">
            <a:extLst>
              <a:ext uri="{FF2B5EF4-FFF2-40B4-BE49-F238E27FC236}">
                <a16:creationId xmlns:a16="http://schemas.microsoft.com/office/drawing/2014/main" id="{068E3821-E3C4-1877-2DD3-05654732F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402" y="1916832"/>
            <a:ext cx="10401545" cy="3319011"/>
          </a:xfrm>
          <a:prstGeom prst="rect">
            <a:avLst/>
          </a:prstGeom>
        </p:spPr>
      </p:pic>
      <p:sp>
        <p:nvSpPr>
          <p:cNvPr id="8" name="TextBox 7">
            <a:extLst>
              <a:ext uri="{FF2B5EF4-FFF2-40B4-BE49-F238E27FC236}">
                <a16:creationId xmlns:a16="http://schemas.microsoft.com/office/drawing/2014/main" id="{1A420A4F-C047-5F97-C932-189BA533254F}"/>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10" name="TextBox 9">
            <a:extLst>
              <a:ext uri="{FF2B5EF4-FFF2-40B4-BE49-F238E27FC236}">
                <a16:creationId xmlns:a16="http://schemas.microsoft.com/office/drawing/2014/main" id="{1566D84B-413F-FB4E-EAD5-B98DFDD0176A}"/>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noProof="0" dirty="0">
                <a:solidFill>
                  <a:schemeClr val="bg1"/>
                </a:solidFill>
              </a:rPr>
              <a:t>Data Simulation</a:t>
            </a:r>
          </a:p>
        </p:txBody>
      </p:sp>
      <p:sp>
        <p:nvSpPr>
          <p:cNvPr id="23" name="TextBox 22">
            <a:extLst>
              <a:ext uri="{FF2B5EF4-FFF2-40B4-BE49-F238E27FC236}">
                <a16:creationId xmlns:a16="http://schemas.microsoft.com/office/drawing/2014/main" id="{62D97D58-E79D-43E0-5550-926C56493F2D}"/>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Methods</a:t>
            </a:r>
          </a:p>
        </p:txBody>
      </p:sp>
      <p:sp>
        <p:nvSpPr>
          <p:cNvPr id="25" name="TextBox 24">
            <a:extLst>
              <a:ext uri="{FF2B5EF4-FFF2-40B4-BE49-F238E27FC236}">
                <a16:creationId xmlns:a16="http://schemas.microsoft.com/office/drawing/2014/main" id="{4C3D78AC-F695-3A04-EE08-60EE6CFD58C3}"/>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26" name="TextBox 25">
            <a:extLst>
              <a:ext uri="{FF2B5EF4-FFF2-40B4-BE49-F238E27FC236}">
                <a16:creationId xmlns:a16="http://schemas.microsoft.com/office/drawing/2014/main" id="{8055384C-3D1D-38B4-B190-10BD7FDB1F71}"/>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Tree>
    <p:extLst>
      <p:ext uri="{BB962C8B-B14F-4D97-AF65-F5344CB8AC3E}">
        <p14:creationId xmlns:p14="http://schemas.microsoft.com/office/powerpoint/2010/main" val="1515038565"/>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21</a:t>
            </a:fld>
            <a:endParaRPr lang="nl-NL" dirty="0"/>
          </a:p>
        </p:txBody>
      </p:sp>
      <p:sp>
        <p:nvSpPr>
          <p:cNvPr id="9" name="Titel 1">
            <a:extLst>
              <a:ext uri="{FF2B5EF4-FFF2-40B4-BE49-F238E27FC236}">
                <a16:creationId xmlns:a16="http://schemas.microsoft.com/office/drawing/2014/main" id="{F2E7F631-FA0D-E697-AD70-0BA5710B848E}"/>
              </a:ext>
            </a:extLst>
          </p:cNvPr>
          <p:cNvSpPr txBox="1">
            <a:spLocks/>
          </p:cNvSpPr>
          <p:nvPr/>
        </p:nvSpPr>
        <p:spPr>
          <a:xfrm>
            <a:off x="4958819" y="2198748"/>
            <a:ext cx="2220476"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a:solidFill>
                  <a:schemeClr val="bg2">
                    <a:lumMod val="75000"/>
                    <a:lumOff val="25000"/>
                  </a:schemeClr>
                </a:solidFill>
              </a:rPr>
              <a:t>Q</a:t>
            </a:r>
            <a:r>
              <a:rPr lang="nl-NL" dirty="0"/>
              <a:t>-</a:t>
            </a:r>
            <a:r>
              <a:rPr lang="nl-NL" dirty="0">
                <a:solidFill>
                  <a:schemeClr val="accent6">
                    <a:lumMod val="75000"/>
                  </a:schemeClr>
                </a:solidFill>
              </a:rPr>
              <a:t>RMST</a:t>
            </a:r>
          </a:p>
        </p:txBody>
      </p:sp>
      <p:sp>
        <p:nvSpPr>
          <p:cNvPr id="13" name="TextBox 12">
            <a:extLst>
              <a:ext uri="{FF2B5EF4-FFF2-40B4-BE49-F238E27FC236}">
                <a16:creationId xmlns:a16="http://schemas.microsoft.com/office/drawing/2014/main" id="{AAAA596F-4E30-15B9-E9C1-BB1154E826B1}"/>
              </a:ext>
            </a:extLst>
          </p:cNvPr>
          <p:cNvSpPr txBox="1"/>
          <p:nvPr/>
        </p:nvSpPr>
        <p:spPr>
          <a:xfrm>
            <a:off x="1802745" y="3401604"/>
            <a:ext cx="3624308" cy="707886"/>
          </a:xfrm>
          <a:prstGeom prst="rect">
            <a:avLst/>
          </a:prstGeom>
          <a:noFill/>
        </p:spPr>
        <p:txBody>
          <a:bodyPr wrap="square">
            <a:spAutoFit/>
          </a:bodyPr>
          <a:lstStyle/>
          <a:p>
            <a:pPr algn="ctr"/>
            <a:r>
              <a:rPr lang="nl-NL" sz="2000" b="1" dirty="0" err="1">
                <a:solidFill>
                  <a:schemeClr val="bg2">
                    <a:lumMod val="75000"/>
                    <a:lumOff val="25000"/>
                  </a:schemeClr>
                </a:solidFill>
              </a:rPr>
              <a:t>Quality</a:t>
            </a:r>
            <a:r>
              <a:rPr lang="nl-NL" sz="2000" b="1" dirty="0">
                <a:solidFill>
                  <a:schemeClr val="bg2">
                    <a:lumMod val="75000"/>
                    <a:lumOff val="25000"/>
                  </a:schemeClr>
                </a:solidFill>
              </a:rPr>
              <a:t> </a:t>
            </a:r>
            <a:r>
              <a:rPr lang="nl-NL" sz="2000" b="1" dirty="0" err="1">
                <a:solidFill>
                  <a:schemeClr val="bg2">
                    <a:lumMod val="75000"/>
                    <a:lumOff val="25000"/>
                  </a:schemeClr>
                </a:solidFill>
              </a:rPr>
              <a:t>Adjusted</a:t>
            </a:r>
            <a:r>
              <a:rPr lang="nl-NL" sz="2000" b="1" dirty="0">
                <a:solidFill>
                  <a:schemeClr val="bg2">
                    <a:lumMod val="75000"/>
                    <a:lumOff val="25000"/>
                  </a:schemeClr>
                </a:solidFill>
              </a:rPr>
              <a:t> Life </a:t>
            </a:r>
            <a:r>
              <a:rPr lang="nl-NL" sz="2000" b="1" dirty="0" err="1">
                <a:solidFill>
                  <a:schemeClr val="bg2">
                    <a:lumMod val="75000"/>
                    <a:lumOff val="25000"/>
                  </a:schemeClr>
                </a:solidFill>
              </a:rPr>
              <a:t>Year</a:t>
            </a:r>
            <a:r>
              <a:rPr lang="nl-NL" sz="2000" b="1" dirty="0">
                <a:solidFill>
                  <a:schemeClr val="bg2">
                    <a:lumMod val="75000"/>
                    <a:lumOff val="25000"/>
                  </a:schemeClr>
                </a:solidFill>
              </a:rPr>
              <a:t> </a:t>
            </a:r>
          </a:p>
          <a:p>
            <a:pPr algn="ctr"/>
            <a:r>
              <a:rPr lang="nl-NL" sz="2000" b="1" dirty="0">
                <a:solidFill>
                  <a:schemeClr val="bg2">
                    <a:lumMod val="75000"/>
                    <a:lumOff val="25000"/>
                  </a:schemeClr>
                </a:solidFill>
              </a:rPr>
              <a:t>(QALY)</a:t>
            </a:r>
          </a:p>
        </p:txBody>
      </p:sp>
      <p:sp>
        <p:nvSpPr>
          <p:cNvPr id="16" name="TextBox 15">
            <a:extLst>
              <a:ext uri="{FF2B5EF4-FFF2-40B4-BE49-F238E27FC236}">
                <a16:creationId xmlns:a16="http://schemas.microsoft.com/office/drawing/2014/main" id="{6D97FEA8-3422-B1E3-9E36-BD089848EA69}"/>
              </a:ext>
            </a:extLst>
          </p:cNvPr>
          <p:cNvSpPr txBox="1"/>
          <p:nvPr/>
        </p:nvSpPr>
        <p:spPr>
          <a:xfrm>
            <a:off x="6114457" y="4176956"/>
            <a:ext cx="4233189" cy="707886"/>
          </a:xfrm>
          <a:prstGeom prst="rect">
            <a:avLst/>
          </a:prstGeom>
          <a:noFill/>
        </p:spPr>
        <p:txBody>
          <a:bodyPr wrap="square">
            <a:spAutoFit/>
          </a:bodyPr>
          <a:lstStyle/>
          <a:p>
            <a:pPr algn="ctr"/>
            <a:r>
              <a:rPr lang="nl-NL" sz="2000" b="1" dirty="0" err="1">
                <a:solidFill>
                  <a:schemeClr val="accent6">
                    <a:lumMod val="75000"/>
                  </a:schemeClr>
                </a:solidFill>
              </a:rPr>
              <a:t>Restricted</a:t>
            </a:r>
            <a:r>
              <a:rPr lang="nl-NL" sz="2000" b="1" dirty="0">
                <a:solidFill>
                  <a:schemeClr val="accent6">
                    <a:lumMod val="75000"/>
                  </a:schemeClr>
                </a:solidFill>
              </a:rPr>
              <a:t> </a:t>
            </a:r>
            <a:r>
              <a:rPr lang="nl-NL" sz="2000" b="1" dirty="0" err="1">
                <a:solidFill>
                  <a:schemeClr val="accent6">
                    <a:lumMod val="75000"/>
                  </a:schemeClr>
                </a:solidFill>
              </a:rPr>
              <a:t>Mean</a:t>
            </a:r>
            <a:r>
              <a:rPr lang="nl-NL" sz="2000" b="1" dirty="0">
                <a:solidFill>
                  <a:schemeClr val="accent6">
                    <a:lumMod val="75000"/>
                  </a:schemeClr>
                </a:solidFill>
              </a:rPr>
              <a:t> Survival Time </a:t>
            </a:r>
          </a:p>
          <a:p>
            <a:pPr algn="ctr"/>
            <a:r>
              <a:rPr lang="nl-NL" sz="2000" b="1" dirty="0">
                <a:solidFill>
                  <a:schemeClr val="accent6">
                    <a:lumMod val="75000"/>
                  </a:schemeClr>
                </a:solidFill>
              </a:rPr>
              <a:t>(RMST)</a:t>
            </a:r>
          </a:p>
        </p:txBody>
      </p:sp>
      <p:cxnSp>
        <p:nvCxnSpPr>
          <p:cNvPr id="18" name="Elbow Connector 17">
            <a:extLst>
              <a:ext uri="{FF2B5EF4-FFF2-40B4-BE49-F238E27FC236}">
                <a16:creationId xmlns:a16="http://schemas.microsoft.com/office/drawing/2014/main" id="{E12FCE10-49A4-C6EA-76E8-8C91C42A9221}"/>
              </a:ext>
            </a:extLst>
          </p:cNvPr>
          <p:cNvCxnSpPr>
            <a:cxnSpLocks/>
            <a:stCxn id="9" idx="1"/>
            <a:endCxn id="13" idx="0"/>
          </p:cNvCxnSpPr>
          <p:nvPr/>
        </p:nvCxnSpPr>
        <p:spPr>
          <a:xfrm rot="10800000" flipV="1">
            <a:off x="3614899" y="2414772"/>
            <a:ext cx="1343920" cy="986832"/>
          </a:xfrm>
          <a:prstGeom prst="bentConnector2">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4F42F07F-7245-49EC-E463-F235EF9C74A9}"/>
              </a:ext>
            </a:extLst>
          </p:cNvPr>
          <p:cNvCxnSpPr>
            <a:cxnSpLocks/>
            <a:stCxn id="9" idx="3"/>
            <a:endCxn id="16" idx="0"/>
          </p:cNvCxnSpPr>
          <p:nvPr/>
        </p:nvCxnSpPr>
        <p:spPr>
          <a:xfrm>
            <a:off x="7179295" y="2414772"/>
            <a:ext cx="1051757" cy="1762184"/>
          </a:xfrm>
          <a:prstGeom prst="bentConnector2">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C4304D5-4059-89BD-821E-6289284A2DFD}"/>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29" name="TextBox 28">
            <a:extLst>
              <a:ext uri="{FF2B5EF4-FFF2-40B4-BE49-F238E27FC236}">
                <a16:creationId xmlns:a16="http://schemas.microsoft.com/office/drawing/2014/main" id="{054C2DCC-7B13-5F71-9C29-94000BE26044}"/>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Data Simulation</a:t>
            </a:r>
          </a:p>
        </p:txBody>
      </p:sp>
      <p:sp>
        <p:nvSpPr>
          <p:cNvPr id="30" name="TextBox 29">
            <a:extLst>
              <a:ext uri="{FF2B5EF4-FFF2-40B4-BE49-F238E27FC236}">
                <a16:creationId xmlns:a16="http://schemas.microsoft.com/office/drawing/2014/main" id="{58F1289A-6CA4-6143-E101-0C10A8976F58}"/>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dirty="0">
                <a:solidFill>
                  <a:schemeClr val="bg1"/>
                </a:solidFill>
              </a:rPr>
              <a:t>Methods</a:t>
            </a:r>
          </a:p>
        </p:txBody>
      </p:sp>
      <p:sp>
        <p:nvSpPr>
          <p:cNvPr id="31" name="TextBox 30">
            <a:extLst>
              <a:ext uri="{FF2B5EF4-FFF2-40B4-BE49-F238E27FC236}">
                <a16:creationId xmlns:a16="http://schemas.microsoft.com/office/drawing/2014/main" id="{2F4C0218-0BE5-5AAA-52DD-7C666358A8BA}"/>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32" name="TextBox 31">
            <a:extLst>
              <a:ext uri="{FF2B5EF4-FFF2-40B4-BE49-F238E27FC236}">
                <a16:creationId xmlns:a16="http://schemas.microsoft.com/office/drawing/2014/main" id="{7DD447F6-ADF1-92B6-C016-EB307A11ADF6}"/>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Tree>
    <p:extLst>
      <p:ext uri="{BB962C8B-B14F-4D97-AF65-F5344CB8AC3E}">
        <p14:creationId xmlns:p14="http://schemas.microsoft.com/office/powerpoint/2010/main" val="2802605374"/>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22</a:t>
            </a:fld>
            <a:endParaRPr lang="nl-NL" dirty="0"/>
          </a:p>
        </p:txBody>
      </p:sp>
      <p:sp>
        <p:nvSpPr>
          <p:cNvPr id="9" name="Titel 1">
            <a:extLst>
              <a:ext uri="{FF2B5EF4-FFF2-40B4-BE49-F238E27FC236}">
                <a16:creationId xmlns:a16="http://schemas.microsoft.com/office/drawing/2014/main" id="{F2E7F631-FA0D-E697-AD70-0BA5710B848E}"/>
              </a:ext>
            </a:extLst>
          </p:cNvPr>
          <p:cNvSpPr txBox="1">
            <a:spLocks/>
          </p:cNvSpPr>
          <p:nvPr/>
        </p:nvSpPr>
        <p:spPr>
          <a:xfrm>
            <a:off x="1058615" y="701261"/>
            <a:ext cx="13405249"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err="1"/>
              <a:t>Quality</a:t>
            </a:r>
            <a:r>
              <a:rPr lang="nl-NL" dirty="0"/>
              <a:t> </a:t>
            </a:r>
            <a:r>
              <a:rPr lang="nl-NL" dirty="0" err="1"/>
              <a:t>Adjusted</a:t>
            </a:r>
            <a:r>
              <a:rPr lang="nl-NL" dirty="0"/>
              <a:t> Life </a:t>
            </a:r>
            <a:r>
              <a:rPr lang="nl-NL" dirty="0" err="1"/>
              <a:t>Year</a:t>
            </a:r>
            <a:r>
              <a:rPr lang="nl-NL" dirty="0"/>
              <a:t> (QALY)</a:t>
            </a:r>
          </a:p>
        </p:txBody>
      </p:sp>
      <p:sp>
        <p:nvSpPr>
          <p:cNvPr id="5" name="TextBox 4">
            <a:extLst>
              <a:ext uri="{FF2B5EF4-FFF2-40B4-BE49-F238E27FC236}">
                <a16:creationId xmlns:a16="http://schemas.microsoft.com/office/drawing/2014/main" id="{25715729-DD5C-AC3F-A687-216FD4D78CFA}"/>
              </a:ext>
            </a:extLst>
          </p:cNvPr>
          <p:cNvSpPr txBox="1"/>
          <p:nvPr/>
        </p:nvSpPr>
        <p:spPr>
          <a:xfrm>
            <a:off x="3002831" y="5465075"/>
            <a:ext cx="5760640" cy="792088"/>
          </a:xfrm>
          <a:prstGeom prst="rect">
            <a:avLst/>
          </a:prstGeom>
          <a:noFill/>
        </p:spPr>
        <p:txBody>
          <a:bodyPr wrap="square" lIns="108000" tIns="108000" rIns="108000" bIns="108000" rtlCol="0">
            <a:noAutofit/>
          </a:bodyPr>
          <a:lstStyle/>
          <a:p>
            <a:r>
              <a:rPr lang="en-NL" sz="2800" noProof="0" dirty="0">
                <a:solidFill>
                  <a:schemeClr val="bg2"/>
                </a:solidFill>
              </a:rPr>
              <a:t>QALY :  How long?  &amp;  How well?</a:t>
            </a:r>
          </a:p>
        </p:txBody>
      </p:sp>
      <p:pic>
        <p:nvPicPr>
          <p:cNvPr id="4" name="Picture 3">
            <a:extLst>
              <a:ext uri="{FF2B5EF4-FFF2-40B4-BE49-F238E27FC236}">
                <a16:creationId xmlns:a16="http://schemas.microsoft.com/office/drawing/2014/main" id="{CAE63E44-AD57-BC0A-FDB6-9651758ACB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8548" y="1797688"/>
            <a:ext cx="8997939" cy="3548227"/>
          </a:xfrm>
          <a:prstGeom prst="rect">
            <a:avLst/>
          </a:prstGeom>
        </p:spPr>
      </p:pic>
      <p:sp>
        <p:nvSpPr>
          <p:cNvPr id="3" name="TextBox 2">
            <a:extLst>
              <a:ext uri="{FF2B5EF4-FFF2-40B4-BE49-F238E27FC236}">
                <a16:creationId xmlns:a16="http://schemas.microsoft.com/office/drawing/2014/main" id="{C10B596A-1382-4AB2-89FC-A6DFEB3BB593}"/>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7" name="TextBox 6">
            <a:extLst>
              <a:ext uri="{FF2B5EF4-FFF2-40B4-BE49-F238E27FC236}">
                <a16:creationId xmlns:a16="http://schemas.microsoft.com/office/drawing/2014/main" id="{9AE6FFBC-1E10-CCD2-40A8-7641A9427449}"/>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Data Simulation</a:t>
            </a:r>
          </a:p>
        </p:txBody>
      </p:sp>
      <p:sp>
        <p:nvSpPr>
          <p:cNvPr id="10" name="TextBox 9">
            <a:extLst>
              <a:ext uri="{FF2B5EF4-FFF2-40B4-BE49-F238E27FC236}">
                <a16:creationId xmlns:a16="http://schemas.microsoft.com/office/drawing/2014/main" id="{CAB9B07D-5F45-9648-68AF-D9B2F6925264}"/>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dirty="0">
                <a:solidFill>
                  <a:schemeClr val="bg1"/>
                </a:solidFill>
              </a:rPr>
              <a:t>Methods</a:t>
            </a:r>
          </a:p>
        </p:txBody>
      </p:sp>
      <p:sp>
        <p:nvSpPr>
          <p:cNvPr id="13" name="TextBox 12">
            <a:extLst>
              <a:ext uri="{FF2B5EF4-FFF2-40B4-BE49-F238E27FC236}">
                <a16:creationId xmlns:a16="http://schemas.microsoft.com/office/drawing/2014/main" id="{4BC88D61-6295-E789-309A-ACEF85003892}"/>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14" name="TextBox 13">
            <a:extLst>
              <a:ext uri="{FF2B5EF4-FFF2-40B4-BE49-F238E27FC236}">
                <a16:creationId xmlns:a16="http://schemas.microsoft.com/office/drawing/2014/main" id="{AE8D25D8-6F54-49C7-FDFD-CD680F7BE752}"/>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Tree>
    <p:extLst>
      <p:ext uri="{BB962C8B-B14F-4D97-AF65-F5344CB8AC3E}">
        <p14:creationId xmlns:p14="http://schemas.microsoft.com/office/powerpoint/2010/main" val="1032806972"/>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23</a:t>
            </a:fld>
            <a:endParaRPr lang="nl-NL" dirty="0"/>
          </a:p>
        </p:txBody>
      </p:sp>
      <p:sp>
        <p:nvSpPr>
          <p:cNvPr id="9" name="Titel 1">
            <a:extLst>
              <a:ext uri="{FF2B5EF4-FFF2-40B4-BE49-F238E27FC236}">
                <a16:creationId xmlns:a16="http://schemas.microsoft.com/office/drawing/2014/main" id="{F2E7F631-FA0D-E697-AD70-0BA5710B848E}"/>
              </a:ext>
            </a:extLst>
          </p:cNvPr>
          <p:cNvSpPr txBox="1">
            <a:spLocks/>
          </p:cNvSpPr>
          <p:nvPr/>
        </p:nvSpPr>
        <p:spPr>
          <a:xfrm>
            <a:off x="1058615" y="701261"/>
            <a:ext cx="13405249"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err="1"/>
              <a:t>Restricted</a:t>
            </a:r>
            <a:r>
              <a:rPr lang="nl-NL" dirty="0"/>
              <a:t> </a:t>
            </a:r>
            <a:r>
              <a:rPr lang="nl-NL" dirty="0" err="1"/>
              <a:t>Mean</a:t>
            </a:r>
            <a:r>
              <a:rPr lang="nl-NL" dirty="0"/>
              <a:t> Survival Time (RMST)</a:t>
            </a:r>
          </a:p>
        </p:txBody>
      </p:sp>
      <p:pic>
        <p:nvPicPr>
          <p:cNvPr id="3" name="Picture 2" descr="Graphic representation of restricted mean survival time and its difference. (A) RMST is the integration of survival probability across a pre-specified time, which graphically is the area under the survival curve. (B) RMST difference represents the group separation of the survival analysis.">
            <a:extLst>
              <a:ext uri="{FF2B5EF4-FFF2-40B4-BE49-F238E27FC236}">
                <a16:creationId xmlns:a16="http://schemas.microsoft.com/office/drawing/2014/main" id="{1BDBA943-7A35-D0FC-F220-67554C8A8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561" y="2312736"/>
            <a:ext cx="8115093" cy="28832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E36DE4F-1E5A-F04F-AF50-DEBE94C8EAEF}"/>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10" name="TextBox 9">
            <a:extLst>
              <a:ext uri="{FF2B5EF4-FFF2-40B4-BE49-F238E27FC236}">
                <a16:creationId xmlns:a16="http://schemas.microsoft.com/office/drawing/2014/main" id="{CFF0A565-1912-29F2-9BB9-979CF2C8792F}"/>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Data Simulation</a:t>
            </a:r>
          </a:p>
        </p:txBody>
      </p:sp>
      <p:sp>
        <p:nvSpPr>
          <p:cNvPr id="13" name="TextBox 12">
            <a:extLst>
              <a:ext uri="{FF2B5EF4-FFF2-40B4-BE49-F238E27FC236}">
                <a16:creationId xmlns:a16="http://schemas.microsoft.com/office/drawing/2014/main" id="{A48C4453-8380-E762-C345-8D6F7BB57EA6}"/>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dirty="0">
                <a:solidFill>
                  <a:schemeClr val="bg1"/>
                </a:solidFill>
              </a:rPr>
              <a:t>Methods</a:t>
            </a:r>
          </a:p>
        </p:txBody>
      </p:sp>
      <p:sp>
        <p:nvSpPr>
          <p:cNvPr id="14" name="TextBox 13">
            <a:extLst>
              <a:ext uri="{FF2B5EF4-FFF2-40B4-BE49-F238E27FC236}">
                <a16:creationId xmlns:a16="http://schemas.microsoft.com/office/drawing/2014/main" id="{57012E15-90D6-67BA-1735-36378EF8F779}"/>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16" name="TextBox 15">
            <a:extLst>
              <a:ext uri="{FF2B5EF4-FFF2-40B4-BE49-F238E27FC236}">
                <a16:creationId xmlns:a16="http://schemas.microsoft.com/office/drawing/2014/main" id="{596E4967-A7F1-D398-6A05-7BC3F4327E6D}"/>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Tree>
    <p:extLst>
      <p:ext uri="{BB962C8B-B14F-4D97-AF65-F5344CB8AC3E}">
        <p14:creationId xmlns:p14="http://schemas.microsoft.com/office/powerpoint/2010/main" val="2084624435"/>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24</a:t>
            </a:fld>
            <a:endParaRPr lang="nl-NL" dirty="0"/>
          </a:p>
        </p:txBody>
      </p:sp>
      <p:sp>
        <p:nvSpPr>
          <p:cNvPr id="9" name="Titel 1">
            <a:extLst>
              <a:ext uri="{FF2B5EF4-FFF2-40B4-BE49-F238E27FC236}">
                <a16:creationId xmlns:a16="http://schemas.microsoft.com/office/drawing/2014/main" id="{F2E7F631-FA0D-E697-AD70-0BA5710B848E}"/>
              </a:ext>
            </a:extLst>
          </p:cNvPr>
          <p:cNvSpPr txBox="1">
            <a:spLocks/>
          </p:cNvSpPr>
          <p:nvPr/>
        </p:nvSpPr>
        <p:spPr>
          <a:xfrm>
            <a:off x="890321" y="802820"/>
            <a:ext cx="9841644"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a:t>Q-RMST Method: No </a:t>
            </a:r>
            <a:r>
              <a:rPr lang="nl-NL" dirty="0" err="1"/>
              <a:t>Censoring</a:t>
            </a:r>
            <a:endParaRPr lang="nl-NL" dirty="0"/>
          </a:p>
        </p:txBody>
      </p:sp>
      <p:pic>
        <p:nvPicPr>
          <p:cNvPr id="26" name="Picture 25" descr="A chart of different colored squares&#10;&#10;Description automatically generated">
            <a:extLst>
              <a:ext uri="{FF2B5EF4-FFF2-40B4-BE49-F238E27FC236}">
                <a16:creationId xmlns:a16="http://schemas.microsoft.com/office/drawing/2014/main" id="{46F6F721-FEDC-4F1B-D7B0-5432654C7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246" y="2276872"/>
            <a:ext cx="1854200" cy="2743200"/>
          </a:xfrm>
          <a:prstGeom prst="rect">
            <a:avLst/>
          </a:prstGeom>
        </p:spPr>
      </p:pic>
      <p:grpSp>
        <p:nvGrpSpPr>
          <p:cNvPr id="28" name="Group 27">
            <a:extLst>
              <a:ext uri="{FF2B5EF4-FFF2-40B4-BE49-F238E27FC236}">
                <a16:creationId xmlns:a16="http://schemas.microsoft.com/office/drawing/2014/main" id="{2E3F50D5-1E93-0FBB-5D5E-62E779F6683A}"/>
              </a:ext>
            </a:extLst>
          </p:cNvPr>
          <p:cNvGrpSpPr/>
          <p:nvPr/>
        </p:nvGrpSpPr>
        <p:grpSpPr>
          <a:xfrm>
            <a:off x="2354759" y="2139077"/>
            <a:ext cx="7016676" cy="2154019"/>
            <a:chOff x="2354759" y="2139077"/>
            <a:chExt cx="7016676" cy="2154019"/>
          </a:xfrm>
        </p:grpSpPr>
        <p:pic>
          <p:nvPicPr>
            <p:cNvPr id="3" name="Graphic 2" descr="User with solid fill">
              <a:extLst>
                <a:ext uri="{FF2B5EF4-FFF2-40B4-BE49-F238E27FC236}">
                  <a16:creationId xmlns:a16="http://schemas.microsoft.com/office/drawing/2014/main" id="{19A235DA-1FD8-8722-1DB2-854B5E3B4A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51103" y="2139077"/>
              <a:ext cx="648072" cy="648072"/>
            </a:xfrm>
            <a:prstGeom prst="rect">
              <a:avLst/>
            </a:prstGeom>
          </p:spPr>
        </p:pic>
        <p:grpSp>
          <p:nvGrpSpPr>
            <p:cNvPr id="25" name="Group 24">
              <a:extLst>
                <a:ext uri="{FF2B5EF4-FFF2-40B4-BE49-F238E27FC236}">
                  <a16:creationId xmlns:a16="http://schemas.microsoft.com/office/drawing/2014/main" id="{97D0D9D5-70F8-2817-DEA9-127BC89F83F1}"/>
                </a:ext>
              </a:extLst>
            </p:cNvPr>
            <p:cNvGrpSpPr/>
            <p:nvPr/>
          </p:nvGrpSpPr>
          <p:grpSpPr>
            <a:xfrm>
              <a:off x="2354759" y="3099335"/>
              <a:ext cx="7016676" cy="1193761"/>
              <a:chOff x="2538883" y="1988840"/>
              <a:chExt cx="7016676" cy="1193761"/>
            </a:xfrm>
          </p:grpSpPr>
          <p:grpSp>
            <p:nvGrpSpPr>
              <p:cNvPr id="15" name="Group 14">
                <a:extLst>
                  <a:ext uri="{FF2B5EF4-FFF2-40B4-BE49-F238E27FC236}">
                    <a16:creationId xmlns:a16="http://schemas.microsoft.com/office/drawing/2014/main" id="{A058F3FB-A3DF-0C28-45D2-3FDA8D7370E8}"/>
                  </a:ext>
                </a:extLst>
              </p:cNvPr>
              <p:cNvGrpSpPr/>
              <p:nvPr/>
            </p:nvGrpSpPr>
            <p:grpSpPr>
              <a:xfrm>
                <a:off x="2538883" y="1988840"/>
                <a:ext cx="7016676" cy="1193761"/>
                <a:chOff x="2408253" y="1736472"/>
                <a:chExt cx="7016676" cy="1193761"/>
              </a:xfrm>
            </p:grpSpPr>
            <p:sp>
              <p:nvSpPr>
                <p:cNvPr id="37" name="Rectangle 36">
                  <a:extLst>
                    <a:ext uri="{FF2B5EF4-FFF2-40B4-BE49-F238E27FC236}">
                      <a16:creationId xmlns:a16="http://schemas.microsoft.com/office/drawing/2014/main" id="{852397B1-F124-1703-68DE-75F506D79400}"/>
                    </a:ext>
                  </a:extLst>
                </p:cNvPr>
                <p:cNvSpPr/>
                <p:nvPr/>
              </p:nvSpPr>
              <p:spPr>
                <a:xfrm>
                  <a:off x="3007295" y="2184273"/>
                  <a:ext cx="1512168" cy="3521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dirty="0"/>
                    <a:t>9</a:t>
                  </a:r>
                </a:p>
              </p:txBody>
            </p:sp>
            <p:sp>
              <p:nvSpPr>
                <p:cNvPr id="38" name="Rectangle 37">
                  <a:extLst>
                    <a:ext uri="{FF2B5EF4-FFF2-40B4-BE49-F238E27FC236}">
                      <a16:creationId xmlns:a16="http://schemas.microsoft.com/office/drawing/2014/main" id="{35C36A12-BB09-160E-459F-74BC84847056}"/>
                    </a:ext>
                  </a:extLst>
                </p:cNvPr>
                <p:cNvSpPr/>
                <p:nvPr/>
              </p:nvSpPr>
              <p:spPr>
                <a:xfrm>
                  <a:off x="4519463" y="2184273"/>
                  <a:ext cx="1728192" cy="352190"/>
                </a:xfrm>
                <a:prstGeom prst="rect">
                  <a:avLst/>
                </a:prstGeom>
                <a:solidFill>
                  <a:srgbClr val="574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dirty="0"/>
                    <a:t>11</a:t>
                  </a:r>
                </a:p>
              </p:txBody>
            </p:sp>
            <p:sp>
              <p:nvSpPr>
                <p:cNvPr id="39" name="Rectangle 38">
                  <a:extLst>
                    <a:ext uri="{FF2B5EF4-FFF2-40B4-BE49-F238E27FC236}">
                      <a16:creationId xmlns:a16="http://schemas.microsoft.com/office/drawing/2014/main" id="{39EFFC75-1CA5-E38E-3298-902BDBC39C1E}"/>
                    </a:ext>
                  </a:extLst>
                </p:cNvPr>
                <p:cNvSpPr/>
                <p:nvPr/>
              </p:nvSpPr>
              <p:spPr>
                <a:xfrm>
                  <a:off x="6246159" y="2184273"/>
                  <a:ext cx="2808312" cy="352190"/>
                </a:xfrm>
                <a:prstGeom prst="rect">
                  <a:avLst/>
                </a:prstGeom>
                <a:solidFill>
                  <a:srgbClr val="3FA6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dirty="0"/>
                    <a:t>16</a:t>
                  </a:r>
                </a:p>
              </p:txBody>
            </p:sp>
            <p:cxnSp>
              <p:nvCxnSpPr>
                <p:cNvPr id="46" name="Straight Connector 45">
                  <a:extLst>
                    <a:ext uri="{FF2B5EF4-FFF2-40B4-BE49-F238E27FC236}">
                      <a16:creationId xmlns:a16="http://schemas.microsoft.com/office/drawing/2014/main" id="{9A6F5C19-7D39-6948-651F-B549D54F7F04}"/>
                    </a:ext>
                  </a:extLst>
                </p:cNvPr>
                <p:cNvCxnSpPr>
                  <a:cxnSpLocks/>
                </p:cNvCxnSpPr>
                <p:nvPr/>
              </p:nvCxnSpPr>
              <p:spPr>
                <a:xfrm>
                  <a:off x="4511453" y="2184273"/>
                  <a:ext cx="0" cy="736589"/>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69DAB96-34AF-9407-55C9-BD7ADA78DA93}"/>
                    </a:ext>
                  </a:extLst>
                </p:cNvPr>
                <p:cNvSpPr txBox="1"/>
                <p:nvPr/>
              </p:nvSpPr>
              <p:spPr>
                <a:xfrm>
                  <a:off x="4843555" y="2536613"/>
                  <a:ext cx="1080008" cy="385192"/>
                </a:xfrm>
                <a:prstGeom prst="rect">
                  <a:avLst/>
                </a:prstGeom>
                <a:noFill/>
              </p:spPr>
              <p:txBody>
                <a:bodyPr wrap="square" lIns="108000" tIns="108000" rIns="108000" bIns="108000" rtlCol="0">
                  <a:noAutofit/>
                </a:bodyPr>
                <a:lstStyle/>
                <a:p>
                  <a:pPr algn="ctr"/>
                  <a:r>
                    <a:rPr lang="en-NL" sz="1600" noProof="0" dirty="0">
                      <a:solidFill>
                        <a:schemeClr val="bg2"/>
                      </a:solidFill>
                    </a:rPr>
                    <a:t>Stroke</a:t>
                  </a:r>
                </a:p>
              </p:txBody>
            </p:sp>
            <p:sp>
              <p:nvSpPr>
                <p:cNvPr id="49" name="TextBox 48">
                  <a:extLst>
                    <a:ext uri="{FF2B5EF4-FFF2-40B4-BE49-F238E27FC236}">
                      <a16:creationId xmlns:a16="http://schemas.microsoft.com/office/drawing/2014/main" id="{2FE459C9-87AF-8492-23D6-88B64D6123D2}"/>
                    </a:ext>
                  </a:extLst>
                </p:cNvPr>
                <p:cNvSpPr txBox="1"/>
                <p:nvPr/>
              </p:nvSpPr>
              <p:spPr>
                <a:xfrm>
                  <a:off x="6579756" y="2529839"/>
                  <a:ext cx="2313177" cy="385192"/>
                </a:xfrm>
                <a:prstGeom prst="rect">
                  <a:avLst/>
                </a:prstGeom>
                <a:noFill/>
              </p:spPr>
              <p:txBody>
                <a:bodyPr wrap="square" lIns="108000" tIns="108000" rIns="108000" bIns="108000" rtlCol="0">
                  <a:noAutofit/>
                </a:bodyPr>
                <a:lstStyle/>
                <a:p>
                  <a:pPr algn="ctr"/>
                  <a:r>
                    <a:rPr lang="en-NL" sz="1600" dirty="0">
                      <a:solidFill>
                        <a:schemeClr val="bg2"/>
                      </a:solidFill>
                    </a:rPr>
                    <a:t>Revascularization</a:t>
                  </a:r>
                </a:p>
              </p:txBody>
            </p:sp>
            <p:sp>
              <p:nvSpPr>
                <p:cNvPr id="50" name="TextBox 49">
                  <a:extLst>
                    <a:ext uri="{FF2B5EF4-FFF2-40B4-BE49-F238E27FC236}">
                      <a16:creationId xmlns:a16="http://schemas.microsoft.com/office/drawing/2014/main" id="{73AD19D7-3F27-6095-1E78-22CC536186D5}"/>
                    </a:ext>
                  </a:extLst>
                </p:cNvPr>
                <p:cNvSpPr txBox="1"/>
                <p:nvPr/>
              </p:nvSpPr>
              <p:spPr>
                <a:xfrm>
                  <a:off x="2408253" y="1736472"/>
                  <a:ext cx="1841177" cy="352190"/>
                </a:xfrm>
                <a:prstGeom prst="rect">
                  <a:avLst/>
                </a:prstGeom>
                <a:noFill/>
              </p:spPr>
              <p:txBody>
                <a:bodyPr wrap="square" lIns="108000" tIns="108000" rIns="108000" bIns="108000" rtlCol="0">
                  <a:noAutofit/>
                </a:bodyPr>
                <a:lstStyle/>
                <a:p>
                  <a:r>
                    <a:rPr lang="en-NL" sz="1600" noProof="0" dirty="0">
                      <a:solidFill>
                        <a:schemeClr val="bg2"/>
                      </a:solidFill>
                    </a:rPr>
                    <a:t>TIME(Month):</a:t>
                  </a:r>
                </a:p>
              </p:txBody>
            </p:sp>
            <p:sp>
              <p:nvSpPr>
                <p:cNvPr id="8" name="TextBox 7">
                  <a:extLst>
                    <a:ext uri="{FF2B5EF4-FFF2-40B4-BE49-F238E27FC236}">
                      <a16:creationId xmlns:a16="http://schemas.microsoft.com/office/drawing/2014/main" id="{4E72AA84-DE3C-35C2-49C3-1240DCC2EEC3}"/>
                    </a:ext>
                  </a:extLst>
                </p:cNvPr>
                <p:cNvSpPr txBox="1"/>
                <p:nvPr/>
              </p:nvSpPr>
              <p:spPr>
                <a:xfrm>
                  <a:off x="3082259" y="2513587"/>
                  <a:ext cx="1302129" cy="385192"/>
                </a:xfrm>
                <a:prstGeom prst="rect">
                  <a:avLst/>
                </a:prstGeom>
                <a:noFill/>
              </p:spPr>
              <p:txBody>
                <a:bodyPr wrap="square" lIns="108000" tIns="108000" rIns="108000" bIns="108000" rtlCol="0">
                  <a:noAutofit/>
                </a:bodyPr>
                <a:lstStyle/>
                <a:p>
                  <a:pPr algn="ctr"/>
                  <a:r>
                    <a:rPr lang="en-NL" sz="1600" noProof="0" dirty="0">
                      <a:solidFill>
                        <a:schemeClr val="bg2"/>
                      </a:solidFill>
                    </a:rPr>
                    <a:t>Event-free</a:t>
                  </a:r>
                </a:p>
              </p:txBody>
            </p:sp>
            <p:cxnSp>
              <p:nvCxnSpPr>
                <p:cNvPr id="11" name="Straight Connector 10">
                  <a:extLst>
                    <a:ext uri="{FF2B5EF4-FFF2-40B4-BE49-F238E27FC236}">
                      <a16:creationId xmlns:a16="http://schemas.microsoft.com/office/drawing/2014/main" id="{6071A0B2-6200-F91C-13A0-E901534D1EA2}"/>
                    </a:ext>
                  </a:extLst>
                </p:cNvPr>
                <p:cNvCxnSpPr>
                  <a:cxnSpLocks/>
                </p:cNvCxnSpPr>
                <p:nvPr/>
              </p:nvCxnSpPr>
              <p:spPr>
                <a:xfrm>
                  <a:off x="2999285" y="2184273"/>
                  <a:ext cx="0" cy="74596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B2EA44C-14FB-5A81-B329-0E5D54381E6D}"/>
                    </a:ext>
                  </a:extLst>
                </p:cNvPr>
                <p:cNvSpPr txBox="1"/>
                <p:nvPr/>
              </p:nvSpPr>
              <p:spPr>
                <a:xfrm>
                  <a:off x="4384388" y="1761622"/>
                  <a:ext cx="720061" cy="190873"/>
                </a:xfrm>
                <a:prstGeom prst="rect">
                  <a:avLst/>
                </a:prstGeom>
                <a:noFill/>
              </p:spPr>
              <p:txBody>
                <a:bodyPr wrap="square" lIns="108000" tIns="108000" rIns="108000" bIns="108000" rtlCol="0">
                  <a:noAutofit/>
                </a:bodyPr>
                <a:lstStyle/>
                <a:p>
                  <a:r>
                    <a:rPr lang="en-NL" noProof="0" dirty="0">
                      <a:solidFill>
                        <a:schemeClr val="bg2"/>
                      </a:solidFill>
                    </a:rPr>
                    <a:t>9</a:t>
                  </a:r>
                </a:p>
              </p:txBody>
            </p:sp>
            <p:sp>
              <p:nvSpPr>
                <p:cNvPr id="13" name="TextBox 12">
                  <a:extLst>
                    <a:ext uri="{FF2B5EF4-FFF2-40B4-BE49-F238E27FC236}">
                      <a16:creationId xmlns:a16="http://schemas.microsoft.com/office/drawing/2014/main" id="{6778EAE9-1D06-C0C9-6D6A-ED69443FBF87}"/>
                    </a:ext>
                  </a:extLst>
                </p:cNvPr>
                <p:cNvSpPr txBox="1"/>
                <p:nvPr/>
              </p:nvSpPr>
              <p:spPr>
                <a:xfrm>
                  <a:off x="6022637" y="1775197"/>
                  <a:ext cx="720061" cy="200509"/>
                </a:xfrm>
                <a:prstGeom prst="rect">
                  <a:avLst/>
                </a:prstGeom>
                <a:noFill/>
              </p:spPr>
              <p:txBody>
                <a:bodyPr wrap="square" lIns="108000" tIns="108000" rIns="108000" bIns="108000" rtlCol="0">
                  <a:noAutofit/>
                </a:bodyPr>
                <a:lstStyle/>
                <a:p>
                  <a:r>
                    <a:rPr lang="en-NL" noProof="0" dirty="0">
                      <a:solidFill>
                        <a:schemeClr val="bg2"/>
                      </a:solidFill>
                    </a:rPr>
                    <a:t>20</a:t>
                  </a:r>
                </a:p>
              </p:txBody>
            </p:sp>
            <p:sp>
              <p:nvSpPr>
                <p:cNvPr id="14" name="TextBox 13">
                  <a:extLst>
                    <a:ext uri="{FF2B5EF4-FFF2-40B4-BE49-F238E27FC236}">
                      <a16:creationId xmlns:a16="http://schemas.microsoft.com/office/drawing/2014/main" id="{5284CF0B-58B2-3BDC-78A3-085CE97A8B9B}"/>
                    </a:ext>
                  </a:extLst>
                </p:cNvPr>
                <p:cNvSpPr txBox="1"/>
                <p:nvPr/>
              </p:nvSpPr>
              <p:spPr>
                <a:xfrm>
                  <a:off x="8772753" y="1748730"/>
                  <a:ext cx="652176" cy="190872"/>
                </a:xfrm>
                <a:prstGeom prst="rect">
                  <a:avLst/>
                </a:prstGeom>
                <a:noFill/>
              </p:spPr>
              <p:txBody>
                <a:bodyPr wrap="square" lIns="108000" tIns="108000" rIns="108000" bIns="108000" rtlCol="0">
                  <a:noAutofit/>
                </a:bodyPr>
                <a:lstStyle/>
                <a:p>
                  <a:r>
                    <a:rPr lang="en-NL" dirty="0">
                      <a:solidFill>
                        <a:schemeClr val="bg2"/>
                      </a:solidFill>
                    </a:rPr>
                    <a:t>36</a:t>
                  </a:r>
                  <a:endParaRPr lang="en-NL" noProof="0" dirty="0">
                    <a:solidFill>
                      <a:schemeClr val="bg2"/>
                    </a:solidFill>
                  </a:endParaRPr>
                </a:p>
              </p:txBody>
            </p:sp>
          </p:grpSp>
          <p:cxnSp>
            <p:nvCxnSpPr>
              <p:cNvPr id="22" name="Straight Connector 21">
                <a:extLst>
                  <a:ext uri="{FF2B5EF4-FFF2-40B4-BE49-F238E27FC236}">
                    <a16:creationId xmlns:a16="http://schemas.microsoft.com/office/drawing/2014/main" id="{3C011F36-FEB4-8E6C-7166-57465A595737}"/>
                  </a:ext>
                </a:extLst>
              </p:cNvPr>
              <p:cNvCxnSpPr>
                <a:cxnSpLocks/>
              </p:cNvCxnSpPr>
              <p:nvPr/>
            </p:nvCxnSpPr>
            <p:spPr>
              <a:xfrm>
                <a:off x="6378285" y="2436641"/>
                <a:ext cx="0" cy="736589"/>
              </a:xfrm>
              <a:prstGeom prst="line">
                <a:avLst/>
              </a:prstGeom>
              <a:ln w="28575"/>
            </p:spPr>
            <p:style>
              <a:lnRef idx="1">
                <a:schemeClr val="dk1"/>
              </a:lnRef>
              <a:fillRef idx="0">
                <a:schemeClr val="dk1"/>
              </a:fillRef>
              <a:effectRef idx="0">
                <a:schemeClr val="dk1"/>
              </a:effectRef>
              <a:fontRef idx="minor">
                <a:schemeClr val="tx1"/>
              </a:fontRef>
            </p:style>
          </p:cxnSp>
        </p:grpSp>
        <p:sp>
          <p:nvSpPr>
            <p:cNvPr id="27" name="TextBox 26">
              <a:extLst>
                <a:ext uri="{FF2B5EF4-FFF2-40B4-BE49-F238E27FC236}">
                  <a16:creationId xmlns:a16="http://schemas.microsoft.com/office/drawing/2014/main" id="{9BEE8391-0728-A90E-F225-50CDD8ACC8EC}"/>
                </a:ext>
              </a:extLst>
            </p:cNvPr>
            <p:cNvSpPr txBox="1"/>
            <p:nvPr/>
          </p:nvSpPr>
          <p:spPr>
            <a:xfrm>
              <a:off x="5135639" y="2630054"/>
              <a:ext cx="1489190" cy="432048"/>
            </a:xfrm>
            <a:prstGeom prst="rect">
              <a:avLst/>
            </a:prstGeom>
            <a:noFill/>
          </p:spPr>
          <p:txBody>
            <a:bodyPr wrap="square" lIns="108000" tIns="108000" rIns="108000" bIns="108000" rtlCol="0">
              <a:noAutofit/>
            </a:bodyPr>
            <a:lstStyle/>
            <a:p>
              <a:r>
                <a:rPr lang="en-GB" noProof="0" dirty="0">
                  <a:solidFill>
                    <a:schemeClr val="bg2"/>
                  </a:solidFill>
                </a:rPr>
                <a:t>Mr. Green</a:t>
              </a:r>
            </a:p>
            <a:p>
              <a:endParaRPr lang="en-GB" noProof="0" dirty="0" err="1">
                <a:solidFill>
                  <a:schemeClr val="bg2"/>
                </a:solidFill>
              </a:endParaRPr>
            </a:p>
          </p:txBody>
        </p:sp>
      </p:grpSp>
      <p:sp>
        <p:nvSpPr>
          <p:cNvPr id="29" name="TextBox 28">
            <a:extLst>
              <a:ext uri="{FF2B5EF4-FFF2-40B4-BE49-F238E27FC236}">
                <a16:creationId xmlns:a16="http://schemas.microsoft.com/office/drawing/2014/main" id="{F32B30B9-6305-4B85-4796-9AEED1D71B78}"/>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30" name="TextBox 29">
            <a:extLst>
              <a:ext uri="{FF2B5EF4-FFF2-40B4-BE49-F238E27FC236}">
                <a16:creationId xmlns:a16="http://schemas.microsoft.com/office/drawing/2014/main" id="{FDBAEA94-C2A5-68C7-D5E5-8BC9B4A0EB9B}"/>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Data Simulation</a:t>
            </a:r>
          </a:p>
        </p:txBody>
      </p:sp>
      <p:sp>
        <p:nvSpPr>
          <p:cNvPr id="31" name="TextBox 30">
            <a:extLst>
              <a:ext uri="{FF2B5EF4-FFF2-40B4-BE49-F238E27FC236}">
                <a16:creationId xmlns:a16="http://schemas.microsoft.com/office/drawing/2014/main" id="{04E32832-5849-2E65-C0E1-FD0D2290D9C6}"/>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dirty="0">
                <a:solidFill>
                  <a:schemeClr val="bg1"/>
                </a:solidFill>
              </a:rPr>
              <a:t>Methods</a:t>
            </a:r>
          </a:p>
        </p:txBody>
      </p:sp>
      <p:sp>
        <p:nvSpPr>
          <p:cNvPr id="32" name="TextBox 31">
            <a:extLst>
              <a:ext uri="{FF2B5EF4-FFF2-40B4-BE49-F238E27FC236}">
                <a16:creationId xmlns:a16="http://schemas.microsoft.com/office/drawing/2014/main" id="{ACAD78B9-FDB0-B5CD-0864-3B54CD4B866C}"/>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33" name="TextBox 32">
            <a:extLst>
              <a:ext uri="{FF2B5EF4-FFF2-40B4-BE49-F238E27FC236}">
                <a16:creationId xmlns:a16="http://schemas.microsoft.com/office/drawing/2014/main" id="{7A23A4EF-ED5F-CCA7-8E2F-A3A67D27D4BF}"/>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Tree>
    <p:extLst>
      <p:ext uri="{BB962C8B-B14F-4D97-AF65-F5344CB8AC3E}">
        <p14:creationId xmlns:p14="http://schemas.microsoft.com/office/powerpoint/2010/main" val="722500930"/>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25</a:t>
            </a:fld>
            <a:endParaRPr lang="nl-NL" dirty="0"/>
          </a:p>
        </p:txBody>
      </p:sp>
      <p:sp>
        <p:nvSpPr>
          <p:cNvPr id="12" name="TextBox 11">
            <a:extLst>
              <a:ext uri="{FF2B5EF4-FFF2-40B4-BE49-F238E27FC236}">
                <a16:creationId xmlns:a16="http://schemas.microsoft.com/office/drawing/2014/main" id="{8E0AB964-F0A5-4492-0D29-A7AF2D59FFDA}"/>
              </a:ext>
            </a:extLst>
          </p:cNvPr>
          <p:cNvSpPr txBox="1"/>
          <p:nvPr/>
        </p:nvSpPr>
        <p:spPr>
          <a:xfrm>
            <a:off x="643955" y="2254787"/>
            <a:ext cx="6098344" cy="2278381"/>
          </a:xfrm>
          <a:prstGeom prst="rect">
            <a:avLst/>
          </a:prstGeom>
          <a:noFill/>
        </p:spPr>
        <p:txBody>
          <a:bodyPr wrap="square">
            <a:spAutoFit/>
          </a:bodyPr>
          <a:lstStyle/>
          <a:p>
            <a:pPr lvl="1" algn="just">
              <a:spcBef>
                <a:spcPts val="380"/>
              </a:spcBef>
              <a:buSzPts val="1200"/>
              <a:tabLst>
                <a:tab pos="452120" algn="l"/>
              </a:tabLst>
            </a:pPr>
            <a:endParaRPr lang="en-US" sz="2400" b="1" spc="-10" dirty="0">
              <a:solidFill>
                <a:srgbClr val="07306B"/>
              </a:solidFill>
              <a:effectLst/>
              <a:ea typeface="Book Antiqua" panose="02040602050305030304" pitchFamily="18" charset="0"/>
              <a:cs typeface="Book Antiqua" panose="02040602050305030304" pitchFamily="18" charset="0"/>
            </a:endParaRPr>
          </a:p>
          <a:p>
            <a:pPr marL="742950" lvl="1" indent="-285750" algn="just">
              <a:lnSpc>
                <a:spcPct val="150000"/>
              </a:lnSpc>
              <a:spcBef>
                <a:spcPts val="380"/>
              </a:spcBef>
              <a:buSzPts val="1200"/>
              <a:buFontTx/>
              <a:buChar char="-"/>
              <a:tabLst>
                <a:tab pos="452120" algn="l"/>
              </a:tabLst>
            </a:pPr>
            <a:r>
              <a:rPr lang="en-US" spc="-10" dirty="0">
                <a:solidFill>
                  <a:srgbClr val="07306B"/>
                </a:solidFill>
                <a:ea typeface="Book Antiqua" panose="02040602050305030304" pitchFamily="18" charset="0"/>
                <a:cs typeface="Book Antiqua" panose="02040602050305030304" pitchFamily="18" charset="0"/>
              </a:rPr>
              <a:t>Markov Principle</a:t>
            </a:r>
            <a:r>
              <a:rPr lang="en-US" spc="0" dirty="0">
                <a:solidFill>
                  <a:srgbClr val="07306B"/>
                </a:solidFill>
                <a:effectLst/>
                <a:ea typeface="Book Antiqua" panose="02040602050305030304" pitchFamily="18" charset="0"/>
                <a:cs typeface="Book Antiqua" panose="02040602050305030304" pitchFamily="18" charset="0"/>
              </a:rPr>
              <a:t> </a:t>
            </a:r>
          </a:p>
          <a:p>
            <a:pPr marL="742950" lvl="1" indent="-285750" algn="just">
              <a:lnSpc>
                <a:spcPct val="150000"/>
              </a:lnSpc>
              <a:spcBef>
                <a:spcPts val="380"/>
              </a:spcBef>
              <a:buSzPts val="1200"/>
              <a:buFontTx/>
              <a:buChar char="-"/>
              <a:tabLst>
                <a:tab pos="452120" algn="l"/>
              </a:tabLst>
            </a:pPr>
            <a:r>
              <a:rPr lang="en-US" spc="0" dirty="0">
                <a:solidFill>
                  <a:srgbClr val="07306B"/>
                </a:solidFill>
                <a:effectLst/>
                <a:ea typeface="Book Antiqua" panose="02040602050305030304" pitchFamily="18" charset="0"/>
                <a:cs typeface="Book Antiqua" panose="02040602050305030304" pitchFamily="18" charset="0"/>
              </a:rPr>
              <a:t>The </a:t>
            </a:r>
            <a:r>
              <a:rPr lang="en-US" dirty="0">
                <a:solidFill>
                  <a:srgbClr val="07306B"/>
                </a:solidFill>
                <a:ea typeface="Book Antiqua" panose="02040602050305030304" pitchFamily="18" charset="0"/>
                <a:cs typeface="Book Antiqua" panose="02040602050305030304" pitchFamily="18" charset="0"/>
              </a:rPr>
              <a:t>W</a:t>
            </a:r>
            <a:r>
              <a:rPr lang="en-US" spc="0" dirty="0">
                <a:solidFill>
                  <a:srgbClr val="07306B"/>
                </a:solidFill>
                <a:effectLst/>
                <a:ea typeface="Book Antiqua" panose="02040602050305030304" pitchFamily="18" charset="0"/>
                <a:cs typeface="Book Antiqua" panose="02040602050305030304" pitchFamily="18" charset="0"/>
              </a:rPr>
              <a:t>orst </a:t>
            </a:r>
            <a:r>
              <a:rPr lang="en-US" dirty="0">
                <a:solidFill>
                  <a:srgbClr val="07306B"/>
                </a:solidFill>
                <a:ea typeface="Book Antiqua" panose="02040602050305030304" pitchFamily="18" charset="0"/>
                <a:cs typeface="Book Antiqua" panose="02040602050305030304" pitchFamily="18" charset="0"/>
              </a:rPr>
              <a:t>U</a:t>
            </a:r>
            <a:r>
              <a:rPr lang="en-US" spc="0" dirty="0">
                <a:solidFill>
                  <a:srgbClr val="07306B"/>
                </a:solidFill>
                <a:effectLst/>
                <a:ea typeface="Book Antiqua" panose="02040602050305030304" pitchFamily="18" charset="0"/>
                <a:cs typeface="Book Antiqua" panose="02040602050305030304" pitchFamily="18" charset="0"/>
              </a:rPr>
              <a:t>pdate Princi</a:t>
            </a:r>
            <a:r>
              <a:rPr lang="en-US" dirty="0">
                <a:solidFill>
                  <a:srgbClr val="07306B"/>
                </a:solidFill>
                <a:ea typeface="Book Antiqua" panose="02040602050305030304" pitchFamily="18" charset="0"/>
                <a:cs typeface="Book Antiqua" panose="02040602050305030304" pitchFamily="18" charset="0"/>
              </a:rPr>
              <a:t>ple</a:t>
            </a:r>
          </a:p>
          <a:p>
            <a:pPr marL="742950" lvl="1" indent="-285750" algn="just">
              <a:lnSpc>
                <a:spcPct val="150000"/>
              </a:lnSpc>
              <a:spcBef>
                <a:spcPts val="380"/>
              </a:spcBef>
              <a:buSzPts val="1200"/>
              <a:buFontTx/>
              <a:buChar char="-"/>
              <a:tabLst>
                <a:tab pos="452120" algn="l"/>
              </a:tabLst>
            </a:pPr>
            <a:r>
              <a:rPr lang="en-US" spc="0" dirty="0">
                <a:solidFill>
                  <a:srgbClr val="07306B"/>
                </a:solidFill>
                <a:effectLst/>
                <a:ea typeface="Book Antiqua" panose="02040602050305030304" pitchFamily="18" charset="0"/>
                <a:cs typeface="Book Antiqua" panose="02040602050305030304" pitchFamily="18" charset="0"/>
              </a:rPr>
              <a:t>Cumulative Product Principle</a:t>
            </a:r>
          </a:p>
          <a:p>
            <a:pPr marL="742950" lvl="1" indent="-285750" algn="just">
              <a:lnSpc>
                <a:spcPct val="150000"/>
              </a:lnSpc>
              <a:spcBef>
                <a:spcPts val="380"/>
              </a:spcBef>
              <a:buSzPts val="1200"/>
              <a:buFontTx/>
              <a:buChar char="-"/>
              <a:tabLst>
                <a:tab pos="452120" algn="l"/>
              </a:tabLst>
            </a:pPr>
            <a:r>
              <a:rPr lang="en-US" dirty="0">
                <a:solidFill>
                  <a:srgbClr val="07306B"/>
                </a:solidFill>
                <a:ea typeface="Book Antiqua" panose="02040602050305030304" pitchFamily="18" charset="0"/>
                <a:cs typeface="Book Antiqua" panose="02040602050305030304" pitchFamily="18" charset="0"/>
              </a:rPr>
              <a:t>Conventional RMST</a:t>
            </a:r>
            <a:endParaRPr lang="en-NL" spc="0" dirty="0">
              <a:solidFill>
                <a:srgbClr val="07306B"/>
              </a:solidFill>
              <a:effectLst/>
              <a:ea typeface="Book Antiqua" panose="02040602050305030304" pitchFamily="18" charset="0"/>
              <a:cs typeface="Book Antiqua" panose="02040602050305030304" pitchFamily="18" charset="0"/>
            </a:endParaRPr>
          </a:p>
        </p:txBody>
      </p:sp>
      <p:sp>
        <p:nvSpPr>
          <p:cNvPr id="3" name="Titel 1">
            <a:extLst>
              <a:ext uri="{FF2B5EF4-FFF2-40B4-BE49-F238E27FC236}">
                <a16:creationId xmlns:a16="http://schemas.microsoft.com/office/drawing/2014/main" id="{53BB2DAC-58BD-636F-34D1-6C767C7DC061}"/>
              </a:ext>
            </a:extLst>
          </p:cNvPr>
          <p:cNvSpPr txBox="1">
            <a:spLocks/>
          </p:cNvSpPr>
          <p:nvPr/>
        </p:nvSpPr>
        <p:spPr>
          <a:xfrm>
            <a:off x="890320" y="802820"/>
            <a:ext cx="8609117"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a:t>QALY </a:t>
            </a:r>
            <a:r>
              <a:rPr lang="nl-NL" dirty="0" err="1"/>
              <a:t>Weight</a:t>
            </a:r>
            <a:r>
              <a:rPr lang="nl-NL" dirty="0"/>
              <a:t> </a:t>
            </a:r>
            <a:r>
              <a:rPr lang="nl-NL" dirty="0" err="1"/>
              <a:t>Accumulation</a:t>
            </a:r>
            <a:endParaRPr lang="nl-NL" dirty="0"/>
          </a:p>
        </p:txBody>
      </p:sp>
      <p:pic>
        <p:nvPicPr>
          <p:cNvPr id="4" name="Picture 3">
            <a:extLst>
              <a:ext uri="{FF2B5EF4-FFF2-40B4-BE49-F238E27FC236}">
                <a16:creationId xmlns:a16="http://schemas.microsoft.com/office/drawing/2014/main" id="{C0ABC0C7-3295-6247-25F0-FB9D619BAB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08215" y="3420142"/>
            <a:ext cx="6637947" cy="2617593"/>
          </a:xfrm>
          <a:prstGeom prst="rect">
            <a:avLst/>
          </a:prstGeom>
        </p:spPr>
      </p:pic>
      <p:pic>
        <p:nvPicPr>
          <p:cNvPr id="31" name="Graphic 30">
            <a:extLst>
              <a:ext uri="{FF2B5EF4-FFF2-40B4-BE49-F238E27FC236}">
                <a16:creationId xmlns:a16="http://schemas.microsoft.com/office/drawing/2014/main" id="{44A34268-BCC8-D3A9-1D9A-3DC1F67C3F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29275" y="2270138"/>
            <a:ext cx="5270500" cy="952500"/>
          </a:xfrm>
          <a:prstGeom prst="rect">
            <a:avLst/>
          </a:prstGeom>
        </p:spPr>
      </p:pic>
      <p:sp>
        <p:nvSpPr>
          <p:cNvPr id="32" name="TextBox 31">
            <a:extLst>
              <a:ext uri="{FF2B5EF4-FFF2-40B4-BE49-F238E27FC236}">
                <a16:creationId xmlns:a16="http://schemas.microsoft.com/office/drawing/2014/main" id="{6F0ECCF7-AA52-1EC0-952B-559879EA43DD}"/>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33" name="TextBox 32">
            <a:extLst>
              <a:ext uri="{FF2B5EF4-FFF2-40B4-BE49-F238E27FC236}">
                <a16:creationId xmlns:a16="http://schemas.microsoft.com/office/drawing/2014/main" id="{699F94E5-A11F-B85C-3A2D-6FB0EF7F02E5}"/>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Data Simulation</a:t>
            </a:r>
          </a:p>
        </p:txBody>
      </p:sp>
      <p:sp>
        <p:nvSpPr>
          <p:cNvPr id="34" name="TextBox 33">
            <a:extLst>
              <a:ext uri="{FF2B5EF4-FFF2-40B4-BE49-F238E27FC236}">
                <a16:creationId xmlns:a16="http://schemas.microsoft.com/office/drawing/2014/main" id="{2E37B694-96EC-E171-5A4A-FDA39A04FCB7}"/>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dirty="0">
                <a:solidFill>
                  <a:schemeClr val="bg1"/>
                </a:solidFill>
              </a:rPr>
              <a:t>Methods</a:t>
            </a:r>
          </a:p>
        </p:txBody>
      </p:sp>
      <p:sp>
        <p:nvSpPr>
          <p:cNvPr id="35" name="TextBox 34">
            <a:extLst>
              <a:ext uri="{FF2B5EF4-FFF2-40B4-BE49-F238E27FC236}">
                <a16:creationId xmlns:a16="http://schemas.microsoft.com/office/drawing/2014/main" id="{2249324F-7568-B3CC-30C8-906318E16EE4}"/>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36" name="TextBox 35">
            <a:extLst>
              <a:ext uri="{FF2B5EF4-FFF2-40B4-BE49-F238E27FC236}">
                <a16:creationId xmlns:a16="http://schemas.microsoft.com/office/drawing/2014/main" id="{494A3118-FA22-35C8-E4A9-C31879F35362}"/>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Tree>
    <p:extLst>
      <p:ext uri="{BB962C8B-B14F-4D97-AF65-F5344CB8AC3E}">
        <p14:creationId xmlns:p14="http://schemas.microsoft.com/office/powerpoint/2010/main" val="4014385205"/>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26</a:t>
            </a:fld>
            <a:endParaRPr lang="nl-NL"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E0AB964-F0A5-4492-0D29-A7AF2D59FFDA}"/>
                  </a:ext>
                </a:extLst>
              </p:cNvPr>
              <p:cNvSpPr txBox="1"/>
              <p:nvPr/>
            </p:nvSpPr>
            <p:spPr>
              <a:xfrm>
                <a:off x="626567" y="1908735"/>
                <a:ext cx="6608230" cy="3361241"/>
              </a:xfrm>
              <a:prstGeom prst="rect">
                <a:avLst/>
              </a:prstGeom>
              <a:noFill/>
            </p:spPr>
            <p:txBody>
              <a:bodyPr wrap="square">
                <a:spAutoFit/>
              </a:bodyPr>
              <a:lstStyle/>
              <a:p>
                <a:pPr marL="742950" lvl="1" indent="-285750">
                  <a:lnSpc>
                    <a:spcPct val="150000"/>
                  </a:lnSpc>
                  <a:spcBef>
                    <a:spcPts val="380"/>
                  </a:spcBef>
                  <a:buSzPts val="1200"/>
                  <a:buFontTx/>
                  <a:buChar char="-"/>
                  <a:tabLst>
                    <a:tab pos="452120" algn="l"/>
                  </a:tabLst>
                </a:pPr>
                <a:r>
                  <a:rPr lang="en-US" sz="1600" dirty="0">
                    <a:solidFill>
                      <a:srgbClr val="07306B"/>
                    </a:solidFill>
                  </a:rPr>
                  <a:t>Markov Principle </a:t>
                </a:r>
              </a:p>
              <a:p>
                <a:pPr lvl="1">
                  <a:lnSpc>
                    <a:spcPct val="150000"/>
                  </a:lnSpc>
                  <a:spcBef>
                    <a:spcPts val="380"/>
                  </a:spcBef>
                  <a:buSzPts val="1200"/>
                  <a:tabLst>
                    <a:tab pos="452120" algn="l"/>
                  </a:tabLst>
                </a:pPr>
                <a:r>
                  <a:rPr lang="en-US" sz="1600" b="1" dirty="0">
                    <a:solidFill>
                      <a:srgbClr val="07306B"/>
                    </a:solidFill>
                    <a:ea typeface="Cambria Math" panose="02040503050406030204" pitchFamily="18" charset="0"/>
                    <a:cs typeface="Book Antiqua" panose="02040602050305030304" pitchFamily="18" charset="0"/>
                  </a:rPr>
                  <a:t>	</a:t>
                </a:r>
                <a14:m>
                  <m:oMath xmlns:m="http://schemas.openxmlformats.org/officeDocument/2006/math">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𝟗</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 </m:t>
                    </m:r>
                    <m:r>
                      <a:rPr lang="en-US" sz="1600" b="1" i="1">
                        <a:solidFill>
                          <a:schemeClr val="accent1"/>
                        </a:solidFill>
                        <a:latin typeface="Cambria Math" panose="02040503050406030204" pitchFamily="18" charset="0"/>
                        <a:ea typeface="Cambria Math" panose="02040503050406030204" pitchFamily="18" charset="0"/>
                        <a:cs typeface="Book Antiqua" panose="02040602050305030304" pitchFamily="18" charset="0"/>
                      </a:rPr>
                      <m:t>𝟏</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𝟏𝟏</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 </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𝟎</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𝟏𝟓</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𝟏𝟔</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 × </m:t>
                    </m:r>
                    <m:r>
                      <a:rPr lang="en-US" sz="1600" b="1" i="1" smtClean="0">
                        <a:solidFill>
                          <a:srgbClr val="3FA6A5"/>
                        </a:solidFill>
                        <a:latin typeface="Cambria Math" panose="02040503050406030204" pitchFamily="18" charset="0"/>
                        <a:ea typeface="Cambria Math" panose="02040503050406030204" pitchFamily="18" charset="0"/>
                        <a:cs typeface="Book Antiqua" panose="02040602050305030304" pitchFamily="18" charset="0"/>
                      </a:rPr>
                      <m:t>𝟎</m:t>
                    </m:r>
                    <m:r>
                      <a:rPr lang="en-US" sz="1600" b="1" i="1" smtClean="0">
                        <a:solidFill>
                          <a:srgbClr val="3FA6A5"/>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3FA6A5"/>
                        </a:solidFill>
                        <a:latin typeface="Cambria Math" panose="02040503050406030204" pitchFamily="18" charset="0"/>
                        <a:ea typeface="Cambria Math" panose="02040503050406030204" pitchFamily="18" charset="0"/>
                        <a:cs typeface="Book Antiqua" panose="02040602050305030304" pitchFamily="18" charset="0"/>
                      </a:rPr>
                      <m:t>𝟗</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𝟐𝟓</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𝟎𝟓</m:t>
                    </m:r>
                  </m:oMath>
                </a14:m>
                <a:endParaRPr lang="en-US" sz="1600" b="1" dirty="0">
                  <a:solidFill>
                    <a:srgbClr val="07306B"/>
                  </a:solidFill>
                </a:endParaRPr>
              </a:p>
              <a:p>
                <a:pPr marL="742950" lvl="1" indent="-285750">
                  <a:lnSpc>
                    <a:spcPct val="150000"/>
                  </a:lnSpc>
                  <a:spcBef>
                    <a:spcPts val="380"/>
                  </a:spcBef>
                  <a:buSzPts val="1200"/>
                  <a:buFontTx/>
                  <a:buChar char="-"/>
                  <a:tabLst>
                    <a:tab pos="452120" algn="l"/>
                  </a:tabLst>
                </a:pPr>
                <a:r>
                  <a:rPr lang="en-US" sz="1600" spc="-10" dirty="0">
                    <a:solidFill>
                      <a:srgbClr val="07306B"/>
                    </a:solidFill>
                  </a:rPr>
                  <a:t>The Worst-update Principle</a:t>
                </a:r>
              </a:p>
              <a:p>
                <a:pPr lvl="1">
                  <a:lnSpc>
                    <a:spcPct val="150000"/>
                  </a:lnSpc>
                  <a:spcBef>
                    <a:spcPts val="380"/>
                  </a:spcBef>
                  <a:buSzPts val="1200"/>
                  <a:tabLst>
                    <a:tab pos="452120" algn="l"/>
                  </a:tabLst>
                </a:pPr>
                <a:r>
                  <a:rPr lang="en-US" sz="1600" b="1" dirty="0">
                    <a:solidFill>
                      <a:srgbClr val="07306B"/>
                    </a:solidFill>
                    <a:ea typeface="Cambria Math" panose="02040503050406030204" pitchFamily="18" charset="0"/>
                    <a:cs typeface="Book Antiqua" panose="02040602050305030304" pitchFamily="18" charset="0"/>
                  </a:rPr>
                  <a:t>	</a:t>
                </a:r>
                <a14:m>
                  <m:oMath xmlns:m="http://schemas.openxmlformats.org/officeDocument/2006/math">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𝟗</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 </m:t>
                    </m:r>
                    <m:r>
                      <a:rPr lang="en-US" sz="1600" b="1" i="1">
                        <a:solidFill>
                          <a:schemeClr val="accent1"/>
                        </a:solidFill>
                        <a:latin typeface="Cambria Math" panose="02040503050406030204" pitchFamily="18" charset="0"/>
                        <a:ea typeface="Cambria Math" panose="02040503050406030204" pitchFamily="18" charset="0"/>
                        <a:cs typeface="Book Antiqua" panose="02040602050305030304" pitchFamily="18" charset="0"/>
                      </a:rPr>
                      <m:t>𝟏</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𝟏𝟏</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 </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𝟎</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𝟏𝟓</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𝟏𝟔</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 × </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𝟎</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𝟏𝟓</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𝟏𝟑</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𝟎𝟓</m:t>
                    </m:r>
                  </m:oMath>
                </a14:m>
                <a:endParaRPr lang="en-US" sz="1600" b="1" spc="-10" dirty="0">
                  <a:solidFill>
                    <a:srgbClr val="07306B"/>
                  </a:solidFill>
                </a:endParaRPr>
              </a:p>
              <a:p>
                <a:pPr marL="742950" lvl="1" indent="-285750">
                  <a:lnSpc>
                    <a:spcPct val="150000"/>
                  </a:lnSpc>
                  <a:spcBef>
                    <a:spcPts val="380"/>
                  </a:spcBef>
                  <a:buSzPts val="1200"/>
                  <a:buFontTx/>
                  <a:buChar char="-"/>
                  <a:tabLst>
                    <a:tab pos="452120" algn="l"/>
                  </a:tabLst>
                </a:pPr>
                <a:r>
                  <a:rPr lang="en-US" sz="1600" spc="-10" dirty="0">
                    <a:solidFill>
                      <a:srgbClr val="07306B"/>
                    </a:solidFill>
                  </a:rPr>
                  <a:t>Cumulative Product Principle</a:t>
                </a:r>
              </a:p>
              <a:p>
                <a:pPr lvl="1">
                  <a:lnSpc>
                    <a:spcPct val="150000"/>
                  </a:lnSpc>
                  <a:spcBef>
                    <a:spcPts val="380"/>
                  </a:spcBef>
                  <a:buSzPts val="1200"/>
                  <a:tabLst>
                    <a:tab pos="452120" algn="l"/>
                  </a:tabLst>
                </a:pPr>
                <a:r>
                  <a:rPr lang="en-US" sz="1600" b="1" dirty="0">
                    <a:solidFill>
                      <a:srgbClr val="07306B"/>
                    </a:solidFill>
                    <a:ea typeface="Cambria Math" panose="02040503050406030204" pitchFamily="18" charset="0"/>
                    <a:cs typeface="Book Antiqua" panose="02040602050305030304" pitchFamily="18" charset="0"/>
                  </a:rPr>
                  <a:t>	</a:t>
                </a:r>
                <a14:m>
                  <m:oMath xmlns:m="http://schemas.openxmlformats.org/officeDocument/2006/math">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𝟗</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 </m:t>
                    </m:r>
                    <m:r>
                      <a:rPr lang="en-US" sz="1600" b="1" i="1">
                        <a:solidFill>
                          <a:schemeClr val="accent1"/>
                        </a:solidFill>
                        <a:latin typeface="Cambria Math" panose="02040503050406030204" pitchFamily="18" charset="0"/>
                        <a:ea typeface="Cambria Math" panose="02040503050406030204" pitchFamily="18" charset="0"/>
                        <a:cs typeface="Book Antiqua" panose="02040602050305030304" pitchFamily="18" charset="0"/>
                      </a:rPr>
                      <m:t>𝟏</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𝟏𝟏</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 </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𝟎</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𝟏𝟓</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𝟏𝟔</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 × </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𝟎</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𝟏𝟓</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 × </m:t>
                    </m:r>
                    <m:r>
                      <a:rPr lang="en-US" sz="1600" b="1" i="1" smtClean="0">
                        <a:solidFill>
                          <a:srgbClr val="3FA6A5"/>
                        </a:solidFill>
                        <a:latin typeface="Cambria Math" panose="02040503050406030204" pitchFamily="18" charset="0"/>
                        <a:ea typeface="Cambria Math" panose="02040503050406030204" pitchFamily="18" charset="0"/>
                        <a:cs typeface="Book Antiqua" panose="02040602050305030304" pitchFamily="18" charset="0"/>
                      </a:rPr>
                      <m:t>𝟎</m:t>
                    </m:r>
                    <m:r>
                      <a:rPr lang="en-US" sz="1600" b="1" i="1" smtClean="0">
                        <a:solidFill>
                          <a:srgbClr val="3FA6A5"/>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3FA6A5"/>
                        </a:solidFill>
                        <a:latin typeface="Cambria Math" panose="02040503050406030204" pitchFamily="18" charset="0"/>
                        <a:ea typeface="Cambria Math" panose="02040503050406030204" pitchFamily="18" charset="0"/>
                        <a:cs typeface="Book Antiqua" panose="02040602050305030304" pitchFamily="18" charset="0"/>
                      </a:rPr>
                      <m:t>𝟗</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𝟏𝟐</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𝟖𝟏</m:t>
                    </m:r>
                  </m:oMath>
                </a14:m>
                <a:endParaRPr lang="en-US" sz="1600" spc="-10" dirty="0">
                  <a:solidFill>
                    <a:srgbClr val="07306B"/>
                  </a:solidFill>
                </a:endParaRPr>
              </a:p>
              <a:p>
                <a:pPr marL="742950" lvl="1" indent="-285750">
                  <a:lnSpc>
                    <a:spcPct val="150000"/>
                  </a:lnSpc>
                  <a:spcBef>
                    <a:spcPts val="380"/>
                  </a:spcBef>
                  <a:buSzPts val="1200"/>
                  <a:buFontTx/>
                  <a:buChar char="-"/>
                  <a:tabLst>
                    <a:tab pos="452120" algn="l"/>
                  </a:tabLst>
                </a:pPr>
                <a:r>
                  <a:rPr lang="en-US" sz="1600" dirty="0">
                    <a:solidFill>
                      <a:srgbClr val="07306B"/>
                    </a:solidFill>
                    <a:ea typeface="Book Antiqua" panose="02040602050305030304" pitchFamily="18" charset="0"/>
                    <a:cs typeface="Book Antiqua" panose="02040602050305030304" pitchFamily="18" charset="0"/>
                  </a:rPr>
                  <a:t>Conventional RMST</a:t>
                </a:r>
                <a:endParaRPr lang="en-NL" sz="1600" dirty="0">
                  <a:solidFill>
                    <a:srgbClr val="07306B"/>
                  </a:solidFill>
                  <a:ea typeface="Book Antiqua" panose="02040602050305030304" pitchFamily="18" charset="0"/>
                  <a:cs typeface="Book Antiqua" panose="02040602050305030304" pitchFamily="18" charset="0"/>
                </a:endParaRPr>
              </a:p>
              <a:p>
                <a:pPr lvl="1">
                  <a:lnSpc>
                    <a:spcPct val="150000"/>
                  </a:lnSpc>
                  <a:spcBef>
                    <a:spcPts val="380"/>
                  </a:spcBef>
                  <a:buSzPts val="1200"/>
                  <a:tabLst>
                    <a:tab pos="452120" algn="l"/>
                  </a:tabLst>
                </a:pPr>
                <a:r>
                  <a:rPr lang="en-US" sz="1600" b="1" dirty="0">
                    <a:solidFill>
                      <a:srgbClr val="07306B"/>
                    </a:solidFill>
                    <a:ea typeface="Cambria Math" panose="02040503050406030204" pitchFamily="18" charset="0"/>
                    <a:cs typeface="Book Antiqua" panose="02040602050305030304" pitchFamily="18" charset="0"/>
                  </a:rPr>
                  <a:t>	</a:t>
                </a:r>
                <a14:m>
                  <m:oMath xmlns:m="http://schemas.openxmlformats.org/officeDocument/2006/math">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𝟗</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 </m:t>
                    </m:r>
                    <m:r>
                      <a:rPr lang="en-US" sz="1600" b="1" i="1">
                        <a:solidFill>
                          <a:schemeClr val="accent1"/>
                        </a:solidFill>
                        <a:latin typeface="Cambria Math" panose="02040503050406030204" pitchFamily="18" charset="0"/>
                        <a:ea typeface="Cambria Math" panose="02040503050406030204" pitchFamily="18" charset="0"/>
                        <a:cs typeface="Book Antiqua" panose="02040602050305030304" pitchFamily="18" charset="0"/>
                      </a:rPr>
                      <m:t>𝟏</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𝟗</m:t>
                    </m:r>
                  </m:oMath>
                </a14:m>
                <a:r>
                  <a:rPr lang="en-US" sz="1600" spc="-10" dirty="0">
                    <a:solidFill>
                      <a:srgbClr val="07306B"/>
                    </a:solidFill>
                  </a:rPr>
                  <a:t>  </a:t>
                </a:r>
              </a:p>
            </p:txBody>
          </p:sp>
        </mc:Choice>
        <mc:Fallback xmlns="">
          <p:sp>
            <p:nvSpPr>
              <p:cNvPr id="12" name="TextBox 11">
                <a:extLst>
                  <a:ext uri="{FF2B5EF4-FFF2-40B4-BE49-F238E27FC236}">
                    <a16:creationId xmlns:a16="http://schemas.microsoft.com/office/drawing/2014/main" id="{8E0AB964-F0A5-4492-0D29-A7AF2D59FFDA}"/>
                  </a:ext>
                </a:extLst>
              </p:cNvPr>
              <p:cNvSpPr txBox="1">
                <a:spLocks noRot="1" noChangeAspect="1" noMove="1" noResize="1" noEditPoints="1" noAdjustHandles="1" noChangeArrowheads="1" noChangeShapeType="1" noTextEdit="1"/>
              </p:cNvSpPr>
              <p:nvPr/>
            </p:nvSpPr>
            <p:spPr>
              <a:xfrm>
                <a:off x="626567" y="1908735"/>
                <a:ext cx="6608230" cy="3361241"/>
              </a:xfrm>
              <a:prstGeom prst="rect">
                <a:avLst/>
              </a:prstGeom>
              <a:blipFill>
                <a:blip r:embed="rId3"/>
                <a:stretch>
                  <a:fillRect b="-755"/>
                </a:stretch>
              </a:blipFill>
            </p:spPr>
            <p:txBody>
              <a:bodyPr/>
              <a:lstStyle/>
              <a:p>
                <a:r>
                  <a:rPr lang="en-GB">
                    <a:noFill/>
                  </a:rPr>
                  <a:t> </a:t>
                </a:r>
              </a:p>
            </p:txBody>
          </p:sp>
        </mc:Fallback>
      </mc:AlternateContent>
      <p:pic>
        <p:nvPicPr>
          <p:cNvPr id="10" name="Graphic 9">
            <a:extLst>
              <a:ext uri="{FF2B5EF4-FFF2-40B4-BE49-F238E27FC236}">
                <a16:creationId xmlns:a16="http://schemas.microsoft.com/office/drawing/2014/main" id="{37195730-22D7-FD2C-2159-489DE1AFFF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2629" y="2878327"/>
            <a:ext cx="5270500" cy="952500"/>
          </a:xfrm>
          <a:prstGeom prst="rect">
            <a:avLst/>
          </a:prstGeom>
        </p:spPr>
      </p:pic>
      <p:sp>
        <p:nvSpPr>
          <p:cNvPr id="17" name="TextBox 16">
            <a:extLst>
              <a:ext uri="{FF2B5EF4-FFF2-40B4-BE49-F238E27FC236}">
                <a16:creationId xmlns:a16="http://schemas.microsoft.com/office/drawing/2014/main" id="{216CC9FE-54B5-F6BC-ABD2-6DEF2CE80A0D}"/>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18" name="TextBox 17">
            <a:extLst>
              <a:ext uri="{FF2B5EF4-FFF2-40B4-BE49-F238E27FC236}">
                <a16:creationId xmlns:a16="http://schemas.microsoft.com/office/drawing/2014/main" id="{A1FED044-5430-A3BE-F8BE-67D17C148B95}"/>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Data Simulation</a:t>
            </a:r>
          </a:p>
        </p:txBody>
      </p:sp>
      <p:sp>
        <p:nvSpPr>
          <p:cNvPr id="19" name="TextBox 18">
            <a:extLst>
              <a:ext uri="{FF2B5EF4-FFF2-40B4-BE49-F238E27FC236}">
                <a16:creationId xmlns:a16="http://schemas.microsoft.com/office/drawing/2014/main" id="{94B7B6DE-B3EF-8416-872E-1CDFD2535A92}"/>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dirty="0">
                <a:solidFill>
                  <a:schemeClr val="bg1"/>
                </a:solidFill>
              </a:rPr>
              <a:t>Methods</a:t>
            </a:r>
          </a:p>
        </p:txBody>
      </p:sp>
      <p:sp>
        <p:nvSpPr>
          <p:cNvPr id="20" name="TextBox 19">
            <a:extLst>
              <a:ext uri="{FF2B5EF4-FFF2-40B4-BE49-F238E27FC236}">
                <a16:creationId xmlns:a16="http://schemas.microsoft.com/office/drawing/2014/main" id="{8D69ACD0-B7B7-ABF3-C280-B94A98BD4CC2}"/>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21" name="TextBox 20">
            <a:extLst>
              <a:ext uri="{FF2B5EF4-FFF2-40B4-BE49-F238E27FC236}">
                <a16:creationId xmlns:a16="http://schemas.microsoft.com/office/drawing/2014/main" id="{4DA8A947-AF34-7925-7C1D-93DB73F77EC6}"/>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
        <p:nvSpPr>
          <p:cNvPr id="4" name="Titel 1">
            <a:extLst>
              <a:ext uri="{FF2B5EF4-FFF2-40B4-BE49-F238E27FC236}">
                <a16:creationId xmlns:a16="http://schemas.microsoft.com/office/drawing/2014/main" id="{2E224493-D5BE-C9D4-0030-7FB26B003E21}"/>
              </a:ext>
            </a:extLst>
          </p:cNvPr>
          <p:cNvSpPr txBox="1">
            <a:spLocks/>
          </p:cNvSpPr>
          <p:nvPr/>
        </p:nvSpPr>
        <p:spPr>
          <a:xfrm>
            <a:off x="890320" y="802820"/>
            <a:ext cx="11308029"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a:t>QALY </a:t>
            </a:r>
            <a:r>
              <a:rPr lang="nl-NL" dirty="0" err="1"/>
              <a:t>Weight</a:t>
            </a:r>
            <a:r>
              <a:rPr lang="nl-NL" dirty="0"/>
              <a:t> </a:t>
            </a:r>
            <a:r>
              <a:rPr lang="nl-NL" dirty="0" err="1"/>
              <a:t>Accumulation</a:t>
            </a:r>
            <a:endParaRPr lang="nl-NL" dirty="0"/>
          </a:p>
        </p:txBody>
      </p:sp>
    </p:spTree>
    <p:extLst>
      <p:ext uri="{BB962C8B-B14F-4D97-AF65-F5344CB8AC3E}">
        <p14:creationId xmlns:p14="http://schemas.microsoft.com/office/powerpoint/2010/main" val="4110439758"/>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27</a:t>
            </a:fld>
            <a:endParaRPr lang="nl-NL" dirty="0"/>
          </a:p>
        </p:txBody>
      </p:sp>
      <p:sp>
        <p:nvSpPr>
          <p:cNvPr id="3" name="Titel 1">
            <a:extLst>
              <a:ext uri="{FF2B5EF4-FFF2-40B4-BE49-F238E27FC236}">
                <a16:creationId xmlns:a16="http://schemas.microsoft.com/office/drawing/2014/main" id="{B7E448DF-808C-5870-2FBB-ECF73929CE46}"/>
              </a:ext>
            </a:extLst>
          </p:cNvPr>
          <p:cNvSpPr txBox="1">
            <a:spLocks/>
          </p:cNvSpPr>
          <p:nvPr/>
        </p:nvSpPr>
        <p:spPr>
          <a:xfrm>
            <a:off x="890321" y="802820"/>
            <a:ext cx="9841644"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endParaRPr lang="en-US" sz="4000" b="1" spc="0" dirty="0">
              <a:solidFill>
                <a:srgbClr val="07306B"/>
              </a:solidFill>
              <a:effectLst/>
              <a:ea typeface="Book Antiqua" panose="02040602050305030304" pitchFamily="18" charset="0"/>
              <a:cs typeface="Book Antiqua" panose="02040602050305030304" pitchFamily="18" charset="0"/>
            </a:endParaRPr>
          </a:p>
          <a:p>
            <a:r>
              <a:rPr lang="en-US" sz="4000" b="1" spc="0" dirty="0">
                <a:solidFill>
                  <a:srgbClr val="07306B"/>
                </a:solidFill>
                <a:effectLst/>
                <a:ea typeface="Book Antiqua" panose="02040602050305030304" pitchFamily="18" charset="0"/>
                <a:cs typeface="Book Antiqua" panose="02040602050305030304" pitchFamily="18" charset="0"/>
              </a:rPr>
              <a:t>QALY </a:t>
            </a:r>
            <a:r>
              <a:rPr lang="en-US" sz="4000" b="1" spc="-10" dirty="0">
                <a:solidFill>
                  <a:srgbClr val="07306B"/>
                </a:solidFill>
                <a:effectLst/>
                <a:ea typeface="Book Antiqua" panose="02040602050305030304" pitchFamily="18" charset="0"/>
                <a:cs typeface="Book Antiqua" panose="02040602050305030304" pitchFamily="18" charset="0"/>
              </a:rPr>
              <a:t>Accumulated Weight Function</a:t>
            </a:r>
          </a:p>
          <a:p>
            <a:endParaRPr lang="nl-NL"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47E77A05-0E9F-FED9-41FC-0D7628A70F6F}"/>
                  </a:ext>
                </a:extLst>
              </p:cNvPr>
              <p:cNvGraphicFramePr>
                <a:graphicFrameLocks noGrp="1"/>
              </p:cNvGraphicFramePr>
              <p:nvPr>
                <p:extLst>
                  <p:ext uri="{D42A27DB-BD31-4B8C-83A1-F6EECF244321}">
                    <p14:modId xmlns:p14="http://schemas.microsoft.com/office/powerpoint/2010/main" val="96259250"/>
                  </p:ext>
                </p:extLst>
              </p:nvPr>
            </p:nvGraphicFramePr>
            <p:xfrm>
              <a:off x="6316852" y="2204864"/>
              <a:ext cx="5239385" cy="2916302"/>
            </p:xfrm>
            <a:graphic>
              <a:graphicData uri="http://schemas.openxmlformats.org/drawingml/2006/table">
                <a:tbl>
                  <a:tblPr firstRow="1" bandRow="1">
                    <a:tableStyleId>{F5AB1C69-6EDB-4FF4-983F-18BD219EF322}</a:tableStyleId>
                  </a:tblPr>
                  <a:tblGrid>
                    <a:gridCol w="2287905">
                      <a:extLst>
                        <a:ext uri="{9D8B030D-6E8A-4147-A177-3AD203B41FA5}">
                          <a16:colId xmlns:a16="http://schemas.microsoft.com/office/drawing/2014/main" val="3304025342"/>
                        </a:ext>
                      </a:extLst>
                    </a:gridCol>
                    <a:gridCol w="2951480">
                      <a:extLst>
                        <a:ext uri="{9D8B030D-6E8A-4147-A177-3AD203B41FA5}">
                          <a16:colId xmlns:a16="http://schemas.microsoft.com/office/drawing/2014/main" val="311290030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rPr>
                            <a:t>Principle </a:t>
                          </a:r>
                        </a:p>
                      </a:txBody>
                      <a:tcPr anchor="ctr"/>
                    </a:tc>
                    <a:tc>
                      <a:txBody>
                        <a:bodyPr/>
                        <a:lstStyle/>
                        <a:p>
                          <a:pPr algn="ctr"/>
                          <a:r>
                            <a:rPr lang="en-GB" dirty="0"/>
                            <a:t>QALY Weight Function</a:t>
                          </a:r>
                        </a:p>
                      </a:txBody>
                      <a:tcPr anchor="ctr"/>
                    </a:tc>
                    <a:extLst>
                      <a:ext uri="{0D108BD9-81ED-4DB2-BD59-A6C34878D82A}">
                        <a16:rowId xmlns:a16="http://schemas.microsoft.com/office/drawing/2014/main" val="16380900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7306B"/>
                              </a:solidFill>
                            </a:rPr>
                            <a:t>Markov</a:t>
                          </a:r>
                        </a:p>
                      </a:txBody>
                      <a:tcPr anchor="ctr"/>
                    </a:tc>
                    <a:tc>
                      <a:txBody>
                        <a:bodyPr/>
                        <a:lstStyle/>
                        <a:p>
                          <a:pPr/>
                          <a14:m>
                            <m:oMathPara xmlns:m="http://schemas.openxmlformats.org/officeDocument/2006/math">
                              <m:oMathParaPr>
                                <m:jc m:val="centerGroup"/>
                              </m:oMathParaPr>
                              <m:oMath xmlns:m="http://schemas.openxmlformats.org/officeDocument/2006/math">
                                <m:sSubSup>
                                  <m:sSubSupPr>
                                    <m:ctrlPr>
                                      <a:rPr lang="en-US" sz="1800" b="1" i="1" smtClean="0">
                                        <a:solidFill>
                                          <a:srgbClr val="07306B"/>
                                        </a:solidFill>
                                        <a:latin typeface="Cambria Math" panose="02040503050406030204" pitchFamily="18" charset="0"/>
                                      </a:rPr>
                                    </m:ctrlPr>
                                  </m:sSubSupPr>
                                  <m:e>
                                    <m:r>
                                      <a:rPr lang="en-US" sz="1800" b="1" smtClean="0">
                                        <a:solidFill>
                                          <a:srgbClr val="07306B"/>
                                        </a:solidFill>
                                        <a:latin typeface="Cambria Math" panose="02040503050406030204" pitchFamily="18" charset="0"/>
                                      </a:rPr>
                                      <m:t>𝒘</m:t>
                                    </m:r>
                                  </m:e>
                                  <m:sub>
                                    <m:r>
                                      <a:rPr lang="en-US" sz="1800" b="1" smtClean="0">
                                        <a:solidFill>
                                          <a:srgbClr val="07306B"/>
                                        </a:solidFill>
                                        <a:latin typeface="Cambria Math" panose="02040503050406030204" pitchFamily="18" charset="0"/>
                                      </a:rPr>
                                      <m:t>𝑸</m:t>
                                    </m:r>
                                  </m:sub>
                                  <m:sup>
                                    <m:r>
                                      <a:rPr lang="en-US" sz="1800" b="1" smtClean="0">
                                        <a:solidFill>
                                          <a:srgbClr val="07306B"/>
                                        </a:solidFill>
                                        <a:latin typeface="Cambria Math" panose="02040503050406030204" pitchFamily="18" charset="0"/>
                                      </a:rPr>
                                      <m:t>𝟏</m:t>
                                    </m:r>
                                  </m:sup>
                                </m:sSubSup>
                                <m:d>
                                  <m:dPr>
                                    <m:ctrlPr>
                                      <a:rPr lang="en-US" sz="1800" b="1" i="1" smtClean="0">
                                        <a:solidFill>
                                          <a:srgbClr val="07306B"/>
                                        </a:solidFill>
                                        <a:latin typeface="Cambria Math" panose="02040503050406030204" pitchFamily="18" charset="0"/>
                                      </a:rPr>
                                    </m:ctrlPr>
                                  </m:dPr>
                                  <m:e>
                                    <m:r>
                                      <a:rPr lang="en-US" sz="1800" b="1" smtClean="0">
                                        <a:solidFill>
                                          <a:srgbClr val="07306B"/>
                                        </a:solidFill>
                                        <a:latin typeface="Cambria Math" panose="02040503050406030204" pitchFamily="18" charset="0"/>
                                      </a:rPr>
                                      <m:t>𝒕</m:t>
                                    </m:r>
                                  </m:e>
                                </m:d>
                                <m:r>
                                  <a:rPr lang="en-US" sz="1800" b="1" smtClean="0">
                                    <a:solidFill>
                                      <a:srgbClr val="07306B"/>
                                    </a:solidFill>
                                    <a:latin typeface="Cambria Math" panose="02040503050406030204" pitchFamily="18" charset="0"/>
                                  </a:rPr>
                                  <m:t>=</m:t>
                                </m:r>
                                <m:sSub>
                                  <m:sSubPr>
                                    <m:ctrlPr>
                                      <a:rPr lang="en-US" sz="1800" b="1" i="1" smtClean="0">
                                        <a:solidFill>
                                          <a:srgbClr val="07306B"/>
                                        </a:solidFill>
                                        <a:latin typeface="Cambria Math" panose="02040503050406030204" pitchFamily="18" charset="0"/>
                                      </a:rPr>
                                    </m:ctrlPr>
                                  </m:sSubPr>
                                  <m:e>
                                    <m:r>
                                      <a:rPr lang="en-US" sz="1800" b="1" smtClean="0">
                                        <a:solidFill>
                                          <a:srgbClr val="07306B"/>
                                        </a:solidFill>
                                        <a:latin typeface="Cambria Math" panose="02040503050406030204" pitchFamily="18" charset="0"/>
                                      </a:rPr>
                                      <m:t>𝒖</m:t>
                                    </m:r>
                                  </m:e>
                                  <m:sub>
                                    <m:r>
                                      <a:rPr lang="en-US" sz="1800" b="1" smtClean="0">
                                        <a:solidFill>
                                          <a:srgbClr val="07306B"/>
                                        </a:solidFill>
                                        <a:latin typeface="Cambria Math" panose="02040503050406030204" pitchFamily="18" charset="0"/>
                                      </a:rPr>
                                      <m:t>𝑿</m:t>
                                    </m:r>
                                    <m:r>
                                      <a:rPr lang="en-US" sz="1800" b="1" smtClean="0">
                                        <a:solidFill>
                                          <a:srgbClr val="07306B"/>
                                        </a:solidFill>
                                        <a:latin typeface="Cambria Math" panose="02040503050406030204" pitchFamily="18" charset="0"/>
                                      </a:rPr>
                                      <m:t>(</m:t>
                                    </m:r>
                                    <m:r>
                                      <a:rPr lang="en-US" sz="1800" b="1" smtClean="0">
                                        <a:solidFill>
                                          <a:srgbClr val="07306B"/>
                                        </a:solidFill>
                                        <a:latin typeface="Cambria Math" panose="02040503050406030204" pitchFamily="18" charset="0"/>
                                      </a:rPr>
                                      <m:t>𝒕</m:t>
                                    </m:r>
                                    <m:r>
                                      <a:rPr lang="en-US" sz="1800" b="1" smtClean="0">
                                        <a:solidFill>
                                          <a:srgbClr val="07306B"/>
                                        </a:solidFill>
                                        <a:latin typeface="Cambria Math" panose="02040503050406030204" pitchFamily="18" charset="0"/>
                                      </a:rPr>
                                      <m:t>)</m:t>
                                    </m:r>
                                  </m:sub>
                                </m:sSub>
                              </m:oMath>
                            </m:oMathPara>
                          </a14:m>
                          <a:endParaRPr lang="en-GB" dirty="0"/>
                        </a:p>
                      </a:txBody>
                      <a:tcPr anchor="ctr"/>
                    </a:tc>
                    <a:extLst>
                      <a:ext uri="{0D108BD9-81ED-4DB2-BD59-A6C34878D82A}">
                        <a16:rowId xmlns:a16="http://schemas.microsoft.com/office/drawing/2014/main" val="24841378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spc="-10" dirty="0">
                              <a:solidFill>
                                <a:srgbClr val="07306B"/>
                              </a:solidFill>
                            </a:rPr>
                            <a:t>The Worst-update</a:t>
                          </a:r>
                        </a:p>
                      </a:txBody>
                      <a:tcPr anchor="ctr"/>
                    </a:tc>
                    <a:tc>
                      <a:txBody>
                        <a:bodyPr/>
                        <a:lstStyle/>
                        <a:p>
                          <a:pPr/>
                          <a14:m>
                            <m:oMathPara xmlns:m="http://schemas.openxmlformats.org/officeDocument/2006/math">
                              <m:oMathParaPr>
                                <m:jc m:val="centerGroup"/>
                              </m:oMathParaPr>
                              <m:oMath xmlns:m="http://schemas.openxmlformats.org/officeDocument/2006/math">
                                <m:sSubSup>
                                  <m:sSubSupPr>
                                    <m:ctrlPr>
                                      <a:rPr lang="en-US" sz="1800" b="1" i="1" smtClean="0">
                                        <a:solidFill>
                                          <a:srgbClr val="07306B"/>
                                        </a:solidFill>
                                        <a:latin typeface="Cambria Math" panose="02040503050406030204" pitchFamily="18" charset="0"/>
                                      </a:rPr>
                                    </m:ctrlPr>
                                  </m:sSubSupPr>
                                  <m:e>
                                    <m:r>
                                      <a:rPr lang="en-US" sz="1800" b="1">
                                        <a:solidFill>
                                          <a:srgbClr val="07306B"/>
                                        </a:solidFill>
                                        <a:latin typeface="Cambria Math" panose="02040503050406030204" pitchFamily="18" charset="0"/>
                                      </a:rPr>
                                      <m:t>𝒘</m:t>
                                    </m:r>
                                  </m:e>
                                  <m:sub>
                                    <m:r>
                                      <a:rPr lang="en-US" sz="1800" b="1">
                                        <a:solidFill>
                                          <a:srgbClr val="07306B"/>
                                        </a:solidFill>
                                        <a:latin typeface="Cambria Math" panose="02040503050406030204" pitchFamily="18" charset="0"/>
                                      </a:rPr>
                                      <m:t>𝑸</m:t>
                                    </m:r>
                                  </m:sub>
                                  <m:sup>
                                    <m:r>
                                      <a:rPr lang="en-US" sz="1800" b="1" smtClean="0">
                                        <a:solidFill>
                                          <a:srgbClr val="07306B"/>
                                        </a:solidFill>
                                        <a:latin typeface="Cambria Math" panose="02040503050406030204" pitchFamily="18" charset="0"/>
                                      </a:rPr>
                                      <m:t>𝟐</m:t>
                                    </m:r>
                                  </m:sup>
                                </m:sSubSup>
                                <m:d>
                                  <m:dPr>
                                    <m:ctrlPr>
                                      <a:rPr lang="en-US" sz="1800" b="1" i="1">
                                        <a:solidFill>
                                          <a:srgbClr val="07306B"/>
                                        </a:solidFill>
                                        <a:latin typeface="Cambria Math" panose="02040503050406030204" pitchFamily="18" charset="0"/>
                                      </a:rPr>
                                    </m:ctrlPr>
                                  </m:dPr>
                                  <m:e>
                                    <m:r>
                                      <a:rPr lang="en-US" sz="1800" b="1">
                                        <a:solidFill>
                                          <a:srgbClr val="07306B"/>
                                        </a:solidFill>
                                        <a:latin typeface="Cambria Math" panose="02040503050406030204" pitchFamily="18" charset="0"/>
                                      </a:rPr>
                                      <m:t>𝒕</m:t>
                                    </m:r>
                                  </m:e>
                                </m:d>
                                <m:r>
                                  <a:rPr lang="en-US" sz="1800" b="1">
                                    <a:solidFill>
                                      <a:srgbClr val="07306B"/>
                                    </a:solidFill>
                                    <a:latin typeface="Cambria Math" panose="02040503050406030204" pitchFamily="18" charset="0"/>
                                  </a:rPr>
                                  <m:t>=</m:t>
                                </m:r>
                                <m:r>
                                  <a:rPr lang="en-US" sz="1800" b="1" smtClean="0">
                                    <a:solidFill>
                                      <a:srgbClr val="07306B"/>
                                    </a:solidFill>
                                    <a:latin typeface="Cambria Math" panose="02040503050406030204" pitchFamily="18" charset="0"/>
                                  </a:rPr>
                                  <m:t> </m:t>
                                </m:r>
                                <m:func>
                                  <m:funcPr>
                                    <m:ctrlPr>
                                      <a:rPr lang="en-US" sz="1800" b="1" i="1" smtClean="0">
                                        <a:solidFill>
                                          <a:srgbClr val="07306B"/>
                                        </a:solidFill>
                                        <a:latin typeface="Cambria Math" panose="02040503050406030204" pitchFamily="18" charset="0"/>
                                      </a:rPr>
                                    </m:ctrlPr>
                                  </m:funcPr>
                                  <m:fName>
                                    <m:limLow>
                                      <m:limLowPr>
                                        <m:ctrlPr>
                                          <a:rPr lang="en-US" sz="1800" b="1" i="1" smtClean="0">
                                            <a:solidFill>
                                              <a:srgbClr val="07306B"/>
                                            </a:solidFill>
                                            <a:latin typeface="Cambria Math" panose="02040503050406030204" pitchFamily="18" charset="0"/>
                                          </a:rPr>
                                        </m:ctrlPr>
                                      </m:limLowPr>
                                      <m:e>
                                        <m:r>
                                          <m:rPr>
                                            <m:sty m:val="p"/>
                                          </m:rPr>
                                          <a:rPr lang="en-US" sz="1800" b="0" smtClean="0">
                                            <a:solidFill>
                                              <a:srgbClr val="07306B"/>
                                            </a:solidFill>
                                            <a:latin typeface="Cambria Math" panose="02040503050406030204" pitchFamily="18" charset="0"/>
                                          </a:rPr>
                                          <m:t>min</m:t>
                                        </m:r>
                                      </m:e>
                                      <m:lim>
                                        <m:r>
                                          <a:rPr lang="en-US" sz="1800" b="1" smtClean="0">
                                            <a:solidFill>
                                              <a:srgbClr val="07306B"/>
                                            </a:solidFill>
                                            <a:latin typeface="Cambria Math" panose="02040503050406030204" pitchFamily="18" charset="0"/>
                                          </a:rPr>
                                          <m:t>𝟎</m:t>
                                        </m:r>
                                        <m:r>
                                          <a:rPr lang="en-US" sz="1800" b="1" smtClean="0">
                                            <a:solidFill>
                                              <a:srgbClr val="07306B"/>
                                            </a:solidFill>
                                            <a:latin typeface="Cambria Math" panose="02040503050406030204" pitchFamily="18" charset="0"/>
                                          </a:rPr>
                                          <m:t>≤</m:t>
                                        </m:r>
                                        <m:r>
                                          <a:rPr lang="en-US" sz="1800" b="1" smtClean="0">
                                            <a:solidFill>
                                              <a:srgbClr val="07306B"/>
                                            </a:solidFill>
                                            <a:latin typeface="Cambria Math" panose="02040503050406030204" pitchFamily="18" charset="0"/>
                                          </a:rPr>
                                          <m:t>𝒔</m:t>
                                        </m:r>
                                        <m:r>
                                          <a:rPr lang="en-US" sz="1800" b="1" smtClean="0">
                                            <a:solidFill>
                                              <a:srgbClr val="07306B"/>
                                            </a:solidFill>
                                            <a:latin typeface="Cambria Math" panose="02040503050406030204" pitchFamily="18" charset="0"/>
                                          </a:rPr>
                                          <m:t>≤</m:t>
                                        </m:r>
                                        <m:r>
                                          <a:rPr lang="en-US" sz="1800" b="1" smtClean="0">
                                            <a:solidFill>
                                              <a:srgbClr val="07306B"/>
                                            </a:solidFill>
                                            <a:latin typeface="Cambria Math" panose="02040503050406030204" pitchFamily="18" charset="0"/>
                                          </a:rPr>
                                          <m:t>𝒕</m:t>
                                        </m:r>
                                      </m:lim>
                                    </m:limLow>
                                  </m:fName>
                                  <m:e>
                                    <m:sSub>
                                      <m:sSubPr>
                                        <m:ctrlPr>
                                          <a:rPr lang="en-US" sz="1800" b="1" i="1">
                                            <a:solidFill>
                                              <a:srgbClr val="07306B"/>
                                            </a:solidFill>
                                            <a:latin typeface="Cambria Math" panose="02040503050406030204" pitchFamily="18" charset="0"/>
                                          </a:rPr>
                                        </m:ctrlPr>
                                      </m:sSubPr>
                                      <m:e>
                                        <m:r>
                                          <a:rPr lang="en-US" sz="1800" b="1">
                                            <a:solidFill>
                                              <a:srgbClr val="07306B"/>
                                            </a:solidFill>
                                            <a:latin typeface="Cambria Math" panose="02040503050406030204" pitchFamily="18" charset="0"/>
                                          </a:rPr>
                                          <m:t>𝒖</m:t>
                                        </m:r>
                                      </m:e>
                                      <m:sub>
                                        <m:r>
                                          <a:rPr lang="en-US" sz="1800" b="1">
                                            <a:solidFill>
                                              <a:srgbClr val="07306B"/>
                                            </a:solidFill>
                                            <a:latin typeface="Cambria Math" panose="02040503050406030204" pitchFamily="18" charset="0"/>
                                          </a:rPr>
                                          <m:t>𝑿</m:t>
                                        </m:r>
                                        <m:r>
                                          <a:rPr lang="en-US" sz="1800" b="1">
                                            <a:solidFill>
                                              <a:srgbClr val="07306B"/>
                                            </a:solidFill>
                                            <a:latin typeface="Cambria Math" panose="02040503050406030204" pitchFamily="18" charset="0"/>
                                          </a:rPr>
                                          <m:t>(</m:t>
                                        </m:r>
                                        <m:r>
                                          <a:rPr lang="en-US" sz="1800" b="1" smtClean="0">
                                            <a:solidFill>
                                              <a:srgbClr val="07306B"/>
                                            </a:solidFill>
                                            <a:latin typeface="Cambria Math" panose="02040503050406030204" pitchFamily="18" charset="0"/>
                                          </a:rPr>
                                          <m:t>𝒔</m:t>
                                        </m:r>
                                        <m:r>
                                          <a:rPr lang="en-US" sz="1800" b="1">
                                            <a:solidFill>
                                              <a:srgbClr val="07306B"/>
                                            </a:solidFill>
                                            <a:latin typeface="Cambria Math" panose="02040503050406030204" pitchFamily="18" charset="0"/>
                                          </a:rPr>
                                          <m:t>)</m:t>
                                        </m:r>
                                      </m:sub>
                                    </m:sSub>
                                  </m:e>
                                </m:func>
                              </m:oMath>
                            </m:oMathPara>
                          </a14:m>
                          <a:endParaRPr lang="en-GB" dirty="0"/>
                        </a:p>
                      </a:txBody>
                      <a:tcPr anchor="ctr"/>
                    </a:tc>
                    <a:extLst>
                      <a:ext uri="{0D108BD9-81ED-4DB2-BD59-A6C34878D82A}">
                        <a16:rowId xmlns:a16="http://schemas.microsoft.com/office/drawing/2014/main" val="14669868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spc="-10" dirty="0">
                              <a:solidFill>
                                <a:srgbClr val="07306B"/>
                              </a:solidFill>
                            </a:rPr>
                            <a:t>Cumulative Product</a:t>
                          </a:r>
                        </a:p>
                      </a:txBody>
                      <a:tcPr anchor="ctr"/>
                    </a:tc>
                    <a:tc>
                      <a:txBody>
                        <a:bodyPr/>
                        <a:lstStyle/>
                        <a:p>
                          <a:pPr/>
                          <a14:m>
                            <m:oMathPara xmlns:m="http://schemas.openxmlformats.org/officeDocument/2006/math">
                              <m:oMathParaPr>
                                <m:jc m:val="centerGroup"/>
                              </m:oMathParaPr>
                              <m:oMath xmlns:m="http://schemas.openxmlformats.org/officeDocument/2006/math">
                                <m:sSubSup>
                                  <m:sSubSupPr>
                                    <m:ctrlPr>
                                      <a:rPr lang="en-US" sz="1800" b="1" i="1" smtClean="0">
                                        <a:solidFill>
                                          <a:srgbClr val="07306B"/>
                                        </a:solidFill>
                                        <a:latin typeface="Cambria Math" panose="02040503050406030204" pitchFamily="18" charset="0"/>
                                      </a:rPr>
                                    </m:ctrlPr>
                                  </m:sSubSupPr>
                                  <m:e>
                                    <m:r>
                                      <a:rPr lang="en-US" sz="1800" b="1">
                                        <a:solidFill>
                                          <a:srgbClr val="07306B"/>
                                        </a:solidFill>
                                        <a:latin typeface="Cambria Math" panose="02040503050406030204" pitchFamily="18" charset="0"/>
                                      </a:rPr>
                                      <m:t>𝒘</m:t>
                                    </m:r>
                                  </m:e>
                                  <m:sub>
                                    <m:r>
                                      <a:rPr lang="en-US" sz="1800" b="1">
                                        <a:solidFill>
                                          <a:srgbClr val="07306B"/>
                                        </a:solidFill>
                                        <a:latin typeface="Cambria Math" panose="02040503050406030204" pitchFamily="18" charset="0"/>
                                      </a:rPr>
                                      <m:t>𝑸</m:t>
                                    </m:r>
                                  </m:sub>
                                  <m:sup>
                                    <m:r>
                                      <a:rPr lang="en-US" sz="1800" b="1" smtClean="0">
                                        <a:solidFill>
                                          <a:srgbClr val="07306B"/>
                                        </a:solidFill>
                                        <a:latin typeface="Cambria Math" panose="02040503050406030204" pitchFamily="18" charset="0"/>
                                      </a:rPr>
                                      <m:t>𝟑</m:t>
                                    </m:r>
                                  </m:sup>
                                </m:sSubSup>
                                <m:d>
                                  <m:dPr>
                                    <m:ctrlPr>
                                      <a:rPr lang="en-US" sz="1800" b="1" i="1">
                                        <a:solidFill>
                                          <a:srgbClr val="07306B"/>
                                        </a:solidFill>
                                        <a:latin typeface="Cambria Math" panose="02040503050406030204" pitchFamily="18" charset="0"/>
                                      </a:rPr>
                                    </m:ctrlPr>
                                  </m:dPr>
                                  <m:e>
                                    <m:r>
                                      <a:rPr lang="en-US" sz="1800" b="1">
                                        <a:solidFill>
                                          <a:srgbClr val="07306B"/>
                                        </a:solidFill>
                                        <a:latin typeface="Cambria Math" panose="02040503050406030204" pitchFamily="18" charset="0"/>
                                      </a:rPr>
                                      <m:t>𝒕</m:t>
                                    </m:r>
                                  </m:e>
                                </m:d>
                                <m:r>
                                  <a:rPr lang="en-US" sz="1800" b="1">
                                    <a:solidFill>
                                      <a:srgbClr val="07306B"/>
                                    </a:solidFill>
                                    <a:latin typeface="Cambria Math" panose="02040503050406030204" pitchFamily="18" charset="0"/>
                                  </a:rPr>
                                  <m:t>=</m:t>
                                </m:r>
                                <m:r>
                                  <a:rPr lang="en-US" sz="1800" b="1" smtClean="0">
                                    <a:solidFill>
                                      <a:srgbClr val="07306B"/>
                                    </a:solidFill>
                                    <a:latin typeface="Cambria Math" panose="02040503050406030204" pitchFamily="18" charset="0"/>
                                  </a:rPr>
                                  <m:t> </m:t>
                                </m:r>
                                <m:nary>
                                  <m:naryPr>
                                    <m:chr m:val="∏"/>
                                    <m:ctrlPr>
                                      <a:rPr lang="en-US" sz="1800" b="1" i="1" smtClean="0">
                                        <a:solidFill>
                                          <a:srgbClr val="07306B"/>
                                        </a:solidFill>
                                        <a:latin typeface="Cambria Math" panose="02040503050406030204" pitchFamily="18" charset="0"/>
                                      </a:rPr>
                                    </m:ctrlPr>
                                  </m:naryPr>
                                  <m:sub>
                                    <m:r>
                                      <m:rPr>
                                        <m:brk m:alnAt="23"/>
                                      </m:rPr>
                                      <a:rPr lang="en-US" sz="1800" b="1" smtClean="0">
                                        <a:solidFill>
                                          <a:srgbClr val="07306B"/>
                                        </a:solidFill>
                                        <a:latin typeface="Cambria Math" panose="02040503050406030204" pitchFamily="18" charset="0"/>
                                      </a:rPr>
                                      <m:t>𝒔</m:t>
                                    </m:r>
                                    <m:r>
                                      <a:rPr lang="en-US" sz="1800" b="1" smtClean="0">
                                        <a:solidFill>
                                          <a:srgbClr val="07306B"/>
                                        </a:solidFill>
                                        <a:latin typeface="Cambria Math" panose="02040503050406030204" pitchFamily="18" charset="0"/>
                                      </a:rPr>
                                      <m:t>=</m:t>
                                    </m:r>
                                    <m:r>
                                      <a:rPr lang="en-US" sz="1800" b="1" smtClean="0">
                                        <a:solidFill>
                                          <a:srgbClr val="07306B"/>
                                        </a:solidFill>
                                        <a:latin typeface="Cambria Math" panose="02040503050406030204" pitchFamily="18" charset="0"/>
                                      </a:rPr>
                                      <m:t>𝟎</m:t>
                                    </m:r>
                                  </m:sub>
                                  <m:sup>
                                    <m:r>
                                      <a:rPr lang="en-US" sz="1800" b="1" smtClean="0">
                                        <a:solidFill>
                                          <a:srgbClr val="07306B"/>
                                        </a:solidFill>
                                        <a:latin typeface="Cambria Math" panose="02040503050406030204" pitchFamily="18" charset="0"/>
                                      </a:rPr>
                                      <m:t>𝒕</m:t>
                                    </m:r>
                                  </m:sup>
                                  <m:e>
                                    <m:sSub>
                                      <m:sSubPr>
                                        <m:ctrlPr>
                                          <a:rPr lang="en-US" sz="1800" b="1" i="1">
                                            <a:solidFill>
                                              <a:srgbClr val="07306B"/>
                                            </a:solidFill>
                                            <a:latin typeface="Cambria Math" panose="02040503050406030204" pitchFamily="18" charset="0"/>
                                          </a:rPr>
                                        </m:ctrlPr>
                                      </m:sSubPr>
                                      <m:e>
                                        <m:r>
                                          <a:rPr lang="en-US" sz="1800" b="1">
                                            <a:solidFill>
                                              <a:srgbClr val="07306B"/>
                                            </a:solidFill>
                                            <a:latin typeface="Cambria Math" panose="02040503050406030204" pitchFamily="18" charset="0"/>
                                          </a:rPr>
                                          <m:t>𝒖</m:t>
                                        </m:r>
                                      </m:e>
                                      <m:sub>
                                        <m:r>
                                          <a:rPr lang="en-US" sz="1800" b="1">
                                            <a:solidFill>
                                              <a:srgbClr val="07306B"/>
                                            </a:solidFill>
                                            <a:latin typeface="Cambria Math" panose="02040503050406030204" pitchFamily="18" charset="0"/>
                                          </a:rPr>
                                          <m:t>𝑿</m:t>
                                        </m:r>
                                        <m:r>
                                          <a:rPr lang="en-US" sz="1800" b="1">
                                            <a:solidFill>
                                              <a:srgbClr val="07306B"/>
                                            </a:solidFill>
                                            <a:latin typeface="Cambria Math" panose="02040503050406030204" pitchFamily="18" charset="0"/>
                                          </a:rPr>
                                          <m:t>(</m:t>
                                        </m:r>
                                        <m:r>
                                          <a:rPr lang="en-US" sz="1800" b="1">
                                            <a:solidFill>
                                              <a:srgbClr val="07306B"/>
                                            </a:solidFill>
                                            <a:latin typeface="Cambria Math" panose="02040503050406030204" pitchFamily="18" charset="0"/>
                                          </a:rPr>
                                          <m:t>𝒔</m:t>
                                        </m:r>
                                        <m:r>
                                          <a:rPr lang="en-US" sz="1800" b="1">
                                            <a:solidFill>
                                              <a:srgbClr val="07306B"/>
                                            </a:solidFill>
                                            <a:latin typeface="Cambria Math" panose="02040503050406030204" pitchFamily="18" charset="0"/>
                                          </a:rPr>
                                          <m:t>)</m:t>
                                        </m:r>
                                      </m:sub>
                                    </m:sSub>
                                  </m:e>
                                </m:nary>
                              </m:oMath>
                            </m:oMathPara>
                          </a14:m>
                          <a:endParaRPr lang="en-GB" dirty="0"/>
                        </a:p>
                      </a:txBody>
                      <a:tcPr anchor="ctr"/>
                    </a:tc>
                    <a:extLst>
                      <a:ext uri="{0D108BD9-81ED-4DB2-BD59-A6C34878D82A}">
                        <a16:rowId xmlns:a16="http://schemas.microsoft.com/office/drawing/2014/main" val="29293680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7306B"/>
                              </a:solidFill>
                            </a:rPr>
                            <a:t>Conventional RMST</a:t>
                          </a:r>
                          <a:endParaRPr lang="en-NL" sz="1800" b="0" dirty="0">
                            <a:solidFill>
                              <a:srgbClr val="07306B"/>
                            </a:solidFill>
                            <a:ea typeface="Book Antiqua" panose="02040602050305030304" pitchFamily="18" charset="0"/>
                            <a:cs typeface="Book Antiqua" panose="02040602050305030304" pitchFamily="18" charset="0"/>
                          </a:endParaRPr>
                        </a:p>
                      </a:txBody>
                      <a:tcPr anchor="ctr"/>
                    </a:tc>
                    <a:tc>
                      <a:txBody>
                        <a:bodyPr/>
                        <a:lstStyle/>
                        <a:p>
                          <a:pPr/>
                          <a14:m>
                            <m:oMathPara xmlns:m="http://schemas.openxmlformats.org/officeDocument/2006/math">
                              <m:oMathParaPr>
                                <m:jc m:val="centerGroup"/>
                              </m:oMathParaPr>
                              <m:oMath xmlns:m="http://schemas.openxmlformats.org/officeDocument/2006/math">
                                <m:sSubSup>
                                  <m:sSubSupPr>
                                    <m:ctrlPr>
                                      <a:rPr lang="en-US" sz="1800" b="1" i="1" smtClean="0">
                                        <a:solidFill>
                                          <a:srgbClr val="07306B"/>
                                        </a:solidFill>
                                        <a:latin typeface="Cambria Math" panose="02040503050406030204" pitchFamily="18" charset="0"/>
                                      </a:rPr>
                                    </m:ctrlPr>
                                  </m:sSubSupPr>
                                  <m:e>
                                    <m:r>
                                      <a:rPr lang="en-US" sz="1800" b="1">
                                        <a:solidFill>
                                          <a:srgbClr val="07306B"/>
                                        </a:solidFill>
                                        <a:latin typeface="Cambria Math" panose="02040503050406030204" pitchFamily="18" charset="0"/>
                                      </a:rPr>
                                      <m:t>𝒘</m:t>
                                    </m:r>
                                  </m:e>
                                  <m:sub>
                                    <m:r>
                                      <a:rPr lang="en-US" sz="1800" b="1">
                                        <a:solidFill>
                                          <a:srgbClr val="07306B"/>
                                        </a:solidFill>
                                        <a:latin typeface="Cambria Math" panose="02040503050406030204" pitchFamily="18" charset="0"/>
                                      </a:rPr>
                                      <m:t>𝑸</m:t>
                                    </m:r>
                                  </m:sub>
                                  <m:sup>
                                    <m:r>
                                      <a:rPr lang="en-US" sz="1800" b="1" i="1" smtClean="0">
                                        <a:solidFill>
                                          <a:srgbClr val="07306B"/>
                                        </a:solidFill>
                                        <a:latin typeface="Cambria Math" panose="02040503050406030204" pitchFamily="18" charset="0"/>
                                      </a:rPr>
                                      <m:t>𝟒</m:t>
                                    </m:r>
                                  </m:sup>
                                </m:sSubSup>
                                <m:d>
                                  <m:dPr>
                                    <m:ctrlPr>
                                      <a:rPr lang="en-US" sz="1800" b="1" i="1">
                                        <a:solidFill>
                                          <a:srgbClr val="07306B"/>
                                        </a:solidFill>
                                        <a:latin typeface="Cambria Math" panose="02040503050406030204" pitchFamily="18" charset="0"/>
                                      </a:rPr>
                                    </m:ctrlPr>
                                  </m:dPr>
                                  <m:e>
                                    <m:r>
                                      <a:rPr lang="en-US" sz="1800" b="1">
                                        <a:solidFill>
                                          <a:srgbClr val="07306B"/>
                                        </a:solidFill>
                                        <a:latin typeface="Cambria Math" panose="02040503050406030204" pitchFamily="18" charset="0"/>
                                      </a:rPr>
                                      <m:t>𝒕</m:t>
                                    </m:r>
                                  </m:e>
                                </m:d>
                                <m:r>
                                  <a:rPr lang="en-US" sz="1800" b="1">
                                    <a:solidFill>
                                      <a:srgbClr val="07306B"/>
                                    </a:solidFill>
                                    <a:latin typeface="Cambria Math" panose="02040503050406030204" pitchFamily="18" charset="0"/>
                                  </a:rPr>
                                  <m:t>=</m:t>
                                </m:r>
                                <m:d>
                                  <m:dPr>
                                    <m:begChr m:val="{"/>
                                    <m:endChr m:val=""/>
                                    <m:ctrlPr>
                                      <a:rPr lang="en-US" sz="1800" b="1" i="1" smtClean="0">
                                        <a:solidFill>
                                          <a:srgbClr val="07306B"/>
                                        </a:solidFill>
                                        <a:latin typeface="Cambria Math" panose="02040503050406030204" pitchFamily="18" charset="0"/>
                                      </a:rPr>
                                    </m:ctrlPr>
                                  </m:dPr>
                                  <m:e>
                                    <m:eqArr>
                                      <m:eqArrPr>
                                        <m:ctrlPr>
                                          <a:rPr lang="en-US" sz="1800" b="1" i="1" smtClean="0">
                                            <a:solidFill>
                                              <a:srgbClr val="07306B"/>
                                            </a:solidFill>
                                            <a:latin typeface="Cambria Math" panose="02040503050406030204" pitchFamily="18" charset="0"/>
                                          </a:rPr>
                                        </m:ctrlPr>
                                      </m:eqArrPr>
                                      <m:e>
                                        <m:r>
                                          <a:rPr lang="en-US" sz="1800" b="1" smtClean="0">
                                            <a:solidFill>
                                              <a:srgbClr val="07306B"/>
                                            </a:solidFill>
                                            <a:latin typeface="Cambria Math" panose="02040503050406030204" pitchFamily="18" charset="0"/>
                                          </a:rPr>
                                          <m:t>𝟏</m:t>
                                        </m:r>
                                        <m:r>
                                          <a:rPr lang="en-US" sz="1800" b="1" smtClean="0">
                                            <a:solidFill>
                                              <a:srgbClr val="07306B"/>
                                            </a:solidFill>
                                            <a:latin typeface="Cambria Math" panose="02040503050406030204" pitchFamily="18" charset="0"/>
                                          </a:rPr>
                                          <m:t>, </m:t>
                                        </m:r>
                                        <m:r>
                                          <a:rPr lang="en-US" sz="1800" b="1" smtClean="0">
                                            <a:solidFill>
                                              <a:srgbClr val="07306B"/>
                                            </a:solidFill>
                                            <a:latin typeface="Cambria Math" panose="02040503050406030204" pitchFamily="18" charset="0"/>
                                          </a:rPr>
                                          <m:t>𝒊𝒇</m:t>
                                        </m:r>
                                        <m:r>
                                          <a:rPr lang="en-US" sz="1800" b="1" smtClean="0">
                                            <a:solidFill>
                                              <a:srgbClr val="07306B"/>
                                            </a:solidFill>
                                            <a:latin typeface="Cambria Math" panose="02040503050406030204" pitchFamily="18" charset="0"/>
                                          </a:rPr>
                                          <m:t>  </m:t>
                                        </m:r>
                                        <m:sSub>
                                          <m:sSubPr>
                                            <m:ctrlPr>
                                              <a:rPr lang="en-US" sz="1800" b="1" i="1">
                                                <a:solidFill>
                                                  <a:srgbClr val="07306B"/>
                                                </a:solidFill>
                                                <a:latin typeface="Cambria Math" panose="02040503050406030204" pitchFamily="18" charset="0"/>
                                              </a:rPr>
                                            </m:ctrlPr>
                                          </m:sSubPr>
                                          <m:e>
                                            <m:r>
                                              <a:rPr lang="en-US" sz="1800" b="1">
                                                <a:solidFill>
                                                  <a:srgbClr val="07306B"/>
                                                </a:solidFill>
                                                <a:latin typeface="Cambria Math" panose="02040503050406030204" pitchFamily="18" charset="0"/>
                                              </a:rPr>
                                              <m:t>𝒖</m:t>
                                            </m:r>
                                          </m:e>
                                          <m:sub>
                                            <m:r>
                                              <a:rPr lang="en-US" sz="1800" b="1">
                                                <a:solidFill>
                                                  <a:srgbClr val="07306B"/>
                                                </a:solidFill>
                                                <a:latin typeface="Cambria Math" panose="02040503050406030204" pitchFamily="18" charset="0"/>
                                              </a:rPr>
                                              <m:t>𝑿</m:t>
                                            </m:r>
                                            <m:r>
                                              <a:rPr lang="en-US" sz="1800" b="1">
                                                <a:solidFill>
                                                  <a:srgbClr val="07306B"/>
                                                </a:solidFill>
                                                <a:latin typeface="Cambria Math" panose="02040503050406030204" pitchFamily="18" charset="0"/>
                                              </a:rPr>
                                              <m:t>(</m:t>
                                            </m:r>
                                            <m:r>
                                              <a:rPr lang="en-US" sz="1800" b="1" smtClean="0">
                                                <a:solidFill>
                                                  <a:srgbClr val="07306B"/>
                                                </a:solidFill>
                                                <a:latin typeface="Cambria Math" panose="02040503050406030204" pitchFamily="18" charset="0"/>
                                              </a:rPr>
                                              <m:t>𝒕</m:t>
                                            </m:r>
                                            <m:r>
                                              <a:rPr lang="en-US" sz="1800" b="1">
                                                <a:solidFill>
                                                  <a:srgbClr val="07306B"/>
                                                </a:solidFill>
                                                <a:latin typeface="Cambria Math" panose="02040503050406030204" pitchFamily="18" charset="0"/>
                                              </a:rPr>
                                              <m:t>)</m:t>
                                            </m:r>
                                          </m:sub>
                                        </m:sSub>
                                        <m:r>
                                          <a:rPr lang="en-US" sz="1800" b="1" smtClean="0">
                                            <a:solidFill>
                                              <a:srgbClr val="07306B"/>
                                            </a:solidFill>
                                            <a:latin typeface="Cambria Math" panose="02040503050406030204" pitchFamily="18" charset="0"/>
                                          </a:rPr>
                                          <m:t>=</m:t>
                                        </m:r>
                                        <m:r>
                                          <a:rPr lang="en-US" sz="1800" b="1" smtClean="0">
                                            <a:solidFill>
                                              <a:srgbClr val="07306B"/>
                                            </a:solidFill>
                                            <a:latin typeface="Cambria Math" panose="02040503050406030204" pitchFamily="18" charset="0"/>
                                          </a:rPr>
                                          <m:t>𝟏</m:t>
                                        </m:r>
                                      </m:e>
                                      <m:e>
                                        <m:r>
                                          <a:rPr lang="en-US" sz="1800" b="1" smtClean="0">
                                            <a:solidFill>
                                              <a:srgbClr val="07306B"/>
                                            </a:solidFill>
                                            <a:latin typeface="Cambria Math" panose="02040503050406030204" pitchFamily="18" charset="0"/>
                                          </a:rPr>
                                          <m:t>𝟎</m:t>
                                        </m:r>
                                        <m:r>
                                          <a:rPr lang="en-US" sz="1800" b="1" smtClean="0">
                                            <a:solidFill>
                                              <a:srgbClr val="07306B"/>
                                            </a:solidFill>
                                            <a:latin typeface="Cambria Math" panose="02040503050406030204" pitchFamily="18" charset="0"/>
                                          </a:rPr>
                                          <m:t>, </m:t>
                                        </m:r>
                                        <m:r>
                                          <a:rPr lang="en-US" sz="1800" b="1">
                                            <a:solidFill>
                                              <a:srgbClr val="07306B"/>
                                            </a:solidFill>
                                            <a:latin typeface="Cambria Math" panose="02040503050406030204" pitchFamily="18" charset="0"/>
                                          </a:rPr>
                                          <m:t>𝒊𝒇</m:t>
                                        </m:r>
                                        <m:r>
                                          <a:rPr lang="en-US" sz="1800" b="1">
                                            <a:solidFill>
                                              <a:srgbClr val="07306B"/>
                                            </a:solidFill>
                                            <a:latin typeface="Cambria Math" panose="02040503050406030204" pitchFamily="18" charset="0"/>
                                          </a:rPr>
                                          <m:t>  </m:t>
                                        </m:r>
                                        <m:sSub>
                                          <m:sSubPr>
                                            <m:ctrlPr>
                                              <a:rPr lang="en-US" sz="1800" b="1" i="1">
                                                <a:solidFill>
                                                  <a:srgbClr val="07306B"/>
                                                </a:solidFill>
                                                <a:latin typeface="Cambria Math" panose="02040503050406030204" pitchFamily="18" charset="0"/>
                                              </a:rPr>
                                            </m:ctrlPr>
                                          </m:sSubPr>
                                          <m:e>
                                            <m:r>
                                              <a:rPr lang="en-US" sz="1800" b="1">
                                                <a:solidFill>
                                                  <a:srgbClr val="07306B"/>
                                                </a:solidFill>
                                                <a:latin typeface="Cambria Math" panose="02040503050406030204" pitchFamily="18" charset="0"/>
                                              </a:rPr>
                                              <m:t>𝒖</m:t>
                                            </m:r>
                                          </m:e>
                                          <m:sub>
                                            <m:r>
                                              <a:rPr lang="en-US" sz="1800" b="1">
                                                <a:solidFill>
                                                  <a:srgbClr val="07306B"/>
                                                </a:solidFill>
                                                <a:latin typeface="Cambria Math" panose="02040503050406030204" pitchFamily="18" charset="0"/>
                                              </a:rPr>
                                              <m:t>𝑿</m:t>
                                            </m:r>
                                            <m:r>
                                              <a:rPr lang="en-US" sz="1800" b="1">
                                                <a:solidFill>
                                                  <a:srgbClr val="07306B"/>
                                                </a:solidFill>
                                                <a:latin typeface="Cambria Math" panose="02040503050406030204" pitchFamily="18" charset="0"/>
                                              </a:rPr>
                                              <m:t>(</m:t>
                                            </m:r>
                                            <m:r>
                                              <a:rPr lang="en-US" sz="1800" b="1">
                                                <a:solidFill>
                                                  <a:srgbClr val="07306B"/>
                                                </a:solidFill>
                                                <a:latin typeface="Cambria Math" panose="02040503050406030204" pitchFamily="18" charset="0"/>
                                              </a:rPr>
                                              <m:t>𝒕</m:t>
                                            </m:r>
                                            <m:r>
                                              <a:rPr lang="en-US" sz="1800" b="1">
                                                <a:solidFill>
                                                  <a:srgbClr val="07306B"/>
                                                </a:solidFill>
                                                <a:latin typeface="Cambria Math" panose="02040503050406030204" pitchFamily="18" charset="0"/>
                                              </a:rPr>
                                              <m:t>)</m:t>
                                            </m:r>
                                          </m:sub>
                                        </m:sSub>
                                        <m:r>
                                          <a:rPr lang="en-US" sz="1800" b="1" smtClean="0">
                                            <a:solidFill>
                                              <a:srgbClr val="07306B"/>
                                            </a:solidFill>
                                            <a:latin typeface="Cambria Math" panose="02040503050406030204" pitchFamily="18" charset="0"/>
                                          </a:rPr>
                                          <m:t>&lt;</m:t>
                                        </m:r>
                                        <m:r>
                                          <a:rPr lang="en-US" sz="1800" b="1">
                                            <a:solidFill>
                                              <a:srgbClr val="07306B"/>
                                            </a:solidFill>
                                            <a:latin typeface="Cambria Math" panose="02040503050406030204" pitchFamily="18" charset="0"/>
                                          </a:rPr>
                                          <m:t>𝟏</m:t>
                                        </m:r>
                                      </m:e>
                                    </m:eqArr>
                                  </m:e>
                                </m:d>
                              </m:oMath>
                            </m:oMathPara>
                          </a14:m>
                          <a:endParaRPr lang="en-GB" dirty="0"/>
                        </a:p>
                      </a:txBody>
                      <a:tcPr anchor="ctr"/>
                    </a:tc>
                    <a:extLst>
                      <a:ext uri="{0D108BD9-81ED-4DB2-BD59-A6C34878D82A}">
                        <a16:rowId xmlns:a16="http://schemas.microsoft.com/office/drawing/2014/main" val="331159377"/>
                      </a:ext>
                    </a:extLst>
                  </a:tr>
                </a:tbl>
              </a:graphicData>
            </a:graphic>
          </p:graphicFrame>
        </mc:Choice>
        <mc:Fallback xmlns="">
          <p:graphicFrame>
            <p:nvGraphicFramePr>
              <p:cNvPr id="5" name="Table 4">
                <a:extLst>
                  <a:ext uri="{FF2B5EF4-FFF2-40B4-BE49-F238E27FC236}">
                    <a16:creationId xmlns:a16="http://schemas.microsoft.com/office/drawing/2014/main" id="{47E77A05-0E9F-FED9-41FC-0D7628A70F6F}"/>
                  </a:ext>
                </a:extLst>
              </p:cNvPr>
              <p:cNvGraphicFramePr>
                <a:graphicFrameLocks noGrp="1"/>
              </p:cNvGraphicFramePr>
              <p:nvPr>
                <p:extLst>
                  <p:ext uri="{D42A27DB-BD31-4B8C-83A1-F6EECF244321}">
                    <p14:modId xmlns:p14="http://schemas.microsoft.com/office/powerpoint/2010/main" val="96259250"/>
                  </p:ext>
                </p:extLst>
              </p:nvPr>
            </p:nvGraphicFramePr>
            <p:xfrm>
              <a:off x="6316852" y="2204864"/>
              <a:ext cx="5239385" cy="2916302"/>
            </p:xfrm>
            <a:graphic>
              <a:graphicData uri="http://schemas.openxmlformats.org/drawingml/2006/table">
                <a:tbl>
                  <a:tblPr firstRow="1" bandRow="1">
                    <a:tableStyleId>{F5AB1C69-6EDB-4FF4-983F-18BD219EF322}</a:tableStyleId>
                  </a:tblPr>
                  <a:tblGrid>
                    <a:gridCol w="2287905">
                      <a:extLst>
                        <a:ext uri="{9D8B030D-6E8A-4147-A177-3AD203B41FA5}">
                          <a16:colId xmlns:a16="http://schemas.microsoft.com/office/drawing/2014/main" val="3304025342"/>
                        </a:ext>
                      </a:extLst>
                    </a:gridCol>
                    <a:gridCol w="2951480">
                      <a:extLst>
                        <a:ext uri="{9D8B030D-6E8A-4147-A177-3AD203B41FA5}">
                          <a16:colId xmlns:a16="http://schemas.microsoft.com/office/drawing/2014/main" val="311290030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rPr>
                            <a:t>Principle </a:t>
                          </a:r>
                        </a:p>
                      </a:txBody>
                      <a:tcPr anchor="ctr"/>
                    </a:tc>
                    <a:tc>
                      <a:txBody>
                        <a:bodyPr/>
                        <a:lstStyle/>
                        <a:p>
                          <a:pPr algn="ctr"/>
                          <a:r>
                            <a:rPr lang="en-GB" dirty="0"/>
                            <a:t>QALY Weight Function</a:t>
                          </a:r>
                        </a:p>
                      </a:txBody>
                      <a:tcPr anchor="ctr"/>
                    </a:tc>
                    <a:extLst>
                      <a:ext uri="{0D108BD9-81ED-4DB2-BD59-A6C34878D82A}">
                        <a16:rowId xmlns:a16="http://schemas.microsoft.com/office/drawing/2014/main" val="1638090033"/>
                      </a:ext>
                    </a:extLst>
                  </a:tr>
                  <a:tr h="4146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7306B"/>
                              </a:solidFill>
                            </a:rPr>
                            <a:t>Markov</a:t>
                          </a:r>
                        </a:p>
                      </a:txBody>
                      <a:tcPr anchor="ctr"/>
                    </a:tc>
                    <a:tc>
                      <a:txBody>
                        <a:bodyPr/>
                        <a:lstStyle/>
                        <a:p>
                          <a:endParaRPr lang="en-NL"/>
                        </a:p>
                      </a:txBody>
                      <a:tcPr anchor="ctr">
                        <a:blipFill>
                          <a:blip r:embed="rId3"/>
                          <a:stretch>
                            <a:fillRect l="-77682" t="-93939" r="-1288" b="-1012121"/>
                          </a:stretch>
                        </a:blipFill>
                      </a:tcPr>
                    </a:tc>
                    <a:extLst>
                      <a:ext uri="{0D108BD9-81ED-4DB2-BD59-A6C34878D82A}">
                        <a16:rowId xmlns:a16="http://schemas.microsoft.com/office/drawing/2014/main" val="2484137803"/>
                      </a:ext>
                    </a:extLst>
                  </a:tr>
                  <a:tr h="4686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spc="-10" dirty="0">
                              <a:solidFill>
                                <a:srgbClr val="07306B"/>
                              </a:solidFill>
                            </a:rPr>
                            <a:t>The Worst-update</a:t>
                          </a:r>
                        </a:p>
                      </a:txBody>
                      <a:tcPr anchor="ctr"/>
                    </a:tc>
                    <a:tc>
                      <a:txBody>
                        <a:bodyPr/>
                        <a:lstStyle/>
                        <a:p>
                          <a:endParaRPr lang="en-NL"/>
                        </a:p>
                      </a:txBody>
                      <a:tcPr anchor="ctr">
                        <a:blipFill>
                          <a:blip r:embed="rId3"/>
                          <a:stretch>
                            <a:fillRect l="-77682" t="-172973" r="-1288" b="-802703"/>
                          </a:stretch>
                        </a:blipFill>
                      </a:tcPr>
                    </a:tc>
                    <a:extLst>
                      <a:ext uri="{0D108BD9-81ED-4DB2-BD59-A6C34878D82A}">
                        <a16:rowId xmlns:a16="http://schemas.microsoft.com/office/drawing/2014/main" val="1466986872"/>
                      </a:ext>
                    </a:extLst>
                  </a:tr>
                  <a:tr h="8582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spc="-10" dirty="0">
                              <a:solidFill>
                                <a:srgbClr val="07306B"/>
                              </a:solidFill>
                            </a:rPr>
                            <a:t>Cumulative Product</a:t>
                          </a:r>
                        </a:p>
                      </a:txBody>
                      <a:tcPr anchor="ctr"/>
                    </a:tc>
                    <a:tc>
                      <a:txBody>
                        <a:bodyPr/>
                        <a:lstStyle/>
                        <a:p>
                          <a:endParaRPr lang="en-NL"/>
                        </a:p>
                      </a:txBody>
                      <a:tcPr anchor="ctr">
                        <a:blipFill>
                          <a:blip r:embed="rId3"/>
                          <a:stretch>
                            <a:fillRect l="-77682" t="-148529" r="-1288" b="-336765"/>
                          </a:stretch>
                        </a:blipFill>
                      </a:tcPr>
                    </a:tc>
                    <a:extLst>
                      <a:ext uri="{0D108BD9-81ED-4DB2-BD59-A6C34878D82A}">
                        <a16:rowId xmlns:a16="http://schemas.microsoft.com/office/drawing/2014/main" val="2929368080"/>
                      </a:ext>
                    </a:extLst>
                  </a:tr>
                  <a:tr h="8039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7306B"/>
                              </a:solidFill>
                            </a:rPr>
                            <a:t>Conventional RMST</a:t>
                          </a:r>
                          <a:endParaRPr lang="en-NL" sz="1800" b="0" dirty="0">
                            <a:solidFill>
                              <a:srgbClr val="07306B"/>
                            </a:solidFill>
                            <a:ea typeface="Book Antiqua" panose="02040602050305030304" pitchFamily="18" charset="0"/>
                            <a:cs typeface="Book Antiqua" panose="02040602050305030304" pitchFamily="18" charset="0"/>
                          </a:endParaRPr>
                        </a:p>
                      </a:txBody>
                      <a:tcPr anchor="ctr"/>
                    </a:tc>
                    <a:tc>
                      <a:txBody>
                        <a:bodyPr/>
                        <a:lstStyle/>
                        <a:p>
                          <a:endParaRPr lang="en-NL"/>
                        </a:p>
                      </a:txBody>
                      <a:tcPr anchor="ctr">
                        <a:blipFill>
                          <a:blip r:embed="rId3"/>
                          <a:stretch>
                            <a:fillRect l="-77682" t="-264063" r="-1288" b="-257813"/>
                          </a:stretch>
                        </a:blipFill>
                      </a:tcPr>
                    </a:tc>
                    <a:extLst>
                      <a:ext uri="{0D108BD9-81ED-4DB2-BD59-A6C34878D82A}">
                        <a16:rowId xmlns:a16="http://schemas.microsoft.com/office/drawing/2014/main" val="331159377"/>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8B3ADB5-12C0-5593-B03D-F52A43C451CD}"/>
                  </a:ext>
                </a:extLst>
              </p:cNvPr>
              <p:cNvSpPr txBox="1"/>
              <p:nvPr/>
            </p:nvSpPr>
            <p:spPr>
              <a:xfrm>
                <a:off x="626567" y="1908735"/>
                <a:ext cx="6608230" cy="3361241"/>
              </a:xfrm>
              <a:prstGeom prst="rect">
                <a:avLst/>
              </a:prstGeom>
              <a:noFill/>
            </p:spPr>
            <p:txBody>
              <a:bodyPr wrap="square">
                <a:spAutoFit/>
              </a:bodyPr>
              <a:lstStyle/>
              <a:p>
                <a:pPr marL="742950" lvl="1" indent="-285750">
                  <a:lnSpc>
                    <a:spcPct val="150000"/>
                  </a:lnSpc>
                  <a:spcBef>
                    <a:spcPts val="380"/>
                  </a:spcBef>
                  <a:buSzPts val="1200"/>
                  <a:buFontTx/>
                  <a:buChar char="-"/>
                  <a:tabLst>
                    <a:tab pos="452120" algn="l"/>
                  </a:tabLst>
                </a:pPr>
                <a:r>
                  <a:rPr lang="en-US" sz="1600" dirty="0">
                    <a:solidFill>
                      <a:srgbClr val="07306B"/>
                    </a:solidFill>
                  </a:rPr>
                  <a:t>Markov Principle </a:t>
                </a:r>
              </a:p>
              <a:p>
                <a:pPr lvl="1">
                  <a:lnSpc>
                    <a:spcPct val="150000"/>
                  </a:lnSpc>
                  <a:spcBef>
                    <a:spcPts val="380"/>
                  </a:spcBef>
                  <a:buSzPts val="1200"/>
                  <a:tabLst>
                    <a:tab pos="452120" algn="l"/>
                  </a:tabLst>
                </a:pPr>
                <a:r>
                  <a:rPr lang="en-US" sz="1600" b="1" dirty="0">
                    <a:solidFill>
                      <a:srgbClr val="07306B"/>
                    </a:solidFill>
                    <a:ea typeface="Cambria Math" panose="02040503050406030204" pitchFamily="18" charset="0"/>
                    <a:cs typeface="Book Antiqua" panose="02040602050305030304" pitchFamily="18" charset="0"/>
                  </a:rPr>
                  <a:t>	</a:t>
                </a:r>
                <a14:m>
                  <m:oMath xmlns:m="http://schemas.openxmlformats.org/officeDocument/2006/math">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𝟗</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 </m:t>
                    </m:r>
                    <m:r>
                      <a:rPr lang="en-US" sz="1600" b="1" i="1">
                        <a:solidFill>
                          <a:schemeClr val="accent1"/>
                        </a:solidFill>
                        <a:latin typeface="Cambria Math" panose="02040503050406030204" pitchFamily="18" charset="0"/>
                        <a:ea typeface="Cambria Math" panose="02040503050406030204" pitchFamily="18" charset="0"/>
                        <a:cs typeface="Book Antiqua" panose="02040602050305030304" pitchFamily="18" charset="0"/>
                      </a:rPr>
                      <m:t>𝟏</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𝟏𝟏</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 </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𝟎</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𝟏𝟓</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𝟏𝟔</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 × </m:t>
                    </m:r>
                    <m:r>
                      <a:rPr lang="en-US" sz="1600" b="1" i="1" smtClean="0">
                        <a:solidFill>
                          <a:srgbClr val="3FA6A5"/>
                        </a:solidFill>
                        <a:latin typeface="Cambria Math" panose="02040503050406030204" pitchFamily="18" charset="0"/>
                        <a:ea typeface="Cambria Math" panose="02040503050406030204" pitchFamily="18" charset="0"/>
                        <a:cs typeface="Book Antiqua" panose="02040602050305030304" pitchFamily="18" charset="0"/>
                      </a:rPr>
                      <m:t>𝟎</m:t>
                    </m:r>
                    <m:r>
                      <a:rPr lang="en-US" sz="1600" b="1" i="1" smtClean="0">
                        <a:solidFill>
                          <a:srgbClr val="3FA6A5"/>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3FA6A5"/>
                        </a:solidFill>
                        <a:latin typeface="Cambria Math" panose="02040503050406030204" pitchFamily="18" charset="0"/>
                        <a:ea typeface="Cambria Math" panose="02040503050406030204" pitchFamily="18" charset="0"/>
                        <a:cs typeface="Book Antiqua" panose="02040602050305030304" pitchFamily="18" charset="0"/>
                      </a:rPr>
                      <m:t>𝟗</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𝟐𝟓</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𝟎𝟓</m:t>
                    </m:r>
                  </m:oMath>
                </a14:m>
                <a:endParaRPr lang="en-US" sz="1600" b="1" dirty="0">
                  <a:solidFill>
                    <a:srgbClr val="07306B"/>
                  </a:solidFill>
                </a:endParaRPr>
              </a:p>
              <a:p>
                <a:pPr marL="742950" lvl="1" indent="-285750">
                  <a:lnSpc>
                    <a:spcPct val="150000"/>
                  </a:lnSpc>
                  <a:spcBef>
                    <a:spcPts val="380"/>
                  </a:spcBef>
                  <a:buSzPts val="1200"/>
                  <a:buFontTx/>
                  <a:buChar char="-"/>
                  <a:tabLst>
                    <a:tab pos="452120" algn="l"/>
                  </a:tabLst>
                </a:pPr>
                <a:r>
                  <a:rPr lang="en-US" sz="1600" spc="-10" dirty="0">
                    <a:solidFill>
                      <a:srgbClr val="07306B"/>
                    </a:solidFill>
                  </a:rPr>
                  <a:t>The Worst-update Principle</a:t>
                </a:r>
              </a:p>
              <a:p>
                <a:pPr lvl="1">
                  <a:lnSpc>
                    <a:spcPct val="150000"/>
                  </a:lnSpc>
                  <a:spcBef>
                    <a:spcPts val="380"/>
                  </a:spcBef>
                  <a:buSzPts val="1200"/>
                  <a:tabLst>
                    <a:tab pos="452120" algn="l"/>
                  </a:tabLst>
                </a:pPr>
                <a:r>
                  <a:rPr lang="en-US" sz="1600" b="1" dirty="0">
                    <a:solidFill>
                      <a:srgbClr val="07306B"/>
                    </a:solidFill>
                    <a:ea typeface="Cambria Math" panose="02040503050406030204" pitchFamily="18" charset="0"/>
                    <a:cs typeface="Book Antiqua" panose="02040602050305030304" pitchFamily="18" charset="0"/>
                  </a:rPr>
                  <a:t>	</a:t>
                </a:r>
                <a14:m>
                  <m:oMath xmlns:m="http://schemas.openxmlformats.org/officeDocument/2006/math">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𝟗</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 </m:t>
                    </m:r>
                    <m:r>
                      <a:rPr lang="en-US" sz="1600" b="1" i="1">
                        <a:solidFill>
                          <a:schemeClr val="accent1"/>
                        </a:solidFill>
                        <a:latin typeface="Cambria Math" panose="02040503050406030204" pitchFamily="18" charset="0"/>
                        <a:ea typeface="Cambria Math" panose="02040503050406030204" pitchFamily="18" charset="0"/>
                        <a:cs typeface="Book Antiqua" panose="02040602050305030304" pitchFamily="18" charset="0"/>
                      </a:rPr>
                      <m:t>𝟏</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𝟏𝟏</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 </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𝟎</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𝟏𝟓</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𝟏𝟔</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 × </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𝟎</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𝟏𝟓</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𝟏𝟑</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𝟎𝟓</m:t>
                    </m:r>
                  </m:oMath>
                </a14:m>
                <a:endParaRPr lang="en-US" sz="1600" b="1" spc="-10" dirty="0">
                  <a:solidFill>
                    <a:srgbClr val="07306B"/>
                  </a:solidFill>
                </a:endParaRPr>
              </a:p>
              <a:p>
                <a:pPr marL="742950" lvl="1" indent="-285750">
                  <a:lnSpc>
                    <a:spcPct val="150000"/>
                  </a:lnSpc>
                  <a:spcBef>
                    <a:spcPts val="380"/>
                  </a:spcBef>
                  <a:buSzPts val="1200"/>
                  <a:buFontTx/>
                  <a:buChar char="-"/>
                  <a:tabLst>
                    <a:tab pos="452120" algn="l"/>
                  </a:tabLst>
                </a:pPr>
                <a:r>
                  <a:rPr lang="en-US" sz="1600" spc="-10" dirty="0">
                    <a:solidFill>
                      <a:srgbClr val="07306B"/>
                    </a:solidFill>
                  </a:rPr>
                  <a:t>Cumulative Product Principle</a:t>
                </a:r>
              </a:p>
              <a:p>
                <a:pPr lvl="1">
                  <a:lnSpc>
                    <a:spcPct val="150000"/>
                  </a:lnSpc>
                  <a:spcBef>
                    <a:spcPts val="380"/>
                  </a:spcBef>
                  <a:buSzPts val="1200"/>
                  <a:tabLst>
                    <a:tab pos="452120" algn="l"/>
                  </a:tabLst>
                </a:pPr>
                <a:r>
                  <a:rPr lang="en-US" sz="1600" b="1" dirty="0">
                    <a:solidFill>
                      <a:srgbClr val="07306B"/>
                    </a:solidFill>
                    <a:ea typeface="Cambria Math" panose="02040503050406030204" pitchFamily="18" charset="0"/>
                    <a:cs typeface="Book Antiqua" panose="02040602050305030304" pitchFamily="18" charset="0"/>
                  </a:rPr>
                  <a:t>	</a:t>
                </a:r>
                <a14:m>
                  <m:oMath xmlns:m="http://schemas.openxmlformats.org/officeDocument/2006/math">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𝟗</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 </m:t>
                    </m:r>
                    <m:r>
                      <a:rPr lang="en-US" sz="1600" b="1" i="1">
                        <a:solidFill>
                          <a:schemeClr val="accent1"/>
                        </a:solidFill>
                        <a:latin typeface="Cambria Math" panose="02040503050406030204" pitchFamily="18" charset="0"/>
                        <a:ea typeface="Cambria Math" panose="02040503050406030204" pitchFamily="18" charset="0"/>
                        <a:cs typeface="Book Antiqua" panose="02040602050305030304" pitchFamily="18" charset="0"/>
                      </a:rPr>
                      <m:t>𝟏</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𝟏𝟏</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 </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𝟎</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𝟏𝟓</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𝟏𝟔</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 × </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𝟎</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𝟏𝟓</m:t>
                    </m:r>
                    <m:r>
                      <a:rPr lang="en-US" sz="1600" b="1" i="1" smtClean="0">
                        <a:solidFill>
                          <a:srgbClr val="574E90"/>
                        </a:solidFill>
                        <a:latin typeface="Cambria Math" panose="02040503050406030204" pitchFamily="18" charset="0"/>
                        <a:ea typeface="Cambria Math" panose="02040503050406030204" pitchFamily="18" charset="0"/>
                        <a:cs typeface="Book Antiqua" panose="02040602050305030304" pitchFamily="18" charset="0"/>
                      </a:rPr>
                      <m:t> × </m:t>
                    </m:r>
                    <m:r>
                      <a:rPr lang="en-US" sz="1600" b="1" i="1" smtClean="0">
                        <a:solidFill>
                          <a:srgbClr val="3FA6A5"/>
                        </a:solidFill>
                        <a:latin typeface="Cambria Math" panose="02040503050406030204" pitchFamily="18" charset="0"/>
                        <a:ea typeface="Cambria Math" panose="02040503050406030204" pitchFamily="18" charset="0"/>
                        <a:cs typeface="Book Antiqua" panose="02040602050305030304" pitchFamily="18" charset="0"/>
                      </a:rPr>
                      <m:t>𝟎</m:t>
                    </m:r>
                    <m:r>
                      <a:rPr lang="en-US" sz="1600" b="1" i="1" smtClean="0">
                        <a:solidFill>
                          <a:srgbClr val="3FA6A5"/>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3FA6A5"/>
                        </a:solidFill>
                        <a:latin typeface="Cambria Math" panose="02040503050406030204" pitchFamily="18" charset="0"/>
                        <a:ea typeface="Cambria Math" panose="02040503050406030204" pitchFamily="18" charset="0"/>
                        <a:cs typeface="Book Antiqua" panose="02040602050305030304" pitchFamily="18" charset="0"/>
                      </a:rPr>
                      <m:t>𝟗</m:t>
                    </m:r>
                    <m:r>
                      <a:rPr lang="en-US" sz="1600" b="1" i="1">
                        <a:solidFill>
                          <a:srgbClr val="07306B"/>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𝟏𝟐</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𝟖𝟏</m:t>
                    </m:r>
                  </m:oMath>
                </a14:m>
                <a:endParaRPr lang="en-US" sz="1600" spc="-10" dirty="0">
                  <a:solidFill>
                    <a:srgbClr val="07306B"/>
                  </a:solidFill>
                </a:endParaRPr>
              </a:p>
              <a:p>
                <a:pPr marL="742950" lvl="1" indent="-285750">
                  <a:lnSpc>
                    <a:spcPct val="150000"/>
                  </a:lnSpc>
                  <a:spcBef>
                    <a:spcPts val="380"/>
                  </a:spcBef>
                  <a:buSzPts val="1200"/>
                  <a:buFontTx/>
                  <a:buChar char="-"/>
                  <a:tabLst>
                    <a:tab pos="452120" algn="l"/>
                  </a:tabLst>
                </a:pPr>
                <a:r>
                  <a:rPr lang="en-US" sz="1600" dirty="0">
                    <a:solidFill>
                      <a:srgbClr val="07306B"/>
                    </a:solidFill>
                    <a:ea typeface="Book Antiqua" panose="02040602050305030304" pitchFamily="18" charset="0"/>
                    <a:cs typeface="Book Antiqua" panose="02040602050305030304" pitchFamily="18" charset="0"/>
                  </a:rPr>
                  <a:t>Conventional RMST</a:t>
                </a:r>
                <a:endParaRPr lang="en-NL" sz="1600" dirty="0">
                  <a:solidFill>
                    <a:srgbClr val="07306B"/>
                  </a:solidFill>
                  <a:ea typeface="Book Antiqua" panose="02040602050305030304" pitchFamily="18" charset="0"/>
                  <a:cs typeface="Book Antiqua" panose="02040602050305030304" pitchFamily="18" charset="0"/>
                </a:endParaRPr>
              </a:p>
              <a:p>
                <a:pPr lvl="1">
                  <a:lnSpc>
                    <a:spcPct val="150000"/>
                  </a:lnSpc>
                  <a:spcBef>
                    <a:spcPts val="380"/>
                  </a:spcBef>
                  <a:buSzPts val="1200"/>
                  <a:tabLst>
                    <a:tab pos="452120" algn="l"/>
                  </a:tabLst>
                </a:pPr>
                <a:r>
                  <a:rPr lang="en-US" sz="1600" b="1" dirty="0">
                    <a:solidFill>
                      <a:srgbClr val="07306B"/>
                    </a:solidFill>
                    <a:ea typeface="Cambria Math" panose="02040503050406030204" pitchFamily="18" charset="0"/>
                    <a:cs typeface="Book Antiqua" panose="02040602050305030304" pitchFamily="18" charset="0"/>
                  </a:rPr>
                  <a:t>	</a:t>
                </a:r>
                <a14:m>
                  <m:oMath xmlns:m="http://schemas.openxmlformats.org/officeDocument/2006/math">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𝟗</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 </m:t>
                    </m:r>
                    <m:r>
                      <a:rPr lang="en-US" sz="1600" b="1" i="1">
                        <a:solidFill>
                          <a:schemeClr val="accent1"/>
                        </a:solidFill>
                        <a:latin typeface="Cambria Math" panose="02040503050406030204" pitchFamily="18" charset="0"/>
                        <a:ea typeface="Cambria Math" panose="02040503050406030204" pitchFamily="18" charset="0"/>
                        <a:cs typeface="Book Antiqua" panose="02040602050305030304" pitchFamily="18" charset="0"/>
                      </a:rPr>
                      <m:t>𝟏</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m:t>
                    </m:r>
                    <m:r>
                      <a:rPr lang="en-US" sz="1600" b="1" i="1" smtClean="0">
                        <a:solidFill>
                          <a:srgbClr val="07306B"/>
                        </a:solidFill>
                        <a:latin typeface="Cambria Math" panose="02040503050406030204" pitchFamily="18" charset="0"/>
                        <a:ea typeface="Cambria Math" panose="02040503050406030204" pitchFamily="18" charset="0"/>
                        <a:cs typeface="Book Antiqua" panose="02040602050305030304" pitchFamily="18" charset="0"/>
                      </a:rPr>
                      <m:t>𝟗</m:t>
                    </m:r>
                  </m:oMath>
                </a14:m>
                <a:r>
                  <a:rPr lang="en-US" sz="1600" spc="-10" dirty="0">
                    <a:solidFill>
                      <a:srgbClr val="07306B"/>
                    </a:solidFill>
                  </a:rPr>
                  <a:t>  </a:t>
                </a:r>
              </a:p>
            </p:txBody>
          </p:sp>
        </mc:Choice>
        <mc:Fallback xmlns="">
          <p:sp>
            <p:nvSpPr>
              <p:cNvPr id="8" name="TextBox 7">
                <a:extLst>
                  <a:ext uri="{FF2B5EF4-FFF2-40B4-BE49-F238E27FC236}">
                    <a16:creationId xmlns:a16="http://schemas.microsoft.com/office/drawing/2014/main" id="{D8B3ADB5-12C0-5593-B03D-F52A43C451CD}"/>
                  </a:ext>
                </a:extLst>
              </p:cNvPr>
              <p:cNvSpPr txBox="1">
                <a:spLocks noRot="1" noChangeAspect="1" noMove="1" noResize="1" noEditPoints="1" noAdjustHandles="1" noChangeArrowheads="1" noChangeShapeType="1" noTextEdit="1"/>
              </p:cNvSpPr>
              <p:nvPr/>
            </p:nvSpPr>
            <p:spPr>
              <a:xfrm>
                <a:off x="626567" y="1908735"/>
                <a:ext cx="6608230" cy="3361241"/>
              </a:xfrm>
              <a:prstGeom prst="rect">
                <a:avLst/>
              </a:prstGeom>
              <a:blipFill>
                <a:blip r:embed="rId4"/>
                <a:stretch>
                  <a:fillRect b="-755"/>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C53E2064-E9C5-E0CB-009C-8F5582AA62C0}"/>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10" name="TextBox 9">
            <a:extLst>
              <a:ext uri="{FF2B5EF4-FFF2-40B4-BE49-F238E27FC236}">
                <a16:creationId xmlns:a16="http://schemas.microsoft.com/office/drawing/2014/main" id="{C987C55B-6563-9129-9052-A7BD03D062FF}"/>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Data Simulation</a:t>
            </a:r>
          </a:p>
        </p:txBody>
      </p:sp>
      <p:sp>
        <p:nvSpPr>
          <p:cNvPr id="17" name="TextBox 16">
            <a:extLst>
              <a:ext uri="{FF2B5EF4-FFF2-40B4-BE49-F238E27FC236}">
                <a16:creationId xmlns:a16="http://schemas.microsoft.com/office/drawing/2014/main" id="{A4186ED9-1B95-7B5D-FB7E-F674D6521C92}"/>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18" name="TextBox 17">
            <a:extLst>
              <a:ext uri="{FF2B5EF4-FFF2-40B4-BE49-F238E27FC236}">
                <a16:creationId xmlns:a16="http://schemas.microsoft.com/office/drawing/2014/main" id="{BAD9F063-442B-75B8-6EF9-C68B332B7E4E}"/>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
        <p:nvSpPr>
          <p:cNvPr id="19" name="TextBox 18">
            <a:extLst>
              <a:ext uri="{FF2B5EF4-FFF2-40B4-BE49-F238E27FC236}">
                <a16:creationId xmlns:a16="http://schemas.microsoft.com/office/drawing/2014/main" id="{4C2BABF7-1E77-0DB6-17E6-F16030C43013}"/>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noProof="0" dirty="0">
                <a:solidFill>
                  <a:schemeClr val="bg1"/>
                </a:solidFill>
              </a:rPr>
              <a:t>Methods</a:t>
            </a:r>
          </a:p>
        </p:txBody>
      </p:sp>
    </p:spTree>
    <p:extLst>
      <p:ext uri="{BB962C8B-B14F-4D97-AF65-F5344CB8AC3E}">
        <p14:creationId xmlns:p14="http://schemas.microsoft.com/office/powerpoint/2010/main" val="1522664038"/>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28</a:t>
            </a:fld>
            <a:endParaRPr lang="nl-NL" dirty="0"/>
          </a:p>
        </p:txBody>
      </p:sp>
      <p:sp>
        <p:nvSpPr>
          <p:cNvPr id="6" name="Titel 1">
            <a:extLst>
              <a:ext uri="{FF2B5EF4-FFF2-40B4-BE49-F238E27FC236}">
                <a16:creationId xmlns:a16="http://schemas.microsoft.com/office/drawing/2014/main" id="{B170F349-6A9A-90E0-5820-6B113330B2A7}"/>
              </a:ext>
            </a:extLst>
          </p:cNvPr>
          <p:cNvSpPr txBox="1">
            <a:spLocks/>
          </p:cNvSpPr>
          <p:nvPr/>
        </p:nvSpPr>
        <p:spPr>
          <a:xfrm>
            <a:off x="1118863" y="620688"/>
            <a:ext cx="9841644"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a:t>Q-RMST Method: </a:t>
            </a:r>
            <a:r>
              <a:rPr lang="nl-NL" dirty="0" err="1"/>
              <a:t>Censoring</a:t>
            </a:r>
            <a:endParaRPr lang="nl-NL" dirty="0"/>
          </a:p>
        </p:txBody>
      </p:sp>
      <p:grpSp>
        <p:nvGrpSpPr>
          <p:cNvPr id="13" name="Group 12">
            <a:extLst>
              <a:ext uri="{FF2B5EF4-FFF2-40B4-BE49-F238E27FC236}">
                <a16:creationId xmlns:a16="http://schemas.microsoft.com/office/drawing/2014/main" id="{B486FF52-5B53-D402-9A86-DEB387B51002}"/>
              </a:ext>
            </a:extLst>
          </p:cNvPr>
          <p:cNvGrpSpPr/>
          <p:nvPr/>
        </p:nvGrpSpPr>
        <p:grpSpPr>
          <a:xfrm>
            <a:off x="1872195" y="-4764974"/>
            <a:ext cx="10080678" cy="4139540"/>
            <a:chOff x="1936045" y="1379234"/>
            <a:chExt cx="10080678" cy="4139540"/>
          </a:xfrm>
        </p:grpSpPr>
        <p:grpSp>
          <p:nvGrpSpPr>
            <p:cNvPr id="4" name="Group 3">
              <a:extLst>
                <a:ext uri="{FF2B5EF4-FFF2-40B4-BE49-F238E27FC236}">
                  <a16:creationId xmlns:a16="http://schemas.microsoft.com/office/drawing/2014/main" id="{609E3B99-039C-FF53-0100-7869F3C9D3F2}"/>
                </a:ext>
              </a:extLst>
            </p:cNvPr>
            <p:cNvGrpSpPr/>
            <p:nvPr/>
          </p:nvGrpSpPr>
          <p:grpSpPr>
            <a:xfrm>
              <a:off x="1936045" y="1379234"/>
              <a:ext cx="8486105" cy="4126226"/>
              <a:chOff x="1936045" y="1379234"/>
              <a:chExt cx="8486105" cy="4126226"/>
            </a:xfrm>
          </p:grpSpPr>
          <p:sp>
            <p:nvSpPr>
              <p:cNvPr id="7" name="Oval 6">
                <a:extLst>
                  <a:ext uri="{FF2B5EF4-FFF2-40B4-BE49-F238E27FC236}">
                    <a16:creationId xmlns:a16="http://schemas.microsoft.com/office/drawing/2014/main" id="{85108340-6CC4-45CD-49C7-8E08E61A20C6}"/>
                  </a:ext>
                </a:extLst>
              </p:cNvPr>
              <p:cNvSpPr/>
              <p:nvPr/>
            </p:nvSpPr>
            <p:spPr>
              <a:xfrm>
                <a:off x="5307087" y="3111353"/>
                <a:ext cx="1796077" cy="7920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Event-Free</a:t>
                </a:r>
                <a:r>
                  <a:rPr lang="en-US" altLang="zh-CN" sz="1400" b="1" baseline="30000" dirty="0"/>
                  <a:t>1</a:t>
                </a:r>
                <a:endParaRPr lang="en-NL" sz="1400" b="1" dirty="0"/>
              </a:p>
            </p:txBody>
          </p:sp>
          <p:sp>
            <p:nvSpPr>
              <p:cNvPr id="8" name="Oval 7">
                <a:extLst>
                  <a:ext uri="{FF2B5EF4-FFF2-40B4-BE49-F238E27FC236}">
                    <a16:creationId xmlns:a16="http://schemas.microsoft.com/office/drawing/2014/main" id="{7AB1ED9B-AC60-E3FE-91BB-3B2623475B32}"/>
                  </a:ext>
                </a:extLst>
              </p:cNvPr>
              <p:cNvSpPr/>
              <p:nvPr/>
            </p:nvSpPr>
            <p:spPr>
              <a:xfrm>
                <a:off x="7963395" y="4949165"/>
                <a:ext cx="1660049" cy="556295"/>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Cv Death</a:t>
                </a:r>
                <a:r>
                  <a:rPr lang="en-US" altLang="zh-CN" sz="1400" b="1" baseline="30000" dirty="0"/>
                  <a:t>6</a:t>
                </a:r>
                <a:endParaRPr lang="en-NL" sz="1400" b="1" dirty="0"/>
              </a:p>
            </p:txBody>
          </p:sp>
          <p:sp>
            <p:nvSpPr>
              <p:cNvPr id="9" name="Oval 8">
                <a:extLst>
                  <a:ext uri="{FF2B5EF4-FFF2-40B4-BE49-F238E27FC236}">
                    <a16:creationId xmlns:a16="http://schemas.microsoft.com/office/drawing/2014/main" id="{BDEAEA52-1206-20B7-4D43-557A7ED1E2AE}"/>
                  </a:ext>
                </a:extLst>
              </p:cNvPr>
              <p:cNvSpPr/>
              <p:nvPr/>
            </p:nvSpPr>
            <p:spPr>
              <a:xfrm>
                <a:off x="9330666" y="3217357"/>
                <a:ext cx="1091484" cy="556295"/>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MI</a:t>
                </a:r>
                <a:r>
                  <a:rPr lang="en-US" altLang="zh-CN" sz="1400" b="1" baseline="30000" dirty="0"/>
                  <a:t>3</a:t>
                </a:r>
                <a:endParaRPr lang="en-NL" sz="1400" b="1" dirty="0"/>
              </a:p>
            </p:txBody>
          </p:sp>
          <p:sp>
            <p:nvSpPr>
              <p:cNvPr id="10" name="Oval 9">
                <a:extLst>
                  <a:ext uri="{FF2B5EF4-FFF2-40B4-BE49-F238E27FC236}">
                    <a16:creationId xmlns:a16="http://schemas.microsoft.com/office/drawing/2014/main" id="{9FEC4424-2DC8-5F79-CE6E-6C4395C35E5E}"/>
                  </a:ext>
                </a:extLst>
              </p:cNvPr>
              <p:cNvSpPr/>
              <p:nvPr/>
            </p:nvSpPr>
            <p:spPr>
              <a:xfrm>
                <a:off x="3506887" y="4949165"/>
                <a:ext cx="1224136" cy="556295"/>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Stroke</a:t>
                </a:r>
                <a:r>
                  <a:rPr lang="en-US" altLang="zh-CN" sz="1400" b="1" baseline="30000" dirty="0"/>
                  <a:t>5</a:t>
                </a:r>
                <a:endParaRPr lang="en-NL" sz="1400" b="1" dirty="0"/>
              </a:p>
            </p:txBody>
          </p:sp>
          <p:sp>
            <p:nvSpPr>
              <p:cNvPr id="11" name="Oval 10">
                <a:extLst>
                  <a:ext uri="{FF2B5EF4-FFF2-40B4-BE49-F238E27FC236}">
                    <a16:creationId xmlns:a16="http://schemas.microsoft.com/office/drawing/2014/main" id="{035573B5-13E8-09FF-7DE3-92DF0B887B0C}"/>
                  </a:ext>
                </a:extLst>
              </p:cNvPr>
              <p:cNvSpPr/>
              <p:nvPr/>
            </p:nvSpPr>
            <p:spPr>
              <a:xfrm>
                <a:off x="1936045" y="3231147"/>
                <a:ext cx="1366414" cy="55629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Angina</a:t>
                </a:r>
                <a:r>
                  <a:rPr lang="en-US" altLang="zh-CN" sz="1400" b="1" baseline="30000" dirty="0"/>
                  <a:t>4</a:t>
                </a:r>
                <a:endParaRPr lang="en-NL" sz="1400" b="1" dirty="0"/>
              </a:p>
            </p:txBody>
          </p:sp>
          <p:sp>
            <p:nvSpPr>
              <p:cNvPr id="12" name="Oval 11">
                <a:extLst>
                  <a:ext uri="{FF2B5EF4-FFF2-40B4-BE49-F238E27FC236}">
                    <a16:creationId xmlns:a16="http://schemas.microsoft.com/office/drawing/2014/main" id="{3BD23F48-168B-47FD-948D-325A314D4C30}"/>
                  </a:ext>
                </a:extLst>
              </p:cNvPr>
              <p:cNvSpPr/>
              <p:nvPr/>
            </p:nvSpPr>
            <p:spPr>
              <a:xfrm>
                <a:off x="5400514" y="1379234"/>
                <a:ext cx="1609221" cy="792088"/>
              </a:xfrm>
              <a:prstGeom prst="ellipse">
                <a:avLst/>
              </a:prstGeom>
              <a:solidFill>
                <a:srgbClr val="5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Revascula-rization</a:t>
                </a:r>
                <a:r>
                  <a:rPr lang="en-US" altLang="zh-CN" sz="1400" b="1" baseline="30000" dirty="0"/>
                  <a:t>2</a:t>
                </a:r>
                <a:endParaRPr lang="en-NL" sz="1400" b="1" dirty="0"/>
              </a:p>
            </p:txBody>
          </p:sp>
          <p:cxnSp>
            <p:nvCxnSpPr>
              <p:cNvPr id="19" name="Straight Arrow Connector 18">
                <a:extLst>
                  <a:ext uri="{FF2B5EF4-FFF2-40B4-BE49-F238E27FC236}">
                    <a16:creationId xmlns:a16="http://schemas.microsoft.com/office/drawing/2014/main" id="{5842A13C-3F0A-FA1B-AE05-896335409F3D}"/>
                  </a:ext>
                </a:extLst>
              </p:cNvPr>
              <p:cNvCxnSpPr>
                <a:stCxn id="7" idx="0"/>
                <a:endCxn id="12" idx="4"/>
              </p:cNvCxnSpPr>
              <p:nvPr/>
            </p:nvCxnSpPr>
            <p:spPr>
              <a:xfrm flipH="1" flipV="1">
                <a:off x="6205125" y="2171322"/>
                <a:ext cx="1" cy="940031"/>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E6A1595-3C41-0C94-826E-B962FE93B149}"/>
                  </a:ext>
                </a:extLst>
              </p:cNvPr>
              <p:cNvCxnSpPr>
                <a:cxnSpLocks/>
                <a:stCxn id="7" idx="6"/>
                <a:endCxn id="9" idx="2"/>
              </p:cNvCxnSpPr>
              <p:nvPr/>
            </p:nvCxnSpPr>
            <p:spPr>
              <a:xfrm flipV="1">
                <a:off x="7103164" y="3495505"/>
                <a:ext cx="2227502" cy="11892"/>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E0D7F7E8-BC3D-B174-940D-3860C5C60EF9}"/>
                  </a:ext>
                </a:extLst>
              </p:cNvPr>
              <p:cNvCxnSpPr>
                <a:cxnSpLocks/>
                <a:stCxn id="7" idx="5"/>
                <a:endCxn id="8" idx="1"/>
              </p:cNvCxnSpPr>
              <p:nvPr/>
            </p:nvCxnSpPr>
            <p:spPr>
              <a:xfrm>
                <a:off x="6840135" y="3787442"/>
                <a:ext cx="1366369" cy="1243191"/>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DAA99FD4-D7D4-F38B-681E-7DF1D23FF398}"/>
                  </a:ext>
                </a:extLst>
              </p:cNvPr>
              <p:cNvCxnSpPr>
                <a:cxnSpLocks/>
                <a:stCxn id="7" idx="3"/>
                <a:endCxn id="10" idx="7"/>
              </p:cNvCxnSpPr>
              <p:nvPr/>
            </p:nvCxnSpPr>
            <p:spPr>
              <a:xfrm flipH="1">
                <a:off x="4551752" y="3787442"/>
                <a:ext cx="1018364" cy="1243191"/>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D66947DF-02DF-2B56-7712-38762FFD60D7}"/>
                  </a:ext>
                </a:extLst>
              </p:cNvPr>
              <p:cNvCxnSpPr>
                <a:cxnSpLocks/>
                <a:stCxn id="7" idx="2"/>
                <a:endCxn id="11" idx="6"/>
              </p:cNvCxnSpPr>
              <p:nvPr/>
            </p:nvCxnSpPr>
            <p:spPr>
              <a:xfrm flipH="1">
                <a:off x="3302459" y="3507397"/>
                <a:ext cx="2004628" cy="1898"/>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7E9C278-FFBB-B04F-FC31-98C02E7F8B27}"/>
                  </a:ext>
                </a:extLst>
              </p:cNvPr>
              <p:cNvCxnSpPr>
                <a:cxnSpLocks/>
                <a:stCxn id="9" idx="5"/>
                <a:endCxn id="8" idx="7"/>
              </p:cNvCxnSpPr>
              <p:nvPr/>
            </p:nvCxnSpPr>
            <p:spPr>
              <a:xfrm flipH="1">
                <a:off x="9380335" y="3692184"/>
                <a:ext cx="881971" cy="1338449"/>
              </a:xfrm>
              <a:prstGeom prst="straightConnector1">
                <a:avLst/>
              </a:prstGeom>
              <a:ln w="19050">
                <a:solidFill>
                  <a:schemeClr val="accent6"/>
                </a:solidFill>
                <a:prstDash val="dash"/>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367F4D53-EB9B-4908-34FB-534601982F7D}"/>
                  </a:ext>
                </a:extLst>
              </p:cNvPr>
              <p:cNvCxnSpPr>
                <a:cxnSpLocks/>
                <a:stCxn id="9" idx="7"/>
                <a:endCxn id="12" idx="7"/>
              </p:cNvCxnSpPr>
              <p:nvPr/>
            </p:nvCxnSpPr>
            <p:spPr>
              <a:xfrm flipH="1" flipV="1">
                <a:off x="6774070" y="1495233"/>
                <a:ext cx="3488236" cy="1803592"/>
              </a:xfrm>
              <a:prstGeom prst="straightConnector1">
                <a:avLst/>
              </a:prstGeom>
              <a:ln w="19050">
                <a:solidFill>
                  <a:schemeClr val="accent6"/>
                </a:solidFill>
                <a:prstDash val="dash"/>
                <a:tailEnd type="triangle"/>
              </a:ln>
            </p:spPr>
            <p:style>
              <a:lnRef idx="1">
                <a:schemeClr val="dk1"/>
              </a:lnRef>
              <a:fillRef idx="0">
                <a:schemeClr val="dk1"/>
              </a:fillRef>
              <a:effectRef idx="0">
                <a:schemeClr val="dk1"/>
              </a:effectRef>
              <a:fontRef idx="minor">
                <a:schemeClr val="tx1"/>
              </a:fontRef>
            </p:style>
          </p:cxnSp>
          <p:cxnSp>
            <p:nvCxnSpPr>
              <p:cNvPr id="68" name="Curved Connector 67">
                <a:extLst>
                  <a:ext uri="{FF2B5EF4-FFF2-40B4-BE49-F238E27FC236}">
                    <a16:creationId xmlns:a16="http://schemas.microsoft.com/office/drawing/2014/main" id="{8E8C3D3D-B60D-7145-DA48-ABD8F62E25BC}"/>
                  </a:ext>
                </a:extLst>
              </p:cNvPr>
              <p:cNvCxnSpPr>
                <a:cxnSpLocks/>
                <a:stCxn id="9" idx="1"/>
                <a:endCxn id="11" idx="7"/>
              </p:cNvCxnSpPr>
              <p:nvPr/>
            </p:nvCxnSpPr>
            <p:spPr>
              <a:xfrm rot="16200000" flipH="1" flipV="1">
                <a:off x="6289536" y="111641"/>
                <a:ext cx="13790" cy="6388158"/>
              </a:xfrm>
              <a:prstGeom prst="curvedConnector3">
                <a:avLst>
                  <a:gd name="adj1" fmla="val -2248499"/>
                </a:avLst>
              </a:prstGeom>
              <a:ln w="1905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39BF85F-1641-E156-16B7-FE4ACA5D0633}"/>
                  </a:ext>
                </a:extLst>
              </p:cNvPr>
              <p:cNvCxnSpPr>
                <a:cxnSpLocks/>
                <a:stCxn id="12" idx="2"/>
                <a:endCxn id="11" idx="0"/>
              </p:cNvCxnSpPr>
              <p:nvPr/>
            </p:nvCxnSpPr>
            <p:spPr>
              <a:xfrm flipH="1">
                <a:off x="2619252" y="1775278"/>
                <a:ext cx="2781262" cy="1455869"/>
              </a:xfrm>
              <a:prstGeom prst="straightConnector1">
                <a:avLst/>
              </a:prstGeom>
              <a:ln w="19050">
                <a:solidFill>
                  <a:schemeClr val="accent4"/>
                </a:solidFill>
                <a:prstDash val="dash"/>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EB68D476-908C-C921-29AA-F5B60B3A6A85}"/>
                  </a:ext>
                </a:extLst>
              </p:cNvPr>
              <p:cNvCxnSpPr>
                <a:cxnSpLocks/>
                <a:stCxn id="12" idx="3"/>
                <a:endCxn id="10" idx="7"/>
              </p:cNvCxnSpPr>
              <p:nvPr/>
            </p:nvCxnSpPr>
            <p:spPr>
              <a:xfrm flipH="1">
                <a:off x="4551752" y="2055323"/>
                <a:ext cx="1084427" cy="2975310"/>
              </a:xfrm>
              <a:prstGeom prst="straightConnector1">
                <a:avLst/>
              </a:prstGeom>
              <a:ln w="19050">
                <a:solidFill>
                  <a:schemeClr val="accent4"/>
                </a:solidFill>
                <a:prstDash val="dash"/>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AAEC38E6-691A-A3D8-66F8-043F2663D1A8}"/>
                  </a:ext>
                </a:extLst>
              </p:cNvPr>
              <p:cNvCxnSpPr>
                <a:cxnSpLocks/>
                <a:stCxn id="12" idx="5"/>
                <a:endCxn id="8" idx="0"/>
              </p:cNvCxnSpPr>
              <p:nvPr/>
            </p:nvCxnSpPr>
            <p:spPr>
              <a:xfrm>
                <a:off x="6774070" y="2055323"/>
                <a:ext cx="2019350" cy="2893842"/>
              </a:xfrm>
              <a:prstGeom prst="straightConnector1">
                <a:avLst/>
              </a:prstGeom>
              <a:ln w="19050">
                <a:solidFill>
                  <a:schemeClr val="accent4"/>
                </a:solidFill>
                <a:prstDash val="dash"/>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B767BC62-4B22-9860-36A9-993186F2424E}"/>
                  </a:ext>
                </a:extLst>
              </p:cNvPr>
              <p:cNvCxnSpPr>
                <a:cxnSpLocks/>
                <a:stCxn id="12" idx="6"/>
                <a:endCxn id="9" idx="0"/>
              </p:cNvCxnSpPr>
              <p:nvPr/>
            </p:nvCxnSpPr>
            <p:spPr>
              <a:xfrm>
                <a:off x="7009735" y="1775278"/>
                <a:ext cx="2866673" cy="1442079"/>
              </a:xfrm>
              <a:prstGeom prst="straightConnector1">
                <a:avLst/>
              </a:prstGeom>
              <a:ln w="19050">
                <a:solidFill>
                  <a:schemeClr val="accent4"/>
                </a:solidFill>
                <a:prstDash val="dash"/>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C60E8AD2-9D02-C399-DE08-44908499C23F}"/>
                  </a:ext>
                </a:extLst>
              </p:cNvPr>
              <p:cNvCxnSpPr>
                <a:cxnSpLocks/>
                <a:stCxn id="10" idx="1"/>
                <a:endCxn id="11" idx="4"/>
              </p:cNvCxnSpPr>
              <p:nvPr/>
            </p:nvCxnSpPr>
            <p:spPr>
              <a:xfrm flipH="1" flipV="1">
                <a:off x="2619252" y="3787442"/>
                <a:ext cx="1066906" cy="1243191"/>
              </a:xfrm>
              <a:prstGeom prst="straightConnector1">
                <a:avLst/>
              </a:prstGeom>
              <a:ln w="19050">
                <a:solidFill>
                  <a:schemeClr val="tx2"/>
                </a:solidFill>
                <a:prstDash val="dash"/>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B411FD5F-52C9-5652-36CC-87C8324D23B5}"/>
                  </a:ext>
                </a:extLst>
              </p:cNvPr>
              <p:cNvCxnSpPr>
                <a:cxnSpLocks/>
                <a:stCxn id="10" idx="6"/>
                <a:endCxn id="8" idx="2"/>
              </p:cNvCxnSpPr>
              <p:nvPr/>
            </p:nvCxnSpPr>
            <p:spPr>
              <a:xfrm>
                <a:off x="4731023" y="5227313"/>
                <a:ext cx="3232372" cy="0"/>
              </a:xfrm>
              <a:prstGeom prst="straightConnector1">
                <a:avLst/>
              </a:prstGeom>
              <a:ln w="19050">
                <a:solidFill>
                  <a:schemeClr val="tx2"/>
                </a:solidFill>
                <a:prstDash val="dash"/>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BC2E9EB0-C99B-13A4-AC57-4AEA48D01D62}"/>
                  </a:ext>
                </a:extLst>
              </p:cNvPr>
              <p:cNvCxnSpPr>
                <a:cxnSpLocks/>
                <a:stCxn id="10" idx="0"/>
                <a:endCxn id="12" idx="3"/>
              </p:cNvCxnSpPr>
              <p:nvPr/>
            </p:nvCxnSpPr>
            <p:spPr>
              <a:xfrm flipV="1">
                <a:off x="4118955" y="2055323"/>
                <a:ext cx="1517224" cy="2893842"/>
              </a:xfrm>
              <a:prstGeom prst="straightConnector1">
                <a:avLst/>
              </a:prstGeom>
              <a:ln w="19050">
                <a:solidFill>
                  <a:schemeClr val="tx2"/>
                </a:solidFill>
                <a:prstDash val="dash"/>
                <a:tailEnd type="triangle"/>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340AB20B-AD99-D588-417E-22E3D618196C}"/>
                  </a:ext>
                </a:extLst>
              </p:cNvPr>
              <p:cNvCxnSpPr>
                <a:cxnSpLocks/>
                <a:stCxn id="10" idx="6"/>
                <a:endCxn id="9" idx="4"/>
              </p:cNvCxnSpPr>
              <p:nvPr/>
            </p:nvCxnSpPr>
            <p:spPr>
              <a:xfrm flipV="1">
                <a:off x="4731023" y="3773652"/>
                <a:ext cx="5145385" cy="1453661"/>
              </a:xfrm>
              <a:prstGeom prst="straightConnector1">
                <a:avLst/>
              </a:prstGeom>
              <a:ln w="19050">
                <a:solidFill>
                  <a:schemeClr val="tx2"/>
                </a:solidFill>
                <a:prstDash val="dash"/>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381C1E05-69A8-A312-643F-74FA4B3A230C}"/>
                  </a:ext>
                </a:extLst>
              </p:cNvPr>
              <p:cNvCxnSpPr>
                <a:cxnSpLocks/>
                <a:stCxn id="9" idx="3"/>
                <a:endCxn id="10" idx="6"/>
              </p:cNvCxnSpPr>
              <p:nvPr/>
            </p:nvCxnSpPr>
            <p:spPr>
              <a:xfrm flipH="1">
                <a:off x="4731023" y="3692184"/>
                <a:ext cx="4759487" cy="1535129"/>
              </a:xfrm>
              <a:prstGeom prst="straightConnector1">
                <a:avLst/>
              </a:prstGeom>
              <a:ln w="19050">
                <a:solidFill>
                  <a:schemeClr val="accent6"/>
                </a:solidFill>
                <a:prstDash val="dash"/>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20C32DEF-BDAA-02E5-6BFF-9A373F1D7ECC}"/>
                  </a:ext>
                </a:extLst>
              </p:cNvPr>
              <p:cNvCxnSpPr>
                <a:cxnSpLocks/>
                <a:stCxn id="11" idx="1"/>
                <a:endCxn id="12" idx="1"/>
              </p:cNvCxnSpPr>
              <p:nvPr/>
            </p:nvCxnSpPr>
            <p:spPr>
              <a:xfrm flipV="1">
                <a:off x="2136152" y="1495233"/>
                <a:ext cx="3500027" cy="1817382"/>
              </a:xfrm>
              <a:prstGeom prst="straightConnector1">
                <a:avLst/>
              </a:prstGeom>
              <a:ln w="19050">
                <a:solidFill>
                  <a:schemeClr val="accent1"/>
                </a:solidFill>
                <a:prstDash val="dash"/>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D8D80B49-FA2C-D433-9E56-6FC29DD29D20}"/>
                  </a:ext>
                </a:extLst>
              </p:cNvPr>
              <p:cNvCxnSpPr>
                <a:cxnSpLocks/>
                <a:stCxn id="11" idx="3"/>
                <a:endCxn id="10" idx="2"/>
              </p:cNvCxnSpPr>
              <p:nvPr/>
            </p:nvCxnSpPr>
            <p:spPr>
              <a:xfrm>
                <a:off x="2136152" y="3705974"/>
                <a:ext cx="1370735" cy="1521339"/>
              </a:xfrm>
              <a:prstGeom prst="straightConnector1">
                <a:avLst/>
              </a:prstGeom>
              <a:ln w="19050">
                <a:solidFill>
                  <a:schemeClr val="accent1"/>
                </a:solidFill>
                <a:prstDash val="dash"/>
                <a:tailEnd type="triangle"/>
              </a:ln>
            </p:spPr>
            <p:style>
              <a:lnRef idx="1">
                <a:schemeClr val="dk1"/>
              </a:lnRef>
              <a:fillRef idx="0">
                <a:schemeClr val="dk1"/>
              </a:fillRef>
              <a:effectRef idx="0">
                <a:schemeClr val="dk1"/>
              </a:effectRef>
              <a:fontRef idx="minor">
                <a:schemeClr val="tx1"/>
              </a:fontRef>
            </p:style>
          </p:cxnSp>
          <p:cxnSp>
            <p:nvCxnSpPr>
              <p:cNvPr id="118" name="Curved Connector 117">
                <a:extLst>
                  <a:ext uri="{FF2B5EF4-FFF2-40B4-BE49-F238E27FC236}">
                    <a16:creationId xmlns:a16="http://schemas.microsoft.com/office/drawing/2014/main" id="{1209DD83-5A54-E025-EC99-C0BCB0694DA8}"/>
                  </a:ext>
                </a:extLst>
              </p:cNvPr>
              <p:cNvCxnSpPr>
                <a:cxnSpLocks/>
                <a:stCxn id="11" idx="5"/>
                <a:endCxn id="9" idx="3"/>
              </p:cNvCxnSpPr>
              <p:nvPr/>
            </p:nvCxnSpPr>
            <p:spPr>
              <a:xfrm rot="5400000" flipH="1" flipV="1">
                <a:off x="6289536" y="505000"/>
                <a:ext cx="13790" cy="6388158"/>
              </a:xfrm>
              <a:prstGeom prst="curvedConnector3">
                <a:avLst>
                  <a:gd name="adj1" fmla="val -2248499"/>
                </a:avLst>
              </a:prstGeom>
              <a:ln w="190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0F0A2678-0B2E-6B43-737D-2DE1E3283630}"/>
                  </a:ext>
                </a:extLst>
              </p:cNvPr>
              <p:cNvCxnSpPr>
                <a:cxnSpLocks/>
                <a:stCxn id="11" idx="4"/>
                <a:endCxn id="8" idx="2"/>
              </p:cNvCxnSpPr>
              <p:nvPr/>
            </p:nvCxnSpPr>
            <p:spPr>
              <a:xfrm>
                <a:off x="2619252" y="3787442"/>
                <a:ext cx="5344143" cy="1439871"/>
              </a:xfrm>
              <a:prstGeom prst="straightConnector1">
                <a:avLst/>
              </a:prstGeom>
              <a:ln w="19050">
                <a:solidFill>
                  <a:schemeClr val="accent1"/>
                </a:solidFill>
                <a:prstDash val="dash"/>
                <a:tailEnd type="triangle"/>
              </a:ln>
            </p:spPr>
            <p:style>
              <a:lnRef idx="1">
                <a:schemeClr val="dk1"/>
              </a:lnRef>
              <a:fillRef idx="0">
                <a:schemeClr val="dk1"/>
              </a:fillRef>
              <a:effectRef idx="0">
                <a:schemeClr val="dk1"/>
              </a:effectRef>
              <a:fontRef idx="minor">
                <a:schemeClr val="tx1"/>
              </a:fontRef>
            </p:style>
          </p:cxnSp>
        </p:grpSp>
        <p:sp>
          <p:nvSpPr>
            <p:cNvPr id="3" name="TextBox 2">
              <a:extLst>
                <a:ext uri="{FF2B5EF4-FFF2-40B4-BE49-F238E27FC236}">
                  <a16:creationId xmlns:a16="http://schemas.microsoft.com/office/drawing/2014/main" id="{C80A3AC3-281D-70A1-5415-5A79D9512728}"/>
                </a:ext>
              </a:extLst>
            </p:cNvPr>
            <p:cNvSpPr txBox="1"/>
            <p:nvPr/>
          </p:nvSpPr>
          <p:spPr>
            <a:xfrm>
              <a:off x="9589565" y="4962479"/>
              <a:ext cx="2427158" cy="556295"/>
            </a:xfrm>
            <a:prstGeom prst="rect">
              <a:avLst/>
            </a:prstGeom>
            <a:noFill/>
          </p:spPr>
          <p:txBody>
            <a:bodyPr wrap="square" lIns="108000" tIns="108000" rIns="108000" bIns="108000" rtlCol="0">
              <a:noAutofit/>
            </a:bodyPr>
            <a:lstStyle/>
            <a:p>
              <a:r>
                <a:rPr lang="en-GB" noProof="0" dirty="0">
                  <a:solidFill>
                    <a:schemeClr val="bg2"/>
                  </a:solidFill>
                </a:rPr>
                <a:t>&lt;- absorbing state</a:t>
              </a:r>
            </a:p>
          </p:txBody>
        </p:sp>
      </p:grpSp>
      <p:grpSp>
        <p:nvGrpSpPr>
          <p:cNvPr id="86" name="Group 85">
            <a:extLst>
              <a:ext uri="{FF2B5EF4-FFF2-40B4-BE49-F238E27FC236}">
                <a16:creationId xmlns:a16="http://schemas.microsoft.com/office/drawing/2014/main" id="{BD243B30-BB73-744D-E835-902870D61BEA}"/>
              </a:ext>
            </a:extLst>
          </p:cNvPr>
          <p:cNvGrpSpPr/>
          <p:nvPr/>
        </p:nvGrpSpPr>
        <p:grpSpPr>
          <a:xfrm>
            <a:off x="2647776" y="1983977"/>
            <a:ext cx="6416223" cy="3979209"/>
            <a:chOff x="2647776" y="1983977"/>
            <a:chExt cx="6416223" cy="3979209"/>
          </a:xfrm>
        </p:grpSpPr>
        <p:grpSp>
          <p:nvGrpSpPr>
            <p:cNvPr id="14" name="Group 13">
              <a:extLst>
                <a:ext uri="{FF2B5EF4-FFF2-40B4-BE49-F238E27FC236}">
                  <a16:creationId xmlns:a16="http://schemas.microsoft.com/office/drawing/2014/main" id="{2D72B8E9-1237-5B94-40EC-D8E935522377}"/>
                </a:ext>
              </a:extLst>
            </p:cNvPr>
            <p:cNvGrpSpPr/>
            <p:nvPr/>
          </p:nvGrpSpPr>
          <p:grpSpPr>
            <a:xfrm>
              <a:off x="2647776" y="1983977"/>
              <a:ext cx="6416223" cy="3493820"/>
              <a:chOff x="3310431" y="1926898"/>
              <a:chExt cx="5699853" cy="3103735"/>
            </a:xfrm>
          </p:grpSpPr>
          <p:sp>
            <p:nvSpPr>
              <p:cNvPr id="20" name="Oval 19">
                <a:extLst>
                  <a:ext uri="{FF2B5EF4-FFF2-40B4-BE49-F238E27FC236}">
                    <a16:creationId xmlns:a16="http://schemas.microsoft.com/office/drawing/2014/main" id="{160A0073-A4CF-C190-90B5-9C25DB56D348}"/>
                  </a:ext>
                </a:extLst>
              </p:cNvPr>
              <p:cNvSpPr/>
              <p:nvPr/>
            </p:nvSpPr>
            <p:spPr>
              <a:xfrm>
                <a:off x="5698749" y="3113251"/>
                <a:ext cx="1025514" cy="7920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050" b="1" dirty="0"/>
                  <a:t>Event-Free</a:t>
                </a:r>
                <a:r>
                  <a:rPr lang="en-NL" sz="1050" b="1" baseline="30000" dirty="0"/>
                  <a:t>1</a:t>
                </a:r>
                <a:endParaRPr lang="en-NL" sz="1050" b="1" dirty="0"/>
              </a:p>
            </p:txBody>
          </p:sp>
          <p:sp>
            <p:nvSpPr>
              <p:cNvPr id="21" name="Oval 20">
                <a:extLst>
                  <a:ext uri="{FF2B5EF4-FFF2-40B4-BE49-F238E27FC236}">
                    <a16:creationId xmlns:a16="http://schemas.microsoft.com/office/drawing/2014/main" id="{AB6976F1-C9EA-301D-0E68-1A8419810F51}"/>
                  </a:ext>
                </a:extLst>
              </p:cNvPr>
              <p:cNvSpPr/>
              <p:nvPr/>
            </p:nvSpPr>
            <p:spPr>
              <a:xfrm>
                <a:off x="7161104" y="4474337"/>
                <a:ext cx="1660049" cy="556295"/>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050" b="1" dirty="0"/>
                  <a:t>Cv Death</a:t>
                </a:r>
                <a:r>
                  <a:rPr lang="en-NL" sz="1050" b="1" baseline="30000" dirty="0"/>
                  <a:t>6</a:t>
                </a:r>
                <a:endParaRPr lang="en-NL" sz="1050" b="1" dirty="0"/>
              </a:p>
            </p:txBody>
          </p:sp>
          <p:sp>
            <p:nvSpPr>
              <p:cNvPr id="23" name="Oval 22">
                <a:extLst>
                  <a:ext uri="{FF2B5EF4-FFF2-40B4-BE49-F238E27FC236}">
                    <a16:creationId xmlns:a16="http://schemas.microsoft.com/office/drawing/2014/main" id="{04D7D80E-F84B-60D1-801E-64CFF28E5DAA}"/>
                  </a:ext>
                </a:extLst>
              </p:cNvPr>
              <p:cNvSpPr/>
              <p:nvPr/>
            </p:nvSpPr>
            <p:spPr>
              <a:xfrm>
                <a:off x="7918800" y="3208969"/>
                <a:ext cx="1091484" cy="556295"/>
              </a:xfrm>
              <a:prstGeom prst="ellipse">
                <a:avLst/>
              </a:prstGeom>
              <a:solidFill>
                <a:srgbClr val="4E9E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050" b="1" dirty="0"/>
                  <a:t>MI</a:t>
                </a:r>
                <a:r>
                  <a:rPr lang="en-NL" sz="1050" b="1" baseline="30000" dirty="0"/>
                  <a:t>3</a:t>
                </a:r>
                <a:endParaRPr lang="en-NL" sz="1050" b="1" dirty="0"/>
              </a:p>
            </p:txBody>
          </p:sp>
          <p:sp>
            <p:nvSpPr>
              <p:cNvPr id="24" name="Oval 23">
                <a:extLst>
                  <a:ext uri="{FF2B5EF4-FFF2-40B4-BE49-F238E27FC236}">
                    <a16:creationId xmlns:a16="http://schemas.microsoft.com/office/drawing/2014/main" id="{172B5B08-95AA-94C6-589E-45DA24B7FA5E}"/>
                  </a:ext>
                </a:extLst>
              </p:cNvPr>
              <p:cNvSpPr/>
              <p:nvPr/>
            </p:nvSpPr>
            <p:spPr>
              <a:xfrm>
                <a:off x="4176378" y="4474338"/>
                <a:ext cx="1224136" cy="556295"/>
              </a:xfrm>
              <a:prstGeom prst="ellipse">
                <a:avLst/>
              </a:prstGeom>
              <a:solidFill>
                <a:srgbClr val="574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050" b="1" dirty="0"/>
                  <a:t>Stroke</a:t>
                </a:r>
                <a:r>
                  <a:rPr lang="en-NL" sz="1050" b="1" baseline="30000" dirty="0"/>
                  <a:t>5</a:t>
                </a:r>
                <a:endParaRPr lang="en-NL" sz="1050" b="1" dirty="0"/>
              </a:p>
            </p:txBody>
          </p:sp>
          <p:sp>
            <p:nvSpPr>
              <p:cNvPr id="25" name="Oval 24">
                <a:extLst>
                  <a:ext uri="{FF2B5EF4-FFF2-40B4-BE49-F238E27FC236}">
                    <a16:creationId xmlns:a16="http://schemas.microsoft.com/office/drawing/2014/main" id="{0CE0669F-0D13-A2A2-D6A4-B59D6BABAD21}"/>
                  </a:ext>
                </a:extLst>
              </p:cNvPr>
              <p:cNvSpPr/>
              <p:nvPr/>
            </p:nvSpPr>
            <p:spPr>
              <a:xfrm>
                <a:off x="3310431" y="3231147"/>
                <a:ext cx="1318171" cy="556295"/>
              </a:xfrm>
              <a:prstGeom prst="ellipse">
                <a:avLst/>
              </a:prstGeom>
              <a:solidFill>
                <a:srgbClr val="4F6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050" b="1" dirty="0"/>
                  <a:t>Angina</a:t>
                </a:r>
                <a:r>
                  <a:rPr lang="en-NL" sz="1050" b="1" baseline="30000" dirty="0"/>
                  <a:t>4</a:t>
                </a:r>
                <a:endParaRPr lang="en-NL" sz="1050" b="1" dirty="0"/>
              </a:p>
            </p:txBody>
          </p:sp>
          <p:sp>
            <p:nvSpPr>
              <p:cNvPr id="27" name="Oval 26">
                <a:extLst>
                  <a:ext uri="{FF2B5EF4-FFF2-40B4-BE49-F238E27FC236}">
                    <a16:creationId xmlns:a16="http://schemas.microsoft.com/office/drawing/2014/main" id="{A2194286-E376-EE2A-9003-6B5FAD6FCF73}"/>
                  </a:ext>
                </a:extLst>
              </p:cNvPr>
              <p:cNvSpPr/>
              <p:nvPr/>
            </p:nvSpPr>
            <p:spPr>
              <a:xfrm>
                <a:off x="5549631" y="1926898"/>
                <a:ext cx="1323749" cy="723594"/>
              </a:xfrm>
              <a:prstGeom prst="ellipse">
                <a:avLst/>
              </a:prstGeom>
              <a:solidFill>
                <a:srgbClr val="3FA6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050" b="1" dirty="0"/>
                  <a:t>Revasculari</a:t>
                </a:r>
                <a:r>
                  <a:rPr lang="en-US" altLang="zh-CN" sz="1050" b="1" dirty="0"/>
                  <a:t>-</a:t>
                </a:r>
                <a:r>
                  <a:rPr lang="en-NL" sz="1050" b="1" dirty="0"/>
                  <a:t>zation</a:t>
                </a:r>
                <a:r>
                  <a:rPr lang="en-NL" sz="1050" b="1" baseline="30000" dirty="0"/>
                  <a:t>2</a:t>
                </a:r>
                <a:endParaRPr lang="en-NL" sz="1050" b="1" dirty="0"/>
              </a:p>
            </p:txBody>
          </p:sp>
          <p:cxnSp>
            <p:nvCxnSpPr>
              <p:cNvPr id="28" name="Straight Arrow Connector 27">
                <a:extLst>
                  <a:ext uri="{FF2B5EF4-FFF2-40B4-BE49-F238E27FC236}">
                    <a16:creationId xmlns:a16="http://schemas.microsoft.com/office/drawing/2014/main" id="{259EE5CA-455A-2D0D-7749-AE3BA2BF95E3}"/>
                  </a:ext>
                </a:extLst>
              </p:cNvPr>
              <p:cNvCxnSpPr>
                <a:cxnSpLocks/>
                <a:stCxn id="20" idx="0"/>
                <a:endCxn id="27" idx="4"/>
              </p:cNvCxnSpPr>
              <p:nvPr/>
            </p:nvCxnSpPr>
            <p:spPr>
              <a:xfrm flipV="1">
                <a:off x="6211506" y="2650492"/>
                <a:ext cx="0" cy="462759"/>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2D579FB8-1520-B215-F6C1-955B9A65E87A}"/>
                  </a:ext>
                </a:extLst>
              </p:cNvPr>
              <p:cNvCxnSpPr>
                <a:cxnSpLocks/>
                <a:stCxn id="20" idx="6"/>
                <a:endCxn id="23" idx="2"/>
              </p:cNvCxnSpPr>
              <p:nvPr/>
            </p:nvCxnSpPr>
            <p:spPr>
              <a:xfrm flipV="1">
                <a:off x="6724263" y="3487117"/>
                <a:ext cx="1194537" cy="22178"/>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B59AF356-6852-F4BB-CF3D-19EE87E888E4}"/>
                  </a:ext>
                </a:extLst>
              </p:cNvPr>
              <p:cNvCxnSpPr>
                <a:cxnSpLocks/>
                <a:stCxn id="20" idx="5"/>
                <a:endCxn id="21" idx="1"/>
              </p:cNvCxnSpPr>
              <p:nvPr/>
            </p:nvCxnSpPr>
            <p:spPr>
              <a:xfrm>
                <a:off x="6574080" y="3789340"/>
                <a:ext cx="830133" cy="766465"/>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6FF2731A-9F61-395E-FBB8-4B5E9E2858E4}"/>
                  </a:ext>
                </a:extLst>
              </p:cNvPr>
              <p:cNvCxnSpPr>
                <a:cxnSpLocks/>
                <a:stCxn id="20" idx="3"/>
                <a:endCxn id="24" idx="7"/>
              </p:cNvCxnSpPr>
              <p:nvPr/>
            </p:nvCxnSpPr>
            <p:spPr>
              <a:xfrm flipH="1">
                <a:off x="5221243" y="3789340"/>
                <a:ext cx="627689" cy="766466"/>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A08E452-2B8A-CB1C-7B6D-4F95A2D1263D}"/>
                  </a:ext>
                </a:extLst>
              </p:cNvPr>
              <p:cNvCxnSpPr>
                <a:cxnSpLocks/>
                <a:stCxn id="20" idx="2"/>
                <a:endCxn id="25" idx="6"/>
              </p:cNvCxnSpPr>
              <p:nvPr/>
            </p:nvCxnSpPr>
            <p:spPr>
              <a:xfrm flipH="1">
                <a:off x="4628602" y="3509295"/>
                <a:ext cx="1070147" cy="0"/>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D15BDAB4-818A-35ED-C7B7-7118DC1328E6}"/>
                  </a:ext>
                </a:extLst>
              </p:cNvPr>
              <p:cNvCxnSpPr>
                <a:cxnSpLocks/>
                <a:stCxn id="23" idx="5"/>
                <a:endCxn id="21" idx="7"/>
              </p:cNvCxnSpPr>
              <p:nvPr/>
            </p:nvCxnSpPr>
            <p:spPr>
              <a:xfrm flipH="1">
                <a:off x="8578044" y="3683796"/>
                <a:ext cx="272396" cy="872009"/>
              </a:xfrm>
              <a:prstGeom prst="straightConnector1">
                <a:avLst/>
              </a:prstGeom>
              <a:ln w="19050">
                <a:solidFill>
                  <a:schemeClr val="accent6"/>
                </a:solidFill>
                <a:prstDash val="dash"/>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5AEF58E-813C-D548-15FB-6BDC783313E5}"/>
                  </a:ext>
                </a:extLst>
              </p:cNvPr>
              <p:cNvCxnSpPr>
                <a:cxnSpLocks/>
                <a:stCxn id="23" idx="7"/>
                <a:endCxn id="27" idx="7"/>
              </p:cNvCxnSpPr>
              <p:nvPr/>
            </p:nvCxnSpPr>
            <p:spPr>
              <a:xfrm flipH="1" flipV="1">
                <a:off x="6679522" y="2032866"/>
                <a:ext cx="2170917" cy="1257571"/>
              </a:xfrm>
              <a:prstGeom prst="straightConnector1">
                <a:avLst/>
              </a:prstGeom>
              <a:ln w="19050">
                <a:solidFill>
                  <a:schemeClr val="accent6"/>
                </a:solidFill>
                <a:prstDash val="dash"/>
                <a:tailEnd type="triangle"/>
              </a:ln>
            </p:spPr>
            <p:style>
              <a:lnRef idx="1">
                <a:schemeClr val="dk1"/>
              </a:lnRef>
              <a:fillRef idx="0">
                <a:schemeClr val="dk1"/>
              </a:fillRef>
              <a:effectRef idx="0">
                <a:schemeClr val="dk1"/>
              </a:effectRef>
              <a:fontRef idx="minor">
                <a:schemeClr val="tx1"/>
              </a:fontRef>
            </p:style>
          </p:cxnSp>
          <p:cxnSp>
            <p:nvCxnSpPr>
              <p:cNvPr id="37" name="Curved Connector 36">
                <a:extLst>
                  <a:ext uri="{FF2B5EF4-FFF2-40B4-BE49-F238E27FC236}">
                    <a16:creationId xmlns:a16="http://schemas.microsoft.com/office/drawing/2014/main" id="{65673323-1189-A124-AB68-DFF9378EA38B}"/>
                  </a:ext>
                </a:extLst>
              </p:cNvPr>
              <p:cNvCxnSpPr>
                <a:cxnSpLocks/>
                <a:stCxn id="23" idx="1"/>
                <a:endCxn id="25" idx="7"/>
              </p:cNvCxnSpPr>
              <p:nvPr/>
            </p:nvCxnSpPr>
            <p:spPr>
              <a:xfrm rot="16200000" flipH="1" flipV="1">
                <a:off x="6246013" y="1479984"/>
                <a:ext cx="22178" cy="3643084"/>
              </a:xfrm>
              <a:prstGeom prst="curvedConnector3">
                <a:avLst>
                  <a:gd name="adj1" fmla="val -1398088"/>
                </a:avLst>
              </a:prstGeom>
              <a:ln w="1905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1E3A494-0B77-49C1-C658-832D09F47C11}"/>
                  </a:ext>
                </a:extLst>
              </p:cNvPr>
              <p:cNvCxnSpPr>
                <a:cxnSpLocks/>
                <a:stCxn id="27" idx="2"/>
                <a:endCxn id="25" idx="0"/>
              </p:cNvCxnSpPr>
              <p:nvPr/>
            </p:nvCxnSpPr>
            <p:spPr>
              <a:xfrm flipH="1">
                <a:off x="3969517" y="2288695"/>
                <a:ext cx="1580115" cy="942451"/>
              </a:xfrm>
              <a:prstGeom prst="straightConnector1">
                <a:avLst/>
              </a:prstGeom>
              <a:ln w="19050">
                <a:solidFill>
                  <a:schemeClr val="accent4"/>
                </a:solidFill>
                <a:prstDash val="dash"/>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C315CA6B-7B33-EB64-E5E3-4521E501B2D2}"/>
                  </a:ext>
                </a:extLst>
              </p:cNvPr>
              <p:cNvCxnSpPr>
                <a:cxnSpLocks/>
                <a:stCxn id="27" idx="3"/>
                <a:endCxn id="24" idx="7"/>
              </p:cNvCxnSpPr>
              <p:nvPr/>
            </p:nvCxnSpPr>
            <p:spPr>
              <a:xfrm flipH="1">
                <a:off x="5221243" y="2544524"/>
                <a:ext cx="522247" cy="2011281"/>
              </a:xfrm>
              <a:prstGeom prst="straightConnector1">
                <a:avLst/>
              </a:prstGeom>
              <a:ln w="19050">
                <a:solidFill>
                  <a:schemeClr val="accent4"/>
                </a:solidFill>
                <a:prstDash val="dash"/>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2C03E026-1659-3763-7AA8-2AAF0FCB2CFB}"/>
                  </a:ext>
                </a:extLst>
              </p:cNvPr>
              <p:cNvCxnSpPr>
                <a:cxnSpLocks/>
                <a:stCxn id="27" idx="5"/>
                <a:endCxn id="21" idx="0"/>
              </p:cNvCxnSpPr>
              <p:nvPr/>
            </p:nvCxnSpPr>
            <p:spPr>
              <a:xfrm>
                <a:off x="6679522" y="2544524"/>
                <a:ext cx="1311606" cy="1929812"/>
              </a:xfrm>
              <a:prstGeom prst="straightConnector1">
                <a:avLst/>
              </a:prstGeom>
              <a:ln w="19050">
                <a:solidFill>
                  <a:schemeClr val="accent4"/>
                </a:solidFill>
                <a:prstDash val="dash"/>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CFE2E912-FB48-470D-5071-F3C2360D0233}"/>
                  </a:ext>
                </a:extLst>
              </p:cNvPr>
              <p:cNvCxnSpPr>
                <a:cxnSpLocks/>
                <a:stCxn id="27" idx="6"/>
                <a:endCxn id="23" idx="0"/>
              </p:cNvCxnSpPr>
              <p:nvPr/>
            </p:nvCxnSpPr>
            <p:spPr>
              <a:xfrm>
                <a:off x="6873381" y="2288695"/>
                <a:ext cx="1591161" cy="920274"/>
              </a:xfrm>
              <a:prstGeom prst="straightConnector1">
                <a:avLst/>
              </a:prstGeom>
              <a:ln w="19050">
                <a:solidFill>
                  <a:schemeClr val="accent4"/>
                </a:solidFill>
                <a:prstDash val="dash"/>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07F8A025-3166-6413-3B76-46532D7FCCAF}"/>
                  </a:ext>
                </a:extLst>
              </p:cNvPr>
              <p:cNvCxnSpPr>
                <a:cxnSpLocks/>
                <a:stCxn id="24" idx="1"/>
                <a:endCxn id="25" idx="4"/>
              </p:cNvCxnSpPr>
              <p:nvPr/>
            </p:nvCxnSpPr>
            <p:spPr>
              <a:xfrm flipH="1" flipV="1">
                <a:off x="3969517" y="3787442"/>
                <a:ext cx="386132" cy="768364"/>
              </a:xfrm>
              <a:prstGeom prst="straightConnector1">
                <a:avLst/>
              </a:prstGeom>
              <a:ln w="19050">
                <a:solidFill>
                  <a:schemeClr val="tx2"/>
                </a:solidFill>
                <a:prstDash val="dash"/>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3F23DD38-DABA-F912-CB07-8AF24A0F7261}"/>
                  </a:ext>
                </a:extLst>
              </p:cNvPr>
              <p:cNvCxnSpPr>
                <a:cxnSpLocks/>
                <a:stCxn id="24" idx="6"/>
                <a:endCxn id="21" idx="2"/>
              </p:cNvCxnSpPr>
              <p:nvPr/>
            </p:nvCxnSpPr>
            <p:spPr>
              <a:xfrm flipV="1">
                <a:off x="5400514" y="4752485"/>
                <a:ext cx="1760590" cy="1"/>
              </a:xfrm>
              <a:prstGeom prst="straightConnector1">
                <a:avLst/>
              </a:prstGeom>
              <a:ln w="19050">
                <a:solidFill>
                  <a:schemeClr val="tx2"/>
                </a:solidFill>
                <a:prstDash val="dash"/>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2D1464C0-0239-F2A9-E4A3-05BB51DE138B}"/>
                  </a:ext>
                </a:extLst>
              </p:cNvPr>
              <p:cNvCxnSpPr>
                <a:cxnSpLocks/>
                <a:stCxn id="24" idx="0"/>
                <a:endCxn id="27" idx="3"/>
              </p:cNvCxnSpPr>
              <p:nvPr/>
            </p:nvCxnSpPr>
            <p:spPr>
              <a:xfrm flipV="1">
                <a:off x="4788446" y="2544524"/>
                <a:ext cx="955044" cy="1929813"/>
              </a:xfrm>
              <a:prstGeom prst="straightConnector1">
                <a:avLst/>
              </a:prstGeom>
              <a:ln w="19050">
                <a:solidFill>
                  <a:schemeClr val="tx2"/>
                </a:solidFill>
                <a:prstDash val="dash"/>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F76CE7AC-18C8-1E51-9033-173518EA1D16}"/>
                  </a:ext>
                </a:extLst>
              </p:cNvPr>
              <p:cNvCxnSpPr>
                <a:cxnSpLocks/>
                <a:stCxn id="24" idx="6"/>
                <a:endCxn id="23" idx="4"/>
              </p:cNvCxnSpPr>
              <p:nvPr/>
            </p:nvCxnSpPr>
            <p:spPr>
              <a:xfrm flipV="1">
                <a:off x="5400514" y="3765264"/>
                <a:ext cx="3064028" cy="987222"/>
              </a:xfrm>
              <a:prstGeom prst="straightConnector1">
                <a:avLst/>
              </a:prstGeom>
              <a:ln w="19050">
                <a:solidFill>
                  <a:schemeClr val="tx2"/>
                </a:solidFill>
                <a:prstDash val="dash"/>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CF2A37D9-0858-7323-D5CE-46C1B41CCE93}"/>
                  </a:ext>
                </a:extLst>
              </p:cNvPr>
              <p:cNvCxnSpPr>
                <a:cxnSpLocks/>
                <a:stCxn id="23" idx="3"/>
                <a:endCxn id="24" idx="6"/>
              </p:cNvCxnSpPr>
              <p:nvPr/>
            </p:nvCxnSpPr>
            <p:spPr>
              <a:xfrm flipH="1">
                <a:off x="5400514" y="3683796"/>
                <a:ext cx="2678130" cy="1068690"/>
              </a:xfrm>
              <a:prstGeom prst="straightConnector1">
                <a:avLst/>
              </a:prstGeom>
              <a:ln w="19050">
                <a:solidFill>
                  <a:schemeClr val="accent6"/>
                </a:solidFill>
                <a:prstDash val="dash"/>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32430EEB-2D96-2A10-5EB1-E10DD53B2427}"/>
                  </a:ext>
                </a:extLst>
              </p:cNvPr>
              <p:cNvCxnSpPr>
                <a:cxnSpLocks/>
                <a:stCxn id="25" idx="1"/>
                <a:endCxn id="27" idx="1"/>
              </p:cNvCxnSpPr>
              <p:nvPr/>
            </p:nvCxnSpPr>
            <p:spPr>
              <a:xfrm flipV="1">
                <a:off x="3503473" y="2032866"/>
                <a:ext cx="2240017" cy="1279749"/>
              </a:xfrm>
              <a:prstGeom prst="straightConnector1">
                <a:avLst/>
              </a:prstGeom>
              <a:ln w="19050">
                <a:solidFill>
                  <a:schemeClr val="accent1"/>
                </a:solidFill>
                <a:prstDash val="dash"/>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FF671817-230C-B234-3011-6C86192800AC}"/>
                  </a:ext>
                </a:extLst>
              </p:cNvPr>
              <p:cNvCxnSpPr>
                <a:cxnSpLocks/>
                <a:stCxn id="25" idx="3"/>
                <a:endCxn id="24" idx="2"/>
              </p:cNvCxnSpPr>
              <p:nvPr/>
            </p:nvCxnSpPr>
            <p:spPr>
              <a:xfrm>
                <a:off x="3503473" y="3705974"/>
                <a:ext cx="672905" cy="1046512"/>
              </a:xfrm>
              <a:prstGeom prst="straightConnector1">
                <a:avLst/>
              </a:prstGeom>
              <a:ln w="19050">
                <a:solidFill>
                  <a:schemeClr val="accent1"/>
                </a:solidFill>
                <a:prstDash val="dash"/>
                <a:tailEnd type="triangle"/>
              </a:ln>
            </p:spPr>
            <p:style>
              <a:lnRef idx="1">
                <a:schemeClr val="dk1"/>
              </a:lnRef>
              <a:fillRef idx="0">
                <a:schemeClr val="dk1"/>
              </a:fillRef>
              <a:effectRef idx="0">
                <a:schemeClr val="dk1"/>
              </a:effectRef>
              <a:fontRef idx="minor">
                <a:schemeClr val="tx1"/>
              </a:fontRef>
            </p:style>
          </p:cxnSp>
          <p:cxnSp>
            <p:nvCxnSpPr>
              <p:cNvPr id="51" name="Curved Connector 50">
                <a:extLst>
                  <a:ext uri="{FF2B5EF4-FFF2-40B4-BE49-F238E27FC236}">
                    <a16:creationId xmlns:a16="http://schemas.microsoft.com/office/drawing/2014/main" id="{71794A28-38E4-0D3F-C7B8-BEDBCE628AC5}"/>
                  </a:ext>
                </a:extLst>
              </p:cNvPr>
              <p:cNvCxnSpPr>
                <a:cxnSpLocks/>
                <a:stCxn id="25" idx="5"/>
                <a:endCxn id="23" idx="3"/>
              </p:cNvCxnSpPr>
              <p:nvPr/>
            </p:nvCxnSpPr>
            <p:spPr>
              <a:xfrm rot="5400000" flipH="1" flipV="1">
                <a:off x="6246013" y="1873343"/>
                <a:ext cx="22178" cy="3643084"/>
              </a:xfrm>
              <a:prstGeom prst="curvedConnector3">
                <a:avLst>
                  <a:gd name="adj1" fmla="val -1398088"/>
                </a:avLst>
              </a:prstGeom>
              <a:ln w="190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9194CCC-D034-B69B-C0D8-55A2659381EF}"/>
                  </a:ext>
                </a:extLst>
              </p:cNvPr>
              <p:cNvCxnSpPr>
                <a:cxnSpLocks/>
                <a:stCxn id="25" idx="4"/>
                <a:endCxn id="21" idx="2"/>
              </p:cNvCxnSpPr>
              <p:nvPr/>
            </p:nvCxnSpPr>
            <p:spPr>
              <a:xfrm>
                <a:off x="3969517" y="3787442"/>
                <a:ext cx="3191587" cy="965043"/>
              </a:xfrm>
              <a:prstGeom prst="straightConnector1">
                <a:avLst/>
              </a:prstGeom>
              <a:ln w="19050">
                <a:solidFill>
                  <a:schemeClr val="accent1"/>
                </a:solidFill>
                <a:prstDash val="dash"/>
                <a:tailEnd type="triangle"/>
              </a:ln>
            </p:spPr>
            <p:style>
              <a:lnRef idx="1">
                <a:schemeClr val="dk1"/>
              </a:lnRef>
              <a:fillRef idx="0">
                <a:schemeClr val="dk1"/>
              </a:fillRef>
              <a:effectRef idx="0">
                <a:schemeClr val="dk1"/>
              </a:effectRef>
              <a:fontRef idx="minor">
                <a:schemeClr val="tx1"/>
              </a:fontRef>
            </p:style>
          </p:cxnSp>
        </p:grpSp>
        <p:sp>
          <p:nvSpPr>
            <p:cNvPr id="53" name="TextBox 52">
              <a:extLst>
                <a:ext uri="{FF2B5EF4-FFF2-40B4-BE49-F238E27FC236}">
                  <a16:creationId xmlns:a16="http://schemas.microsoft.com/office/drawing/2014/main" id="{DD6E23DE-8D3C-CE71-C8D9-C63DA97C3623}"/>
                </a:ext>
              </a:extLst>
            </p:cNvPr>
            <p:cNvSpPr txBox="1"/>
            <p:nvPr/>
          </p:nvSpPr>
          <p:spPr>
            <a:xfrm>
              <a:off x="7233807" y="5406891"/>
              <a:ext cx="1495763" cy="556295"/>
            </a:xfrm>
            <a:prstGeom prst="rect">
              <a:avLst/>
            </a:prstGeom>
            <a:noFill/>
          </p:spPr>
          <p:txBody>
            <a:bodyPr wrap="square" lIns="108000" tIns="108000" rIns="108000" bIns="108000" rtlCol="0">
              <a:noAutofit/>
            </a:bodyPr>
            <a:lstStyle/>
            <a:p>
              <a:r>
                <a:rPr lang="en-GB" sz="1400" noProof="0" dirty="0">
                  <a:solidFill>
                    <a:schemeClr val="bg2"/>
                  </a:solidFill>
                </a:rPr>
                <a:t>absorbing state</a:t>
              </a:r>
            </a:p>
          </p:txBody>
        </p:sp>
      </p:grpSp>
      <p:pic>
        <p:nvPicPr>
          <p:cNvPr id="56" name="Picture 55" descr="A chart of different colored squares&#10;&#10;Description automatically generated">
            <a:extLst>
              <a:ext uri="{FF2B5EF4-FFF2-40B4-BE49-F238E27FC236}">
                <a16:creationId xmlns:a16="http://schemas.microsoft.com/office/drawing/2014/main" id="{73CD0E09-C675-5E41-587E-2FB3D2A9B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737" y="1335159"/>
            <a:ext cx="1854200" cy="2743200"/>
          </a:xfrm>
          <a:prstGeom prst="rect">
            <a:avLst/>
          </a:prstGeom>
        </p:spPr>
      </p:pic>
      <p:sp>
        <p:nvSpPr>
          <p:cNvPr id="87" name="TextBox 86">
            <a:extLst>
              <a:ext uri="{FF2B5EF4-FFF2-40B4-BE49-F238E27FC236}">
                <a16:creationId xmlns:a16="http://schemas.microsoft.com/office/drawing/2014/main" id="{17D53702-AEF7-9207-B8CB-4AFDFF6881F5}"/>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88" name="TextBox 87">
            <a:extLst>
              <a:ext uri="{FF2B5EF4-FFF2-40B4-BE49-F238E27FC236}">
                <a16:creationId xmlns:a16="http://schemas.microsoft.com/office/drawing/2014/main" id="{553E0ABD-C380-C965-D87C-4D2471A211F3}"/>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Data Simulation</a:t>
            </a:r>
          </a:p>
        </p:txBody>
      </p:sp>
      <p:sp>
        <p:nvSpPr>
          <p:cNvPr id="90" name="TextBox 89">
            <a:extLst>
              <a:ext uri="{FF2B5EF4-FFF2-40B4-BE49-F238E27FC236}">
                <a16:creationId xmlns:a16="http://schemas.microsoft.com/office/drawing/2014/main" id="{9FA87B33-E6E9-ACEB-3B9B-7ABFCABEA325}"/>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92" name="TextBox 91">
            <a:extLst>
              <a:ext uri="{FF2B5EF4-FFF2-40B4-BE49-F238E27FC236}">
                <a16:creationId xmlns:a16="http://schemas.microsoft.com/office/drawing/2014/main" id="{813C94CD-39A3-4611-A2EA-852A4E61121C}"/>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
        <p:nvSpPr>
          <p:cNvPr id="93" name="TextBox 92">
            <a:extLst>
              <a:ext uri="{FF2B5EF4-FFF2-40B4-BE49-F238E27FC236}">
                <a16:creationId xmlns:a16="http://schemas.microsoft.com/office/drawing/2014/main" id="{9940AE73-2F25-577D-0404-387F9C3FD4DB}"/>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noProof="0" dirty="0">
                <a:solidFill>
                  <a:schemeClr val="bg1"/>
                </a:solidFill>
              </a:rPr>
              <a:t>Methods</a:t>
            </a:r>
          </a:p>
        </p:txBody>
      </p:sp>
    </p:spTree>
    <p:extLst>
      <p:ext uri="{BB962C8B-B14F-4D97-AF65-F5344CB8AC3E}">
        <p14:creationId xmlns:p14="http://schemas.microsoft.com/office/powerpoint/2010/main" val="2581240593"/>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337C492-702C-57B5-6BFD-BC74A32C86F3}"/>
              </a:ext>
            </a:extLst>
          </p:cNvPr>
          <p:cNvSpPr/>
          <p:nvPr/>
        </p:nvSpPr>
        <p:spPr>
          <a:xfrm>
            <a:off x="4970081" y="3270794"/>
            <a:ext cx="7228267" cy="317662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C4180FA2-714D-6BD2-DC3E-44E5CE78CBBA}"/>
              </a:ext>
            </a:extLst>
          </p:cNvPr>
          <p:cNvSpPr/>
          <p:nvPr/>
        </p:nvSpPr>
        <p:spPr>
          <a:xfrm>
            <a:off x="4970081" y="86784"/>
            <a:ext cx="7241247" cy="317662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jdelijke aanduiding voor dianummer 3"/>
          <p:cNvSpPr>
            <a:spLocks noGrp="1"/>
          </p:cNvSpPr>
          <p:nvPr>
            <p:ph type="sldNum" sz="quarter" idx="4"/>
          </p:nvPr>
        </p:nvSpPr>
        <p:spPr/>
        <p:txBody>
          <a:bodyPr/>
          <a:lstStyle/>
          <a:p>
            <a:fld id="{5EE7099E-8998-4851-915A-4F4831808297}" type="slidenum">
              <a:rPr lang="nl-NL" smtClean="0"/>
              <a:pPr/>
              <a:t>2</a:t>
            </a:fld>
            <a:endParaRPr lang="nl-NL"/>
          </a:p>
        </p:txBody>
      </p:sp>
      <p:sp>
        <p:nvSpPr>
          <p:cNvPr id="3" name="TextBox 2">
            <a:extLst>
              <a:ext uri="{FF2B5EF4-FFF2-40B4-BE49-F238E27FC236}">
                <a16:creationId xmlns:a16="http://schemas.microsoft.com/office/drawing/2014/main" id="{635AD18D-63ED-503F-1D36-F3E388659E68}"/>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5" name="TextBox 4">
            <a:extLst>
              <a:ext uri="{FF2B5EF4-FFF2-40B4-BE49-F238E27FC236}">
                <a16:creationId xmlns:a16="http://schemas.microsoft.com/office/drawing/2014/main" id="{C3663C49-BD04-33A4-2717-61F6B27F1E86}"/>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Data Simulation</a:t>
            </a:r>
          </a:p>
        </p:txBody>
      </p:sp>
      <p:sp>
        <p:nvSpPr>
          <p:cNvPr id="6" name="TextBox 5">
            <a:extLst>
              <a:ext uri="{FF2B5EF4-FFF2-40B4-BE49-F238E27FC236}">
                <a16:creationId xmlns:a16="http://schemas.microsoft.com/office/drawing/2014/main" id="{7DB9E6F5-9F53-F8B7-2A42-E639BB230ADA}"/>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Methods</a:t>
            </a:r>
          </a:p>
        </p:txBody>
      </p:sp>
      <p:sp>
        <p:nvSpPr>
          <p:cNvPr id="8" name="TextBox 7">
            <a:extLst>
              <a:ext uri="{FF2B5EF4-FFF2-40B4-BE49-F238E27FC236}">
                <a16:creationId xmlns:a16="http://schemas.microsoft.com/office/drawing/2014/main" id="{FB6786A8-F1EC-56C4-719F-20E570CD7147}"/>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9" name="TextBox 8">
            <a:extLst>
              <a:ext uri="{FF2B5EF4-FFF2-40B4-BE49-F238E27FC236}">
                <a16:creationId xmlns:a16="http://schemas.microsoft.com/office/drawing/2014/main" id="{2F4902EA-0F44-9042-9CB6-4F729A587EC4}"/>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mc:AlternateContent xmlns:mc="http://schemas.openxmlformats.org/markup-compatibility/2006">
        <mc:Choice xmlns:am3d="http://schemas.microsoft.com/office/drawing/2017/model3d" Requires="am3d">
          <p:graphicFrame>
            <p:nvGraphicFramePr>
              <p:cNvPr id="11" name="3D Model 10" descr="Doctor">
                <a:extLst>
                  <a:ext uri="{FF2B5EF4-FFF2-40B4-BE49-F238E27FC236}">
                    <a16:creationId xmlns:a16="http://schemas.microsoft.com/office/drawing/2014/main" id="{A028DCB8-DE48-3A3F-1A9A-2AD2D41A2FCF}"/>
                  </a:ext>
                </a:extLst>
              </p:cNvPr>
              <p:cNvGraphicFramePr>
                <a:graphicFrameLocks noChangeAspect="1"/>
              </p:cNvGraphicFramePr>
              <p:nvPr>
                <p:extLst>
                  <p:ext uri="{D42A27DB-BD31-4B8C-83A1-F6EECF244321}">
                    <p14:modId xmlns:p14="http://schemas.microsoft.com/office/powerpoint/2010/main" val="861690723"/>
                  </p:ext>
                </p:extLst>
              </p:nvPr>
            </p:nvGraphicFramePr>
            <p:xfrm>
              <a:off x="532739" y="3068960"/>
              <a:ext cx="1664312" cy="2805019"/>
            </p:xfrm>
            <a:graphic>
              <a:graphicData uri="http://schemas.microsoft.com/office/drawing/2017/model3d">
                <am3d:model3d r:embed="rId3">
                  <am3d:spPr>
                    <a:xfrm>
                      <a:off x="0" y="0"/>
                      <a:ext cx="1664312" cy="2805019"/>
                    </a:xfrm>
                    <a:prstGeom prst="rect">
                      <a:avLst/>
                    </a:prstGeom>
                  </am3d:spPr>
                  <am3d:camera>
                    <am3d:pos x="0" y="0" z="61659942"/>
                    <am3d:up dx="0" dy="36000000" dz="0"/>
                    <am3d:lookAt x="0" y="0" z="0"/>
                    <am3d:perspective fov="2700000"/>
                  </am3d:camera>
                  <am3d:trans>
                    <am3d:meterPerModelUnit n="3894814" d="1000000"/>
                    <am3d:preTrans dx="755319" dy="-18024929" dz="-2804266"/>
                    <am3d:scale>
                      <am3d:sx n="1000000" d="1000000"/>
                      <am3d:sy n="1000000" d="1000000"/>
                      <am3d:sz n="1000000" d="1000000"/>
                    </am3d:scale>
                    <am3d:rot ax="802819" ay="1243393" az="288678"/>
                    <am3d:postTrans dx="0" dy="0" dz="0"/>
                  </am3d:trans>
                  <am3d:raster rName="Office3DRenderer" rVer="16.0.8326">
                    <am3d:blip r:embed="rId4"/>
                  </am3d:raster>
                  <am3d:objViewport viewportSz="38148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Doctor">
                <a:extLst>
                  <a:ext uri="{FF2B5EF4-FFF2-40B4-BE49-F238E27FC236}">
                    <a16:creationId xmlns:a16="http://schemas.microsoft.com/office/drawing/2014/main" id="{A028DCB8-DE48-3A3F-1A9A-2AD2D41A2FCF}"/>
                  </a:ext>
                </a:extLst>
              </p:cNvPr>
              <p:cNvPicPr>
                <a:picLocks noGrp="1" noRot="1" noChangeAspect="1" noMove="1" noResize="1" noEditPoints="1" noAdjustHandles="1" noChangeArrowheads="1" noChangeShapeType="1" noCrop="1"/>
              </p:cNvPicPr>
              <p:nvPr/>
            </p:nvPicPr>
            <p:blipFill>
              <a:blip r:embed="rId4"/>
              <a:stretch>
                <a:fillRect/>
              </a:stretch>
            </p:blipFill>
            <p:spPr>
              <a:xfrm>
                <a:off x="532739" y="3068960"/>
                <a:ext cx="1664312" cy="2805019"/>
              </a:xfrm>
              <a:prstGeom prst="rect">
                <a:avLst/>
              </a:prstGeom>
            </p:spPr>
          </p:pic>
        </mc:Fallback>
      </mc:AlternateContent>
      <p:sp>
        <p:nvSpPr>
          <p:cNvPr id="15" name="Title 14">
            <a:extLst>
              <a:ext uri="{FF2B5EF4-FFF2-40B4-BE49-F238E27FC236}">
                <a16:creationId xmlns:a16="http://schemas.microsoft.com/office/drawing/2014/main" id="{7CEA9943-DE68-6AD9-F1F4-3B58F46D88E4}"/>
              </a:ext>
            </a:extLst>
          </p:cNvPr>
          <p:cNvSpPr>
            <a:spLocks noGrp="1"/>
          </p:cNvSpPr>
          <p:nvPr>
            <p:ph type="title"/>
          </p:nvPr>
        </p:nvSpPr>
        <p:spPr/>
        <p:txBody>
          <a:bodyPr/>
          <a:lstStyle/>
          <a:p>
            <a:r>
              <a:rPr lang="en-GB" dirty="0"/>
              <a:t>Decision Making</a:t>
            </a:r>
          </a:p>
        </p:txBody>
      </p:sp>
      <p:grpSp>
        <p:nvGrpSpPr>
          <p:cNvPr id="24" name="Group 23">
            <a:extLst>
              <a:ext uri="{FF2B5EF4-FFF2-40B4-BE49-F238E27FC236}">
                <a16:creationId xmlns:a16="http://schemas.microsoft.com/office/drawing/2014/main" id="{BA2D0E76-7893-EA0D-F0E4-C561538A4920}"/>
              </a:ext>
            </a:extLst>
          </p:cNvPr>
          <p:cNvGrpSpPr/>
          <p:nvPr/>
        </p:nvGrpSpPr>
        <p:grpSpPr>
          <a:xfrm>
            <a:off x="5107520" y="277181"/>
            <a:ext cx="6962532" cy="2947367"/>
            <a:chOff x="5107520" y="277181"/>
            <a:chExt cx="6962532" cy="2947367"/>
          </a:xfrm>
        </p:grpSpPr>
        <p:pic>
          <p:nvPicPr>
            <p:cNvPr id="17" name="Picture 16">
              <a:extLst>
                <a:ext uri="{FF2B5EF4-FFF2-40B4-BE49-F238E27FC236}">
                  <a16:creationId xmlns:a16="http://schemas.microsoft.com/office/drawing/2014/main" id="{FBEEDA36-96A3-67E2-C012-A089B0FC605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7520" y="277181"/>
              <a:ext cx="4025264" cy="2947367"/>
            </a:xfrm>
            <a:prstGeom prst="rect">
              <a:avLst/>
            </a:prstGeom>
            <a:noFill/>
            <a:ln>
              <a:noFill/>
            </a:ln>
          </p:spPr>
        </p:pic>
        <p:sp>
          <p:nvSpPr>
            <p:cNvPr id="20" name="TextBox 19">
              <a:extLst>
                <a:ext uri="{FF2B5EF4-FFF2-40B4-BE49-F238E27FC236}">
                  <a16:creationId xmlns:a16="http://schemas.microsoft.com/office/drawing/2014/main" id="{31F992B7-346F-5A2D-DCD6-399328A0659A}"/>
                </a:ext>
              </a:extLst>
            </p:cNvPr>
            <p:cNvSpPr txBox="1"/>
            <p:nvPr/>
          </p:nvSpPr>
          <p:spPr>
            <a:xfrm>
              <a:off x="9261740" y="1208786"/>
              <a:ext cx="2808312" cy="917815"/>
            </a:xfrm>
            <a:prstGeom prst="rect">
              <a:avLst/>
            </a:prstGeom>
            <a:noFill/>
          </p:spPr>
          <p:txBody>
            <a:bodyPr wrap="square">
              <a:spAutoFit/>
            </a:bodyPr>
            <a:lstStyle/>
            <a:p>
              <a:pPr>
                <a:lnSpc>
                  <a:spcPct val="115000"/>
                </a:lnSpc>
                <a:spcAft>
                  <a:spcPts val="800"/>
                </a:spcAft>
              </a:pPr>
              <a:r>
                <a:rPr lang="en-GB" sz="1400" b="1" kern="100" dirty="0">
                  <a:solidFill>
                    <a:schemeClr val="bg2"/>
                  </a:solidFill>
                  <a:ea typeface="Calibri" panose="020F0502020204030204" pitchFamily="34" charset="0"/>
                  <a:cs typeface="Calibri" panose="020F0502020204030204" pitchFamily="34" charset="0"/>
                </a:rPr>
                <a:t>4S Trial</a:t>
              </a:r>
              <a:r>
                <a:rPr lang="en-GB" sz="1400" kern="100" dirty="0">
                  <a:solidFill>
                    <a:schemeClr val="bg2"/>
                  </a:solidFill>
                  <a:ea typeface="Calibri" panose="020F0502020204030204" pitchFamily="34" charset="0"/>
                  <a:cs typeface="Calibri" panose="020F0502020204030204" pitchFamily="34" charset="0"/>
                </a:rPr>
                <a:t>:</a:t>
              </a:r>
              <a:endParaRPr lang="en-GB" sz="1400" kern="100" dirty="0">
                <a:solidFill>
                  <a:schemeClr val="bg2"/>
                </a:solidFill>
                <a:effectLst/>
                <a:ea typeface="Calibri" panose="020F0502020204030204" pitchFamily="34" charset="0"/>
                <a:cs typeface="Calibri" panose="020F0502020204030204" pitchFamily="34" charset="0"/>
              </a:endParaRPr>
            </a:p>
            <a:p>
              <a:pPr>
                <a:lnSpc>
                  <a:spcPct val="115000"/>
                </a:lnSpc>
                <a:spcAft>
                  <a:spcPts val="800"/>
                </a:spcAft>
              </a:pPr>
              <a:r>
                <a:rPr lang="en-US" sz="1400" u="sng" kern="100" dirty="0">
                  <a:solidFill>
                    <a:schemeClr val="bg2"/>
                  </a:solidFill>
                  <a:effectLst/>
                  <a:ea typeface="Calibri" panose="020F0502020204030204" pitchFamily="34" charset="0"/>
                  <a:cs typeface="Calibri" panose="020F0502020204030204" pitchFamily="34" charset="0"/>
                </a:rPr>
                <a:t>30% </a:t>
              </a:r>
              <a:r>
                <a:rPr lang="en-US" sz="1400" kern="100" dirty="0">
                  <a:solidFill>
                    <a:schemeClr val="bg2"/>
                  </a:solidFill>
                  <a:effectLst/>
                  <a:ea typeface="Calibri" panose="020F0502020204030204" pitchFamily="34" charset="0"/>
                  <a:cs typeface="Calibri" panose="020F0502020204030204" pitchFamily="34" charset="0"/>
                </a:rPr>
                <a:t>significant reduction in </a:t>
              </a:r>
              <a:r>
                <a:rPr lang="en-US" sz="1400" u="sng" kern="100" dirty="0">
                  <a:solidFill>
                    <a:schemeClr val="bg2"/>
                  </a:solidFill>
                  <a:effectLst/>
                  <a:ea typeface="Calibri" panose="020F0502020204030204" pitchFamily="34" charset="0"/>
                  <a:cs typeface="Calibri" panose="020F0502020204030204" pitchFamily="34" charset="0"/>
                </a:rPr>
                <a:t>cardiovascular death </a:t>
              </a:r>
              <a:endParaRPr lang="en-NL" sz="1400" u="sng" kern="100" dirty="0">
                <a:solidFill>
                  <a:schemeClr val="bg2"/>
                </a:solidFill>
                <a:effectLst/>
                <a:ea typeface="Calibri" panose="020F0502020204030204" pitchFamily="34" charset="0"/>
                <a:cs typeface="Times New Roman" panose="02020603050405020304" pitchFamily="18" charset="0"/>
              </a:endParaRPr>
            </a:p>
          </p:txBody>
        </p:sp>
      </p:grpSp>
      <p:pic>
        <p:nvPicPr>
          <p:cNvPr id="21" name="Picture 20">
            <a:extLst>
              <a:ext uri="{FF2B5EF4-FFF2-40B4-BE49-F238E27FC236}">
                <a16:creationId xmlns:a16="http://schemas.microsoft.com/office/drawing/2014/main" id="{E009F272-4F1B-991D-4EC6-C24D4C22625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16783" y="3478818"/>
            <a:ext cx="4016001" cy="2940580"/>
          </a:xfrm>
          <a:prstGeom prst="rect">
            <a:avLst/>
          </a:prstGeom>
          <a:noFill/>
          <a:ln>
            <a:noFill/>
          </a:ln>
        </p:spPr>
      </p:pic>
      <p:sp>
        <p:nvSpPr>
          <p:cNvPr id="23" name="TextBox 22">
            <a:extLst>
              <a:ext uri="{FF2B5EF4-FFF2-40B4-BE49-F238E27FC236}">
                <a16:creationId xmlns:a16="http://schemas.microsoft.com/office/drawing/2014/main" id="{D6E43555-5E2C-6DF9-3D35-040A940CFC6A}"/>
              </a:ext>
            </a:extLst>
          </p:cNvPr>
          <p:cNvSpPr txBox="1"/>
          <p:nvPr/>
        </p:nvSpPr>
        <p:spPr>
          <a:xfrm>
            <a:off x="9261740" y="4429754"/>
            <a:ext cx="2757977" cy="917815"/>
          </a:xfrm>
          <a:prstGeom prst="rect">
            <a:avLst/>
          </a:prstGeom>
          <a:noFill/>
        </p:spPr>
        <p:txBody>
          <a:bodyPr wrap="square">
            <a:spAutoFit/>
          </a:bodyPr>
          <a:lstStyle/>
          <a:p>
            <a:pPr>
              <a:lnSpc>
                <a:spcPct val="115000"/>
              </a:lnSpc>
              <a:spcAft>
                <a:spcPts val="800"/>
              </a:spcAft>
            </a:pPr>
            <a:r>
              <a:rPr lang="en-GB" sz="1400" b="1" kern="100" dirty="0">
                <a:solidFill>
                  <a:srgbClr val="002060"/>
                </a:solidFill>
                <a:cs typeface="Calibri" panose="020F0502020204030204" pitchFamily="34" charset="0"/>
              </a:rPr>
              <a:t>FOURIER Trial:</a:t>
            </a:r>
            <a:endParaRPr lang="en-GB" sz="1400" kern="100" dirty="0">
              <a:solidFill>
                <a:srgbClr val="002060"/>
              </a:solidFill>
              <a:cs typeface="Calibri" panose="020F0502020204030204" pitchFamily="34" charset="0"/>
            </a:endParaRPr>
          </a:p>
          <a:p>
            <a:pPr>
              <a:lnSpc>
                <a:spcPct val="115000"/>
              </a:lnSpc>
              <a:spcAft>
                <a:spcPts val="800"/>
              </a:spcAft>
            </a:pPr>
            <a:r>
              <a:rPr lang="en-US" sz="1400" u="sng" kern="100" dirty="0">
                <a:solidFill>
                  <a:schemeClr val="bg2"/>
                </a:solidFill>
                <a:effectLst/>
                <a:ea typeface="Calibri" panose="020F0502020204030204" pitchFamily="34" charset="0"/>
                <a:cs typeface="Calibri" panose="020F0502020204030204" pitchFamily="34" charset="0"/>
              </a:rPr>
              <a:t>15% </a:t>
            </a:r>
            <a:r>
              <a:rPr lang="en-US" sz="1400" kern="100" dirty="0">
                <a:solidFill>
                  <a:schemeClr val="bg2"/>
                </a:solidFill>
                <a:effectLst/>
                <a:ea typeface="Calibri" panose="020F0502020204030204" pitchFamily="34" charset="0"/>
                <a:cs typeface="Calibri" panose="020F0502020204030204" pitchFamily="34" charset="0"/>
              </a:rPr>
              <a:t>significant reduction in </a:t>
            </a:r>
            <a:r>
              <a:rPr lang="en-US" sz="1400" u="sng" kern="100" dirty="0">
                <a:solidFill>
                  <a:schemeClr val="bg2"/>
                </a:solidFill>
                <a:effectLst/>
                <a:ea typeface="Calibri" panose="020F0502020204030204" pitchFamily="34" charset="0"/>
                <a:cs typeface="Calibri" panose="020F0502020204030204" pitchFamily="34" charset="0"/>
              </a:rPr>
              <a:t>major cardiovascular events</a:t>
            </a:r>
            <a:endParaRPr lang="en-NL" sz="1400" u="sng" kern="100" dirty="0">
              <a:solidFill>
                <a:schemeClr val="bg2"/>
              </a:solidFill>
              <a:effectLst/>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9C897B47-4DF0-6F7C-8A13-C287FE75CF31}"/>
              </a:ext>
            </a:extLst>
          </p:cNvPr>
          <p:cNvSpPr txBox="1"/>
          <p:nvPr/>
        </p:nvSpPr>
        <p:spPr>
          <a:xfrm>
            <a:off x="12723223" y="4458789"/>
            <a:ext cx="0" cy="0"/>
          </a:xfrm>
          <a:prstGeom prst="rect">
            <a:avLst/>
          </a:prstGeom>
          <a:noFill/>
        </p:spPr>
        <p:txBody>
          <a:bodyPr wrap="none" lIns="108000" tIns="108000" rIns="108000" bIns="108000" rtlCol="0">
            <a:noAutofit/>
          </a:bodyPr>
          <a:lstStyle/>
          <a:p>
            <a:endParaRPr lang="en-GB" noProof="0" dirty="0" err="1">
              <a:solidFill>
                <a:schemeClr val="bg2"/>
              </a:solidFill>
            </a:endParaRPr>
          </a:p>
        </p:txBody>
      </p:sp>
      <p:pic>
        <p:nvPicPr>
          <p:cNvPr id="1028" name="Picture 4" descr="Dosing and Administration | Repatha® (evolocumab)">
            <a:extLst>
              <a:ext uri="{FF2B5EF4-FFF2-40B4-BE49-F238E27FC236}">
                <a16:creationId xmlns:a16="http://schemas.microsoft.com/office/drawing/2014/main" id="{81628946-8BD7-DBDB-79BC-E0D855EE20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4799" y="4790027"/>
            <a:ext cx="3336960" cy="13449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uy Simvastatin For Cholesterol | Superdrug Online Doctor">
            <a:extLst>
              <a:ext uri="{FF2B5EF4-FFF2-40B4-BE49-F238E27FC236}">
                <a16:creationId xmlns:a16="http://schemas.microsoft.com/office/drawing/2014/main" id="{FCC88922-CD11-ACBF-F9E5-F68E5DB545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4160" y="1294851"/>
            <a:ext cx="2217999" cy="166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607942"/>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29</a:t>
            </a:fld>
            <a:endParaRPr lang="nl-NL"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AE3BA61-DD02-8A0B-95DF-0039D509EB47}"/>
                  </a:ext>
                </a:extLst>
              </p:cNvPr>
              <p:cNvSpPr txBox="1"/>
              <p:nvPr/>
            </p:nvSpPr>
            <p:spPr>
              <a:xfrm>
                <a:off x="1025211" y="1708925"/>
                <a:ext cx="9005952" cy="4055716"/>
              </a:xfrm>
              <a:prstGeom prst="rect">
                <a:avLst/>
              </a:prstGeom>
              <a:noFill/>
            </p:spPr>
            <p:txBody>
              <a:bodyPr wrap="square" lIns="108000" tIns="108000" rIns="108000" bIns="108000" rtlCol="0">
                <a:noAutofit/>
              </a:bodyPr>
              <a:lstStyle/>
              <a:p>
                <a:r>
                  <a:rPr lang="en-NL" sz="1600" noProof="0" dirty="0">
                    <a:solidFill>
                      <a:schemeClr val="bg2"/>
                    </a:solidFill>
                  </a:rPr>
                  <a:t>Transition hazard(Intensity): </a:t>
                </a:r>
                <a14:m>
                  <m:oMath xmlns:m="http://schemas.openxmlformats.org/officeDocument/2006/math">
                    <m:sSub>
                      <m:sSubPr>
                        <m:ctrlPr>
                          <a:rPr lang="en-US" sz="1600" b="0" i="1" noProof="0" smtClean="0">
                            <a:solidFill>
                              <a:schemeClr val="bg2"/>
                            </a:solidFill>
                            <a:latin typeface="Cambria Math" panose="02040503050406030204" pitchFamily="18" charset="0"/>
                            <a:ea typeface="Cambria Math" panose="02040503050406030204" pitchFamily="18" charset="0"/>
                          </a:rPr>
                        </m:ctrlPr>
                      </m:sSubPr>
                      <m:e>
                        <m:r>
                          <a:rPr lang="en-NL" sz="1600" i="1" noProof="0" smtClean="0">
                            <a:solidFill>
                              <a:schemeClr val="bg2"/>
                            </a:solidFill>
                            <a:latin typeface="Cambria Math" panose="02040503050406030204" pitchFamily="18" charset="0"/>
                            <a:ea typeface="Cambria Math" panose="02040503050406030204" pitchFamily="18" charset="0"/>
                          </a:rPr>
                          <m:t>𝜆</m:t>
                        </m:r>
                      </m:e>
                      <m:sub>
                        <m:r>
                          <a:rPr lang="en-US" sz="1600" b="0" i="1" noProof="0" smtClean="0">
                            <a:solidFill>
                              <a:schemeClr val="bg2"/>
                            </a:solidFill>
                            <a:latin typeface="Cambria Math" panose="02040503050406030204" pitchFamily="18" charset="0"/>
                            <a:ea typeface="Cambria Math" panose="02040503050406030204" pitchFamily="18" charset="0"/>
                          </a:rPr>
                          <m:t>𝑔h</m:t>
                        </m:r>
                      </m:sub>
                    </m:sSub>
                    <m:d>
                      <m:dPr>
                        <m:ctrlPr>
                          <a:rPr lang="en-US" sz="1600" b="0" i="1" noProof="0" smtClean="0">
                            <a:solidFill>
                              <a:schemeClr val="bg2"/>
                            </a:solidFill>
                            <a:latin typeface="Cambria Math" panose="02040503050406030204" pitchFamily="18" charset="0"/>
                            <a:ea typeface="Cambria Math" panose="02040503050406030204" pitchFamily="18" charset="0"/>
                          </a:rPr>
                        </m:ctrlPr>
                      </m:dPr>
                      <m:e>
                        <m:r>
                          <a:rPr lang="en-US" sz="1600" b="0" i="1" noProof="0" smtClean="0">
                            <a:solidFill>
                              <a:schemeClr val="bg2"/>
                            </a:solidFill>
                            <a:latin typeface="Cambria Math" panose="02040503050406030204" pitchFamily="18" charset="0"/>
                            <a:ea typeface="Cambria Math" panose="02040503050406030204" pitchFamily="18" charset="0"/>
                          </a:rPr>
                          <m:t>𝑡</m:t>
                        </m:r>
                      </m:e>
                    </m:d>
                    <m:r>
                      <a:rPr lang="en-US" sz="1600" b="0" i="1" noProof="0" smtClean="0">
                        <a:solidFill>
                          <a:schemeClr val="bg2"/>
                        </a:solidFill>
                        <a:latin typeface="Cambria Math" panose="02040503050406030204" pitchFamily="18" charset="0"/>
                        <a:ea typeface="Cambria Math" panose="02040503050406030204" pitchFamily="18" charset="0"/>
                      </a:rPr>
                      <m:t>=</m:t>
                    </m:r>
                    <m:func>
                      <m:funcPr>
                        <m:ctrlPr>
                          <a:rPr lang="en-US" sz="1600" b="0" i="1" noProof="0" smtClean="0">
                            <a:solidFill>
                              <a:schemeClr val="bg2"/>
                            </a:solidFill>
                            <a:latin typeface="Cambria Math" panose="02040503050406030204" pitchFamily="18" charset="0"/>
                            <a:ea typeface="Cambria Math" panose="02040503050406030204" pitchFamily="18" charset="0"/>
                          </a:rPr>
                        </m:ctrlPr>
                      </m:funcPr>
                      <m:fName>
                        <m:limLow>
                          <m:limLowPr>
                            <m:ctrlPr>
                              <a:rPr lang="en-US" sz="1600" b="0" i="1" noProof="0" smtClean="0">
                                <a:solidFill>
                                  <a:schemeClr val="bg2"/>
                                </a:solidFill>
                                <a:latin typeface="Cambria Math" panose="02040503050406030204" pitchFamily="18" charset="0"/>
                                <a:ea typeface="Cambria Math" panose="02040503050406030204" pitchFamily="18" charset="0"/>
                              </a:rPr>
                            </m:ctrlPr>
                          </m:limLowPr>
                          <m:e>
                            <m:r>
                              <m:rPr>
                                <m:sty m:val="p"/>
                              </m:rPr>
                              <a:rPr lang="en-US" sz="1600" b="0" i="0" noProof="0" smtClean="0">
                                <a:solidFill>
                                  <a:schemeClr val="bg2"/>
                                </a:solidFill>
                                <a:latin typeface="Cambria Math" panose="02040503050406030204" pitchFamily="18" charset="0"/>
                                <a:ea typeface="Cambria Math" panose="02040503050406030204" pitchFamily="18" charset="0"/>
                              </a:rPr>
                              <m:t>lim</m:t>
                            </m:r>
                          </m:e>
                          <m:lim>
                            <m:r>
                              <a:rPr lang="en-US" sz="1600" b="0" i="1" noProof="0" smtClean="0">
                                <a:solidFill>
                                  <a:schemeClr val="bg2"/>
                                </a:solidFill>
                                <a:latin typeface="Cambria Math" panose="02040503050406030204" pitchFamily="18" charset="0"/>
                                <a:ea typeface="Cambria Math" panose="02040503050406030204" pitchFamily="18" charset="0"/>
                              </a:rPr>
                              <m:t>𝑑𝑡</m:t>
                            </m:r>
                            <m:r>
                              <a:rPr lang="en-US" sz="1600" b="0" i="1" noProof="0" smtClean="0">
                                <a:solidFill>
                                  <a:schemeClr val="bg2"/>
                                </a:solidFill>
                                <a:latin typeface="Cambria Math" panose="02040503050406030204" pitchFamily="18" charset="0"/>
                                <a:ea typeface="Cambria Math" panose="02040503050406030204" pitchFamily="18" charset="0"/>
                              </a:rPr>
                              <m:t>→0</m:t>
                            </m:r>
                          </m:lim>
                        </m:limLow>
                      </m:fName>
                      <m:e>
                        <m:f>
                          <m:fPr>
                            <m:ctrlPr>
                              <a:rPr lang="en-US" sz="1600" b="0" i="1" noProof="0" smtClean="0">
                                <a:solidFill>
                                  <a:schemeClr val="bg2"/>
                                </a:solidFill>
                                <a:latin typeface="Cambria Math" panose="02040503050406030204" pitchFamily="18" charset="0"/>
                                <a:ea typeface="Cambria Math" panose="02040503050406030204" pitchFamily="18" charset="0"/>
                              </a:rPr>
                            </m:ctrlPr>
                          </m:fPr>
                          <m:num>
                            <m:r>
                              <a:rPr lang="en-US" sz="1600" b="0" i="1" noProof="0" smtClean="0">
                                <a:solidFill>
                                  <a:schemeClr val="bg2"/>
                                </a:solidFill>
                                <a:latin typeface="Cambria Math" panose="02040503050406030204" pitchFamily="18" charset="0"/>
                                <a:ea typeface="Cambria Math" panose="02040503050406030204" pitchFamily="18" charset="0"/>
                              </a:rPr>
                              <m:t>𝑃</m:t>
                            </m:r>
                            <m:r>
                              <a:rPr lang="en-US" sz="1600" b="0" i="1" noProof="0" smtClean="0">
                                <a:solidFill>
                                  <a:schemeClr val="bg2"/>
                                </a:solidFill>
                                <a:latin typeface="Cambria Math" panose="02040503050406030204" pitchFamily="18" charset="0"/>
                                <a:ea typeface="Cambria Math" panose="02040503050406030204" pitchFamily="18" charset="0"/>
                              </a:rPr>
                              <m:t>(</m:t>
                            </m:r>
                            <m:r>
                              <a:rPr lang="en-US" sz="1600" b="0" i="1" noProof="0" smtClean="0">
                                <a:solidFill>
                                  <a:schemeClr val="bg2"/>
                                </a:solidFill>
                                <a:latin typeface="Cambria Math" panose="02040503050406030204" pitchFamily="18" charset="0"/>
                                <a:ea typeface="Cambria Math" panose="02040503050406030204" pitchFamily="18" charset="0"/>
                              </a:rPr>
                              <m:t>𝑋</m:t>
                            </m:r>
                            <m:d>
                              <m:dPr>
                                <m:ctrlPr>
                                  <a:rPr lang="en-US" sz="1600" b="0" i="1" noProof="0" smtClean="0">
                                    <a:solidFill>
                                      <a:schemeClr val="bg2"/>
                                    </a:solidFill>
                                    <a:latin typeface="Cambria Math" panose="02040503050406030204" pitchFamily="18" charset="0"/>
                                    <a:ea typeface="Cambria Math" panose="02040503050406030204" pitchFamily="18" charset="0"/>
                                  </a:rPr>
                                </m:ctrlPr>
                              </m:dPr>
                              <m:e>
                                <m:r>
                                  <a:rPr lang="en-US" sz="1600" b="0" i="1" noProof="0" smtClean="0">
                                    <a:solidFill>
                                      <a:schemeClr val="bg2"/>
                                    </a:solidFill>
                                    <a:latin typeface="Cambria Math" panose="02040503050406030204" pitchFamily="18" charset="0"/>
                                    <a:ea typeface="Cambria Math" panose="02040503050406030204" pitchFamily="18" charset="0"/>
                                  </a:rPr>
                                  <m:t>𝑡</m:t>
                                </m:r>
                                <m:r>
                                  <a:rPr lang="en-US" sz="1600" b="0" i="1" noProof="0" smtClean="0">
                                    <a:solidFill>
                                      <a:schemeClr val="bg2"/>
                                    </a:solidFill>
                                    <a:latin typeface="Cambria Math" panose="02040503050406030204" pitchFamily="18" charset="0"/>
                                    <a:ea typeface="Cambria Math" panose="02040503050406030204" pitchFamily="18" charset="0"/>
                                  </a:rPr>
                                  <m:t>+</m:t>
                                </m:r>
                                <m:r>
                                  <a:rPr lang="en-US" sz="1600" b="0" i="1" noProof="0" smtClean="0">
                                    <a:solidFill>
                                      <a:schemeClr val="bg2"/>
                                    </a:solidFill>
                                    <a:latin typeface="Cambria Math" panose="02040503050406030204" pitchFamily="18" charset="0"/>
                                    <a:ea typeface="Cambria Math" panose="02040503050406030204" pitchFamily="18" charset="0"/>
                                  </a:rPr>
                                  <m:t>𝑑𝑡</m:t>
                                </m:r>
                              </m:e>
                            </m:d>
                            <m:r>
                              <a:rPr lang="en-US" sz="1600" b="0" i="1" noProof="0" smtClean="0">
                                <a:solidFill>
                                  <a:schemeClr val="bg2"/>
                                </a:solidFill>
                                <a:latin typeface="Cambria Math" panose="02040503050406030204" pitchFamily="18" charset="0"/>
                                <a:ea typeface="Cambria Math" panose="02040503050406030204" pitchFamily="18" charset="0"/>
                              </a:rPr>
                              <m:t>=</m:t>
                            </m:r>
                            <m:r>
                              <a:rPr lang="en-US" sz="1600" b="0" i="1" noProof="0" smtClean="0">
                                <a:solidFill>
                                  <a:schemeClr val="bg2"/>
                                </a:solidFill>
                                <a:latin typeface="Cambria Math" panose="02040503050406030204" pitchFamily="18" charset="0"/>
                                <a:ea typeface="Cambria Math" panose="02040503050406030204" pitchFamily="18" charset="0"/>
                              </a:rPr>
                              <m:t>h</m:t>
                            </m:r>
                            <m:r>
                              <a:rPr lang="en-US" sz="1600" b="0" i="1" noProof="0" smtClean="0">
                                <a:solidFill>
                                  <a:schemeClr val="bg2"/>
                                </a:solidFill>
                                <a:latin typeface="Cambria Math" panose="02040503050406030204" pitchFamily="18" charset="0"/>
                                <a:ea typeface="Cambria Math" panose="02040503050406030204" pitchFamily="18" charset="0"/>
                              </a:rPr>
                              <m:t>∣</m:t>
                            </m:r>
                            <m:r>
                              <a:rPr lang="en-US" sz="1600" b="0" i="1" noProof="0" smtClean="0">
                                <a:solidFill>
                                  <a:schemeClr val="bg2"/>
                                </a:solidFill>
                                <a:latin typeface="Cambria Math" panose="02040503050406030204" pitchFamily="18" charset="0"/>
                                <a:ea typeface="Cambria Math" panose="02040503050406030204" pitchFamily="18" charset="0"/>
                              </a:rPr>
                              <m:t>𝑋</m:t>
                            </m:r>
                            <m:d>
                              <m:dPr>
                                <m:ctrlPr>
                                  <a:rPr lang="en-US" sz="1600" b="0" i="1" noProof="0" smtClean="0">
                                    <a:solidFill>
                                      <a:schemeClr val="bg2"/>
                                    </a:solidFill>
                                    <a:latin typeface="Cambria Math" panose="02040503050406030204" pitchFamily="18" charset="0"/>
                                    <a:ea typeface="Cambria Math" panose="02040503050406030204" pitchFamily="18" charset="0"/>
                                  </a:rPr>
                                </m:ctrlPr>
                              </m:dPr>
                              <m:e>
                                <m:r>
                                  <a:rPr lang="en-US" sz="1600" b="0" i="1" noProof="0" smtClean="0">
                                    <a:solidFill>
                                      <a:schemeClr val="bg2"/>
                                    </a:solidFill>
                                    <a:latin typeface="Cambria Math" panose="02040503050406030204" pitchFamily="18" charset="0"/>
                                    <a:ea typeface="Cambria Math" panose="02040503050406030204" pitchFamily="18" charset="0"/>
                                  </a:rPr>
                                  <m:t>𝑡</m:t>
                                </m:r>
                              </m:e>
                            </m:d>
                            <m:r>
                              <a:rPr lang="en-US" sz="1600" b="0" i="1" noProof="0" smtClean="0">
                                <a:solidFill>
                                  <a:schemeClr val="bg2"/>
                                </a:solidFill>
                                <a:latin typeface="Cambria Math" panose="02040503050406030204" pitchFamily="18" charset="0"/>
                                <a:ea typeface="Cambria Math" panose="02040503050406030204" pitchFamily="18" charset="0"/>
                              </a:rPr>
                              <m:t>=</m:t>
                            </m:r>
                            <m:r>
                              <a:rPr lang="en-US" sz="1600" b="0" i="1" noProof="0" smtClean="0">
                                <a:solidFill>
                                  <a:schemeClr val="bg2"/>
                                </a:solidFill>
                                <a:latin typeface="Cambria Math" panose="02040503050406030204" pitchFamily="18" charset="0"/>
                                <a:ea typeface="Cambria Math" panose="02040503050406030204" pitchFamily="18" charset="0"/>
                              </a:rPr>
                              <m:t>𝑔</m:t>
                            </m:r>
                            <m:r>
                              <a:rPr lang="en-US" sz="1600" b="0" i="1" noProof="0" smtClean="0">
                                <a:solidFill>
                                  <a:schemeClr val="bg2"/>
                                </a:solidFill>
                                <a:latin typeface="Cambria Math" panose="02040503050406030204" pitchFamily="18" charset="0"/>
                                <a:ea typeface="Cambria Math" panose="02040503050406030204" pitchFamily="18" charset="0"/>
                              </a:rPr>
                              <m:t>)</m:t>
                            </m:r>
                          </m:num>
                          <m:den>
                            <m:r>
                              <a:rPr lang="en-US" sz="1600" b="0" i="1" noProof="0" smtClean="0">
                                <a:solidFill>
                                  <a:schemeClr val="bg2"/>
                                </a:solidFill>
                                <a:latin typeface="Cambria Math" panose="02040503050406030204" pitchFamily="18" charset="0"/>
                                <a:ea typeface="Cambria Math" panose="02040503050406030204" pitchFamily="18" charset="0"/>
                              </a:rPr>
                              <m:t>𝑑𝑡</m:t>
                            </m:r>
                          </m:den>
                        </m:f>
                      </m:e>
                    </m:func>
                  </m:oMath>
                </a14:m>
                <a:endParaRPr lang="en-NL" sz="1600" noProof="0" dirty="0">
                  <a:solidFill>
                    <a:schemeClr val="bg2"/>
                  </a:solidFill>
                </a:endParaRPr>
              </a:p>
              <a:p>
                <a:endParaRPr lang="en-NL" sz="1600" dirty="0">
                  <a:solidFill>
                    <a:schemeClr val="bg2"/>
                  </a:solidFill>
                </a:endParaRPr>
              </a:p>
              <a:p>
                <a:r>
                  <a:rPr lang="en-NL" sz="1600" noProof="0" dirty="0">
                    <a:solidFill>
                      <a:schemeClr val="bg2"/>
                    </a:solidFill>
                  </a:rPr>
                  <a:t>Transition Probability: </a:t>
                </a:r>
                <a14:m>
                  <m:oMath xmlns:m="http://schemas.openxmlformats.org/officeDocument/2006/math">
                    <m:sSub>
                      <m:sSubPr>
                        <m:ctrlPr>
                          <a:rPr lang="en-US" sz="1600" b="0" i="1" noProof="0" smtClean="0">
                            <a:solidFill>
                              <a:schemeClr val="bg2"/>
                            </a:solidFill>
                            <a:latin typeface="Cambria Math" panose="02040503050406030204" pitchFamily="18" charset="0"/>
                            <a:ea typeface="Cambria Math" panose="02040503050406030204" pitchFamily="18" charset="0"/>
                          </a:rPr>
                        </m:ctrlPr>
                      </m:sSubPr>
                      <m:e>
                        <m:r>
                          <a:rPr lang="en-US" sz="1600" b="0" i="1" noProof="0" smtClean="0">
                            <a:solidFill>
                              <a:schemeClr val="bg2"/>
                            </a:solidFill>
                            <a:latin typeface="Cambria Math" panose="02040503050406030204" pitchFamily="18" charset="0"/>
                            <a:ea typeface="Cambria Math" panose="02040503050406030204" pitchFamily="18" charset="0"/>
                          </a:rPr>
                          <m:t>𝑃</m:t>
                        </m:r>
                      </m:e>
                      <m:sub>
                        <m:r>
                          <a:rPr lang="en-US" sz="1600" b="0" i="1" noProof="0" smtClean="0">
                            <a:solidFill>
                              <a:schemeClr val="bg2"/>
                            </a:solidFill>
                            <a:latin typeface="Cambria Math" panose="02040503050406030204" pitchFamily="18" charset="0"/>
                            <a:ea typeface="Cambria Math" panose="02040503050406030204" pitchFamily="18" charset="0"/>
                          </a:rPr>
                          <m:t>𝑔h</m:t>
                        </m:r>
                      </m:sub>
                    </m:sSub>
                    <m:d>
                      <m:dPr>
                        <m:ctrlPr>
                          <a:rPr lang="en-US" sz="1600" b="0" i="1" noProof="0" smtClean="0">
                            <a:solidFill>
                              <a:schemeClr val="bg2"/>
                            </a:solidFill>
                            <a:latin typeface="Cambria Math" panose="02040503050406030204" pitchFamily="18" charset="0"/>
                            <a:ea typeface="Cambria Math" panose="02040503050406030204" pitchFamily="18" charset="0"/>
                          </a:rPr>
                        </m:ctrlPr>
                      </m:dPr>
                      <m:e>
                        <m:r>
                          <a:rPr lang="en-US" sz="1600" b="0" i="1" noProof="0" smtClean="0">
                            <a:solidFill>
                              <a:schemeClr val="bg2"/>
                            </a:solidFill>
                            <a:latin typeface="Cambria Math" panose="02040503050406030204" pitchFamily="18" charset="0"/>
                            <a:ea typeface="Cambria Math" panose="02040503050406030204" pitchFamily="18" charset="0"/>
                          </a:rPr>
                          <m:t>𝑠</m:t>
                        </m:r>
                        <m:r>
                          <a:rPr lang="en-US" sz="1600" b="0" i="1" noProof="0" smtClean="0">
                            <a:solidFill>
                              <a:schemeClr val="bg2"/>
                            </a:solidFill>
                            <a:latin typeface="Cambria Math" panose="02040503050406030204" pitchFamily="18" charset="0"/>
                            <a:ea typeface="Cambria Math" panose="02040503050406030204" pitchFamily="18" charset="0"/>
                          </a:rPr>
                          <m:t>,</m:t>
                        </m:r>
                        <m:r>
                          <a:rPr lang="en-US" sz="1600" b="0" i="1" noProof="0" smtClean="0">
                            <a:solidFill>
                              <a:schemeClr val="bg2"/>
                            </a:solidFill>
                            <a:latin typeface="Cambria Math" panose="02040503050406030204" pitchFamily="18" charset="0"/>
                            <a:ea typeface="Cambria Math" panose="02040503050406030204" pitchFamily="18" charset="0"/>
                          </a:rPr>
                          <m:t>𝑡</m:t>
                        </m:r>
                      </m:e>
                    </m:d>
                    <m:r>
                      <a:rPr lang="en-US" sz="1600" b="0" i="1" noProof="0" smtClean="0">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𝑃</m:t>
                    </m:r>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𝑋</m:t>
                    </m:r>
                    <m:d>
                      <m:dPr>
                        <m:ctrlPr>
                          <a:rPr lang="en-US" sz="1600" i="1">
                            <a:solidFill>
                              <a:schemeClr val="bg2"/>
                            </a:solidFill>
                            <a:latin typeface="Cambria Math" panose="02040503050406030204" pitchFamily="18" charset="0"/>
                            <a:ea typeface="Cambria Math" panose="02040503050406030204" pitchFamily="18" charset="0"/>
                          </a:rPr>
                        </m:ctrlPr>
                      </m:dPr>
                      <m:e>
                        <m:r>
                          <a:rPr lang="en-US" sz="1600" i="1">
                            <a:solidFill>
                              <a:schemeClr val="bg2"/>
                            </a:solidFill>
                            <a:latin typeface="Cambria Math" panose="02040503050406030204" pitchFamily="18" charset="0"/>
                            <a:ea typeface="Cambria Math" panose="02040503050406030204" pitchFamily="18" charset="0"/>
                          </a:rPr>
                          <m:t>𝑡</m:t>
                        </m:r>
                      </m:e>
                    </m:d>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h</m:t>
                    </m:r>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𝑋</m:t>
                    </m:r>
                    <m:d>
                      <m:dPr>
                        <m:ctrlPr>
                          <a:rPr lang="en-US" sz="1600" i="1">
                            <a:solidFill>
                              <a:schemeClr val="bg2"/>
                            </a:solidFill>
                            <a:latin typeface="Cambria Math" panose="02040503050406030204" pitchFamily="18" charset="0"/>
                            <a:ea typeface="Cambria Math" panose="02040503050406030204" pitchFamily="18" charset="0"/>
                          </a:rPr>
                        </m:ctrlPr>
                      </m:dPr>
                      <m:e>
                        <m:r>
                          <a:rPr lang="en-US" sz="1600" b="0" i="1" smtClean="0">
                            <a:solidFill>
                              <a:schemeClr val="bg2"/>
                            </a:solidFill>
                            <a:latin typeface="Cambria Math" panose="02040503050406030204" pitchFamily="18" charset="0"/>
                            <a:ea typeface="Cambria Math" panose="02040503050406030204" pitchFamily="18" charset="0"/>
                          </a:rPr>
                          <m:t>𝑠</m:t>
                        </m:r>
                      </m:e>
                    </m:d>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𝑔</m:t>
                    </m:r>
                    <m:r>
                      <a:rPr lang="en-US" sz="1600" i="1">
                        <a:solidFill>
                          <a:schemeClr val="bg2"/>
                        </a:solidFill>
                        <a:latin typeface="Cambria Math" panose="02040503050406030204" pitchFamily="18" charset="0"/>
                        <a:ea typeface="Cambria Math" panose="02040503050406030204" pitchFamily="18" charset="0"/>
                      </a:rPr>
                      <m:t>)</m:t>
                    </m:r>
                  </m:oMath>
                </a14:m>
                <a:endParaRPr lang="en-NL" sz="1600" noProof="0" dirty="0">
                  <a:solidFill>
                    <a:schemeClr val="bg2"/>
                  </a:solidFill>
                </a:endParaRPr>
              </a:p>
              <a:p>
                <a:endParaRPr lang="en-NL" sz="1600" dirty="0">
                  <a:solidFill>
                    <a:schemeClr val="bg2"/>
                  </a:solidFill>
                </a:endParaRPr>
              </a:p>
              <a:p>
                <a:r>
                  <a:rPr lang="en-NL" sz="1600" dirty="0">
                    <a:solidFill>
                      <a:schemeClr val="bg2"/>
                    </a:solidFill>
                  </a:rPr>
                  <a:t>State Occupation Probability: </a:t>
                </a:r>
                <a14:m>
                  <m:oMath xmlns:m="http://schemas.openxmlformats.org/officeDocument/2006/math">
                    <m:sSub>
                      <m:sSubPr>
                        <m:ctrlPr>
                          <a:rPr lang="en-US" sz="1600" b="0" i="1" noProof="0" smtClean="0">
                            <a:solidFill>
                              <a:schemeClr val="bg2"/>
                            </a:solidFill>
                            <a:latin typeface="Cambria Math" panose="02040503050406030204" pitchFamily="18" charset="0"/>
                            <a:ea typeface="Cambria Math" panose="02040503050406030204" pitchFamily="18" charset="0"/>
                          </a:rPr>
                        </m:ctrlPr>
                      </m:sSubPr>
                      <m:e>
                        <m:r>
                          <a:rPr lang="en-US" sz="1600" b="0" i="1" noProof="0" smtClean="0">
                            <a:solidFill>
                              <a:schemeClr val="bg2"/>
                            </a:solidFill>
                            <a:latin typeface="Cambria Math" panose="02040503050406030204" pitchFamily="18" charset="0"/>
                            <a:ea typeface="Cambria Math" panose="02040503050406030204" pitchFamily="18" charset="0"/>
                          </a:rPr>
                          <m:t>𝑃</m:t>
                        </m:r>
                      </m:e>
                      <m:sub>
                        <m:r>
                          <a:rPr lang="en-US" sz="1600" b="0" i="1" noProof="0" smtClean="0">
                            <a:solidFill>
                              <a:schemeClr val="bg2"/>
                            </a:solidFill>
                            <a:latin typeface="Cambria Math" panose="02040503050406030204" pitchFamily="18" charset="0"/>
                            <a:ea typeface="Cambria Math" panose="02040503050406030204" pitchFamily="18" charset="0"/>
                          </a:rPr>
                          <m:t>h</m:t>
                        </m:r>
                      </m:sub>
                    </m:sSub>
                    <m:d>
                      <m:dPr>
                        <m:ctrlPr>
                          <a:rPr lang="en-US" sz="1600" b="0" i="1" noProof="0" smtClean="0">
                            <a:solidFill>
                              <a:schemeClr val="bg2"/>
                            </a:solidFill>
                            <a:latin typeface="Cambria Math" panose="02040503050406030204" pitchFamily="18" charset="0"/>
                            <a:ea typeface="Cambria Math" panose="02040503050406030204" pitchFamily="18" charset="0"/>
                          </a:rPr>
                        </m:ctrlPr>
                      </m:dPr>
                      <m:e>
                        <m:r>
                          <a:rPr lang="en-US" sz="1600" b="0" i="1" noProof="0" smtClean="0">
                            <a:solidFill>
                              <a:schemeClr val="bg2"/>
                            </a:solidFill>
                            <a:latin typeface="Cambria Math" panose="02040503050406030204" pitchFamily="18" charset="0"/>
                            <a:ea typeface="Cambria Math" panose="02040503050406030204" pitchFamily="18" charset="0"/>
                          </a:rPr>
                          <m:t>𝑡</m:t>
                        </m:r>
                      </m:e>
                    </m:d>
                    <m:r>
                      <a:rPr lang="en-US" sz="1600" b="0" i="1" noProof="0" smtClean="0">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𝑃</m:t>
                    </m:r>
                    <m:d>
                      <m:dPr>
                        <m:ctrlPr>
                          <a:rPr lang="en-US" sz="1600" i="1">
                            <a:solidFill>
                              <a:schemeClr val="bg2"/>
                            </a:solidFill>
                            <a:latin typeface="Cambria Math" panose="02040503050406030204" pitchFamily="18" charset="0"/>
                            <a:ea typeface="Cambria Math" panose="02040503050406030204" pitchFamily="18" charset="0"/>
                          </a:rPr>
                        </m:ctrlPr>
                      </m:dPr>
                      <m:e>
                        <m:r>
                          <a:rPr lang="en-US" sz="1600" i="1">
                            <a:solidFill>
                              <a:schemeClr val="bg2"/>
                            </a:solidFill>
                            <a:latin typeface="Cambria Math" panose="02040503050406030204" pitchFamily="18" charset="0"/>
                            <a:ea typeface="Cambria Math" panose="02040503050406030204" pitchFamily="18" charset="0"/>
                          </a:rPr>
                          <m:t>𝑋</m:t>
                        </m:r>
                        <m:d>
                          <m:dPr>
                            <m:ctrlPr>
                              <a:rPr lang="en-US" sz="1600" i="1">
                                <a:solidFill>
                                  <a:schemeClr val="bg2"/>
                                </a:solidFill>
                                <a:latin typeface="Cambria Math" panose="02040503050406030204" pitchFamily="18" charset="0"/>
                                <a:ea typeface="Cambria Math" panose="02040503050406030204" pitchFamily="18" charset="0"/>
                              </a:rPr>
                            </m:ctrlPr>
                          </m:dPr>
                          <m:e>
                            <m:r>
                              <a:rPr lang="en-US" sz="1600" i="1">
                                <a:solidFill>
                                  <a:schemeClr val="bg2"/>
                                </a:solidFill>
                                <a:latin typeface="Cambria Math" panose="02040503050406030204" pitchFamily="18" charset="0"/>
                                <a:ea typeface="Cambria Math" panose="02040503050406030204" pitchFamily="18" charset="0"/>
                              </a:rPr>
                              <m:t>𝑡</m:t>
                            </m:r>
                          </m:e>
                        </m:d>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h</m:t>
                        </m:r>
                      </m:e>
                    </m:d>
                    <m:r>
                      <a:rPr lang="en-US" sz="1600" b="0" i="1" smtClean="0">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𝑃</m:t>
                        </m:r>
                      </m:e>
                      <m:sub>
                        <m:r>
                          <a:rPr lang="en-US" sz="1600" b="0" i="1" smtClean="0">
                            <a:solidFill>
                              <a:schemeClr val="bg2"/>
                            </a:solidFill>
                            <a:latin typeface="Cambria Math" panose="02040503050406030204" pitchFamily="18" charset="0"/>
                            <a:ea typeface="Cambria Math" panose="02040503050406030204" pitchFamily="18" charset="0"/>
                          </a:rPr>
                          <m:t>1</m:t>
                        </m:r>
                        <m:r>
                          <a:rPr lang="en-US" sz="1600" b="0" i="1" smtClean="0">
                            <a:solidFill>
                              <a:schemeClr val="bg2"/>
                            </a:solidFill>
                            <a:latin typeface="Cambria Math" panose="02040503050406030204" pitchFamily="18" charset="0"/>
                            <a:ea typeface="Cambria Math" panose="02040503050406030204" pitchFamily="18" charset="0"/>
                          </a:rPr>
                          <m:t>h</m:t>
                        </m:r>
                      </m:sub>
                    </m:sSub>
                    <m:d>
                      <m:dPr>
                        <m:ctrlPr>
                          <a:rPr lang="en-US" sz="1600" i="1">
                            <a:solidFill>
                              <a:schemeClr val="bg2"/>
                            </a:solidFill>
                            <a:latin typeface="Cambria Math" panose="02040503050406030204" pitchFamily="18" charset="0"/>
                            <a:ea typeface="Cambria Math" panose="02040503050406030204" pitchFamily="18" charset="0"/>
                          </a:rPr>
                        </m:ctrlPr>
                      </m:dPr>
                      <m:e>
                        <m:r>
                          <a:rPr lang="en-US" sz="1600" b="0" i="1" smtClean="0">
                            <a:solidFill>
                              <a:schemeClr val="bg2"/>
                            </a:solidFill>
                            <a:latin typeface="Cambria Math" panose="02040503050406030204" pitchFamily="18" charset="0"/>
                            <a:ea typeface="Cambria Math" panose="02040503050406030204" pitchFamily="18" charset="0"/>
                          </a:rPr>
                          <m:t>0</m:t>
                        </m:r>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𝑡</m:t>
                        </m:r>
                      </m:e>
                    </m:d>
                  </m:oMath>
                </a14:m>
                <a:endParaRPr lang="en-NL" sz="1600" noProof="0" dirty="0">
                  <a:solidFill>
                    <a:schemeClr val="bg2"/>
                  </a:solidFill>
                </a:endParaRPr>
              </a:p>
              <a:p>
                <a:endParaRPr lang="en-NL" sz="1600" noProof="0" dirty="0">
                  <a:solidFill>
                    <a:schemeClr val="bg2"/>
                  </a:solidFill>
                </a:endParaRPr>
              </a:p>
              <a:p>
                <a:endParaRPr lang="en-NL" sz="1600" dirty="0">
                  <a:solidFill>
                    <a:schemeClr val="bg2"/>
                  </a:solidFill>
                </a:endParaRPr>
              </a:p>
              <a:p>
                <a:r>
                  <a:rPr lang="en-NL" sz="1600" b="1" noProof="0" dirty="0">
                    <a:solidFill>
                      <a:schemeClr val="bg2"/>
                    </a:solidFill>
                  </a:rPr>
                  <a:t>Expected Length of Stay (ELoS): </a:t>
                </a:r>
                <a14:m>
                  <m:oMath xmlns:m="http://schemas.openxmlformats.org/officeDocument/2006/math">
                    <m:sSub>
                      <m:sSubPr>
                        <m:ctrlPr>
                          <a:rPr lang="en-US" sz="1600" b="1" i="1" noProof="0" smtClean="0">
                            <a:solidFill>
                              <a:schemeClr val="bg2"/>
                            </a:solidFill>
                            <a:latin typeface="Cambria Math" panose="02040503050406030204" pitchFamily="18" charset="0"/>
                            <a:ea typeface="Cambria Math" panose="02040503050406030204" pitchFamily="18" charset="0"/>
                          </a:rPr>
                        </m:ctrlPr>
                      </m:sSubPr>
                      <m:e>
                        <m:r>
                          <a:rPr lang="en-US" sz="1600" b="1" i="1" noProof="0" smtClean="0">
                            <a:solidFill>
                              <a:schemeClr val="bg2"/>
                            </a:solidFill>
                            <a:latin typeface="Cambria Math" panose="02040503050406030204" pitchFamily="18" charset="0"/>
                            <a:ea typeface="Cambria Math" panose="02040503050406030204" pitchFamily="18" charset="0"/>
                          </a:rPr>
                          <m:t>𝑬</m:t>
                        </m:r>
                      </m:e>
                      <m:sub>
                        <m:r>
                          <a:rPr lang="en-US" sz="1600" b="1" i="1" noProof="0" smtClean="0">
                            <a:solidFill>
                              <a:schemeClr val="bg2"/>
                            </a:solidFill>
                            <a:latin typeface="Cambria Math" panose="02040503050406030204" pitchFamily="18" charset="0"/>
                            <a:ea typeface="Cambria Math" panose="02040503050406030204" pitchFamily="18" charset="0"/>
                          </a:rPr>
                          <m:t>𝒉</m:t>
                        </m:r>
                      </m:sub>
                    </m:sSub>
                    <m:d>
                      <m:dPr>
                        <m:ctrlPr>
                          <a:rPr lang="en-US" sz="1600" b="1" i="1" noProof="0" smtClean="0">
                            <a:solidFill>
                              <a:schemeClr val="bg2"/>
                            </a:solidFill>
                            <a:latin typeface="Cambria Math" panose="02040503050406030204" pitchFamily="18" charset="0"/>
                            <a:ea typeface="Cambria Math" panose="02040503050406030204" pitchFamily="18" charset="0"/>
                          </a:rPr>
                        </m:ctrlPr>
                      </m:dPr>
                      <m:e>
                        <m:r>
                          <a:rPr lang="en-US" sz="1600" b="1" i="1" noProof="0" smtClean="0">
                            <a:solidFill>
                              <a:schemeClr val="bg2"/>
                            </a:solidFill>
                            <a:latin typeface="Cambria Math" panose="02040503050406030204" pitchFamily="18" charset="0"/>
                            <a:ea typeface="Cambria Math" panose="02040503050406030204" pitchFamily="18" charset="0"/>
                          </a:rPr>
                          <m:t>𝝉</m:t>
                        </m:r>
                      </m:e>
                    </m:d>
                    <m:r>
                      <a:rPr lang="en-US" sz="1600" b="1" i="1" noProof="0" smtClean="0">
                        <a:solidFill>
                          <a:schemeClr val="bg2"/>
                        </a:solidFill>
                        <a:latin typeface="Cambria Math" panose="02040503050406030204" pitchFamily="18" charset="0"/>
                        <a:ea typeface="Cambria Math" panose="02040503050406030204" pitchFamily="18" charset="0"/>
                      </a:rPr>
                      <m:t>=</m:t>
                    </m:r>
                    <m:nary>
                      <m:naryPr>
                        <m:ctrlPr>
                          <a:rPr lang="en-US" sz="1600" b="1" i="1">
                            <a:solidFill>
                              <a:schemeClr val="bg2"/>
                            </a:solidFill>
                            <a:latin typeface="Cambria Math" panose="02040503050406030204" pitchFamily="18" charset="0"/>
                            <a:ea typeface="Cambria Math" panose="02040503050406030204" pitchFamily="18" charset="0"/>
                          </a:rPr>
                        </m:ctrlPr>
                      </m:naryPr>
                      <m:sub>
                        <m:r>
                          <a:rPr lang="en-US" sz="1600" b="1" i="1">
                            <a:solidFill>
                              <a:schemeClr val="bg2"/>
                            </a:solidFill>
                            <a:latin typeface="Cambria Math" panose="02040503050406030204" pitchFamily="18" charset="0"/>
                            <a:ea typeface="Cambria Math" panose="02040503050406030204" pitchFamily="18" charset="0"/>
                          </a:rPr>
                          <m:t>𝟎</m:t>
                        </m:r>
                      </m:sub>
                      <m:sup>
                        <m:r>
                          <a:rPr lang="en-US" sz="1600" b="1" i="1">
                            <a:solidFill>
                              <a:schemeClr val="bg2"/>
                            </a:solidFill>
                            <a:latin typeface="Cambria Math" panose="02040503050406030204" pitchFamily="18" charset="0"/>
                            <a:ea typeface="Cambria Math" panose="02040503050406030204" pitchFamily="18" charset="0"/>
                          </a:rPr>
                          <m:t>𝝉</m:t>
                        </m:r>
                      </m:sup>
                      <m:e>
                        <m:sSub>
                          <m:sSubPr>
                            <m:ctrlPr>
                              <a:rPr lang="en-US" sz="1600" b="1" i="1">
                                <a:solidFill>
                                  <a:schemeClr val="bg2"/>
                                </a:solidFill>
                                <a:latin typeface="Cambria Math" panose="02040503050406030204" pitchFamily="18" charset="0"/>
                                <a:ea typeface="Cambria Math" panose="02040503050406030204" pitchFamily="18" charset="0"/>
                              </a:rPr>
                            </m:ctrlPr>
                          </m:sSubPr>
                          <m:e>
                            <m:r>
                              <a:rPr lang="en-US" sz="1600" b="1" i="1">
                                <a:solidFill>
                                  <a:schemeClr val="bg2"/>
                                </a:solidFill>
                                <a:latin typeface="Cambria Math" panose="02040503050406030204" pitchFamily="18" charset="0"/>
                                <a:ea typeface="Cambria Math" panose="02040503050406030204" pitchFamily="18" charset="0"/>
                              </a:rPr>
                              <m:t>𝑷</m:t>
                            </m:r>
                          </m:e>
                          <m:sub>
                            <m:r>
                              <a:rPr lang="en-US" sz="1600" b="1" i="1">
                                <a:solidFill>
                                  <a:schemeClr val="bg2"/>
                                </a:solidFill>
                                <a:latin typeface="Cambria Math" panose="02040503050406030204" pitchFamily="18" charset="0"/>
                                <a:ea typeface="Cambria Math" panose="02040503050406030204" pitchFamily="18" charset="0"/>
                              </a:rPr>
                              <m:t>𝒉</m:t>
                            </m:r>
                          </m:sub>
                        </m:sSub>
                        <m:d>
                          <m:dPr>
                            <m:ctrlPr>
                              <a:rPr lang="en-US" sz="1600" b="1" i="1">
                                <a:solidFill>
                                  <a:schemeClr val="bg2"/>
                                </a:solidFill>
                                <a:latin typeface="Cambria Math" panose="02040503050406030204" pitchFamily="18" charset="0"/>
                                <a:ea typeface="Cambria Math" panose="02040503050406030204" pitchFamily="18" charset="0"/>
                              </a:rPr>
                            </m:ctrlPr>
                          </m:dPr>
                          <m:e>
                            <m:r>
                              <a:rPr lang="en-US" sz="1600" b="1" i="1">
                                <a:solidFill>
                                  <a:schemeClr val="bg2"/>
                                </a:solidFill>
                                <a:latin typeface="Cambria Math" panose="02040503050406030204" pitchFamily="18" charset="0"/>
                                <a:ea typeface="Cambria Math" panose="02040503050406030204" pitchFamily="18" charset="0"/>
                              </a:rPr>
                              <m:t>𝒕</m:t>
                            </m:r>
                          </m:e>
                        </m:d>
                      </m:e>
                    </m:nary>
                    <m:r>
                      <a:rPr lang="en-US" sz="1600" b="1" i="1" smtClean="0">
                        <a:solidFill>
                          <a:schemeClr val="bg2"/>
                        </a:solidFill>
                        <a:latin typeface="Cambria Math" panose="02040503050406030204" pitchFamily="18" charset="0"/>
                        <a:ea typeface="Cambria Math" panose="02040503050406030204" pitchFamily="18" charset="0"/>
                      </a:rPr>
                      <m:t> </m:t>
                    </m:r>
                    <m:r>
                      <a:rPr lang="en-US" sz="1600" b="1" i="1" smtClean="0">
                        <a:solidFill>
                          <a:schemeClr val="bg2"/>
                        </a:solidFill>
                        <a:latin typeface="Cambria Math" panose="02040503050406030204" pitchFamily="18" charset="0"/>
                        <a:ea typeface="Cambria Math" panose="02040503050406030204" pitchFamily="18" charset="0"/>
                      </a:rPr>
                      <m:t>𝒅𝒕</m:t>
                    </m:r>
                  </m:oMath>
                </a14:m>
                <a:endParaRPr lang="en-NL" sz="1600" b="1" noProof="0" dirty="0">
                  <a:solidFill>
                    <a:schemeClr val="bg2"/>
                  </a:solidFill>
                </a:endParaRPr>
              </a:p>
              <a:p>
                <a:endParaRPr lang="en-NL" sz="1600" b="1" dirty="0">
                  <a:solidFill>
                    <a:schemeClr val="bg2"/>
                  </a:solidFill>
                </a:endParaRPr>
              </a:p>
              <a:p>
                <a:r>
                  <a:rPr lang="en-NL" sz="1600" b="1" dirty="0">
                    <a:solidFill>
                      <a:schemeClr val="bg2"/>
                    </a:solidFill>
                  </a:rPr>
                  <a:t>Q-RMST</a:t>
                </a:r>
                <a:r>
                  <a:rPr lang="en-NL" sz="1600" dirty="0">
                    <a:solidFill>
                      <a:schemeClr val="bg2"/>
                    </a:solidFill>
                  </a:rPr>
                  <a:t>:</a:t>
                </a:r>
              </a:p>
              <a:p>
                <a:endParaRPr lang="en-NL" sz="1600" dirty="0">
                  <a:solidFill>
                    <a:schemeClr val="bg2"/>
                  </a:solidFill>
                </a:endParaRPr>
              </a:p>
              <a:p>
                <a:pPr/>
                <a14:m>
                  <m:oMathPara xmlns:m="http://schemas.openxmlformats.org/officeDocument/2006/math">
                    <m:oMathParaPr>
                      <m:jc m:val="centerGroup"/>
                    </m:oMathParaPr>
                    <m:oMath xmlns:m="http://schemas.openxmlformats.org/officeDocument/2006/math">
                      <m:r>
                        <a:rPr lang="en-US" sz="1600" b="1" i="1" noProof="0" smtClean="0">
                          <a:solidFill>
                            <a:schemeClr val="bg2"/>
                          </a:solidFill>
                          <a:latin typeface="Cambria Math" panose="02040503050406030204" pitchFamily="18" charset="0"/>
                          <a:ea typeface="Cambria Math" panose="02040503050406030204" pitchFamily="18" charset="0"/>
                        </a:rPr>
                        <m:t>𝑸𝑹𝑴𝑺𝑻</m:t>
                      </m:r>
                      <m:d>
                        <m:dPr>
                          <m:ctrlPr>
                            <a:rPr lang="en-US" sz="1600" b="1" i="1" noProof="0" smtClean="0">
                              <a:solidFill>
                                <a:schemeClr val="bg2"/>
                              </a:solidFill>
                              <a:latin typeface="Cambria Math" panose="02040503050406030204" pitchFamily="18" charset="0"/>
                              <a:ea typeface="Cambria Math" panose="02040503050406030204" pitchFamily="18" charset="0"/>
                            </a:rPr>
                          </m:ctrlPr>
                        </m:dPr>
                        <m:e>
                          <m:r>
                            <a:rPr lang="en-US" sz="1600" b="1" i="1" noProof="0" smtClean="0">
                              <a:solidFill>
                                <a:schemeClr val="bg2"/>
                              </a:solidFill>
                              <a:latin typeface="Cambria Math" panose="02040503050406030204" pitchFamily="18" charset="0"/>
                              <a:ea typeface="Cambria Math" panose="02040503050406030204" pitchFamily="18" charset="0"/>
                            </a:rPr>
                            <m:t>𝝉</m:t>
                          </m:r>
                        </m:e>
                      </m:d>
                      <m:r>
                        <a:rPr lang="en-US" sz="1600" b="1" i="1" noProof="0" smtClean="0">
                          <a:solidFill>
                            <a:schemeClr val="bg2"/>
                          </a:solidFill>
                          <a:latin typeface="Cambria Math" panose="02040503050406030204" pitchFamily="18" charset="0"/>
                          <a:ea typeface="Cambria Math" panose="02040503050406030204" pitchFamily="18" charset="0"/>
                        </a:rPr>
                        <m:t>=</m:t>
                      </m:r>
                      <m:nary>
                        <m:naryPr>
                          <m:chr m:val="∑"/>
                          <m:ctrlPr>
                            <a:rPr lang="en-US" sz="1600" b="1" i="1" noProof="0" smtClean="0">
                              <a:solidFill>
                                <a:schemeClr val="bg2"/>
                              </a:solidFill>
                              <a:latin typeface="Cambria Math" panose="02040503050406030204" pitchFamily="18" charset="0"/>
                              <a:ea typeface="Cambria Math" panose="02040503050406030204" pitchFamily="18" charset="0"/>
                            </a:rPr>
                          </m:ctrlPr>
                        </m:naryPr>
                        <m:sub>
                          <m:r>
                            <a:rPr lang="en-US" sz="1600" b="1" i="1" noProof="0" smtClean="0">
                              <a:solidFill>
                                <a:schemeClr val="bg2"/>
                              </a:solidFill>
                              <a:latin typeface="Cambria Math" panose="02040503050406030204" pitchFamily="18" charset="0"/>
                              <a:ea typeface="Cambria Math" panose="02040503050406030204" pitchFamily="18" charset="0"/>
                            </a:rPr>
                            <m:t>𝒉</m:t>
                          </m:r>
                          <m:r>
                            <a:rPr lang="en-US" sz="1600" b="1" i="1" noProof="0" smtClean="0">
                              <a:solidFill>
                                <a:schemeClr val="bg2"/>
                              </a:solidFill>
                              <a:latin typeface="Cambria Math" panose="02040503050406030204" pitchFamily="18" charset="0"/>
                              <a:ea typeface="Cambria Math" panose="02040503050406030204" pitchFamily="18" charset="0"/>
                            </a:rPr>
                            <m:t>=</m:t>
                          </m:r>
                          <m:r>
                            <a:rPr lang="en-US" sz="1600" b="1" i="1" noProof="0" smtClean="0">
                              <a:solidFill>
                                <a:schemeClr val="bg2"/>
                              </a:solidFill>
                              <a:latin typeface="Cambria Math" panose="02040503050406030204" pitchFamily="18" charset="0"/>
                              <a:ea typeface="Cambria Math" panose="02040503050406030204" pitchFamily="18" charset="0"/>
                            </a:rPr>
                            <m:t>𝟏</m:t>
                          </m:r>
                        </m:sub>
                        <m:sup>
                          <m:r>
                            <a:rPr lang="en-US" sz="1600" b="1" i="1" noProof="0" smtClean="0">
                              <a:solidFill>
                                <a:schemeClr val="bg2"/>
                              </a:solidFill>
                              <a:latin typeface="Cambria Math" panose="02040503050406030204" pitchFamily="18" charset="0"/>
                              <a:ea typeface="Cambria Math" panose="02040503050406030204" pitchFamily="18" charset="0"/>
                            </a:rPr>
                            <m:t>𝑲</m:t>
                          </m:r>
                        </m:sup>
                        <m:e>
                          <m:sSubSup>
                            <m:sSubSupPr>
                              <m:ctrlPr>
                                <a:rPr lang="en-US" sz="1600" b="1" i="1" noProof="0" smtClean="0">
                                  <a:solidFill>
                                    <a:schemeClr val="bg2"/>
                                  </a:solidFill>
                                  <a:latin typeface="Cambria Math" panose="02040503050406030204" pitchFamily="18" charset="0"/>
                                  <a:ea typeface="Cambria Math" panose="02040503050406030204" pitchFamily="18" charset="0"/>
                                </a:rPr>
                              </m:ctrlPr>
                            </m:sSubSupPr>
                            <m:e>
                              <m:r>
                                <a:rPr lang="en-US" sz="1600" b="1" i="1" noProof="0" smtClean="0">
                                  <a:solidFill>
                                    <a:schemeClr val="bg2"/>
                                  </a:solidFill>
                                  <a:latin typeface="Cambria Math" panose="02040503050406030204" pitchFamily="18" charset="0"/>
                                  <a:ea typeface="Cambria Math" panose="02040503050406030204" pitchFamily="18" charset="0"/>
                                </a:rPr>
                                <m:t>𝒘</m:t>
                              </m:r>
                            </m:e>
                            <m:sub>
                              <m:r>
                                <a:rPr lang="en-US" sz="1600" b="1" i="1" noProof="0" smtClean="0">
                                  <a:solidFill>
                                    <a:schemeClr val="bg2"/>
                                  </a:solidFill>
                                  <a:latin typeface="Cambria Math" panose="02040503050406030204" pitchFamily="18" charset="0"/>
                                  <a:ea typeface="Cambria Math" panose="02040503050406030204" pitchFamily="18" charset="0"/>
                                </a:rPr>
                                <m:t>𝑸</m:t>
                              </m:r>
                            </m:sub>
                            <m:sup>
                              <m:r>
                                <a:rPr lang="en-US" sz="1600" b="1" i="1" noProof="0" smtClean="0">
                                  <a:solidFill>
                                    <a:schemeClr val="bg2"/>
                                  </a:solidFill>
                                  <a:latin typeface="Cambria Math" panose="02040503050406030204" pitchFamily="18" charset="0"/>
                                  <a:ea typeface="Cambria Math" panose="02040503050406030204" pitchFamily="18" charset="0"/>
                                </a:rPr>
                                <m:t>𝒑</m:t>
                              </m:r>
                            </m:sup>
                          </m:sSubSup>
                          <m:d>
                            <m:dPr>
                              <m:ctrlPr>
                                <a:rPr lang="en-US" sz="1600" b="1" i="1">
                                  <a:solidFill>
                                    <a:schemeClr val="bg2"/>
                                  </a:solidFill>
                                  <a:latin typeface="Cambria Math" panose="02040503050406030204" pitchFamily="18" charset="0"/>
                                  <a:ea typeface="Cambria Math" panose="02040503050406030204" pitchFamily="18" charset="0"/>
                                </a:rPr>
                              </m:ctrlPr>
                            </m:dPr>
                            <m:e>
                              <m:r>
                                <a:rPr lang="en-US" sz="1600" b="1" i="1">
                                  <a:solidFill>
                                    <a:schemeClr val="bg2"/>
                                  </a:solidFill>
                                  <a:latin typeface="Cambria Math" panose="02040503050406030204" pitchFamily="18" charset="0"/>
                                  <a:ea typeface="Cambria Math" panose="02040503050406030204" pitchFamily="18" charset="0"/>
                                </a:rPr>
                                <m:t>𝝉</m:t>
                              </m:r>
                            </m:e>
                          </m:d>
                          <m:r>
                            <a:rPr lang="en-US" sz="1600" b="1" i="1" noProof="0" smtClean="0">
                              <a:solidFill>
                                <a:schemeClr val="bg2"/>
                              </a:solidFill>
                              <a:latin typeface="Cambria Math" panose="02040503050406030204" pitchFamily="18" charset="0"/>
                              <a:ea typeface="Cambria Math" panose="02040503050406030204" pitchFamily="18" charset="0"/>
                            </a:rPr>
                            <m:t>⋅</m:t>
                          </m:r>
                          <m:sSub>
                            <m:sSubPr>
                              <m:ctrlPr>
                                <a:rPr lang="en-US" sz="1600" b="1" i="1">
                                  <a:solidFill>
                                    <a:schemeClr val="bg2"/>
                                  </a:solidFill>
                                  <a:latin typeface="Cambria Math" panose="02040503050406030204" pitchFamily="18" charset="0"/>
                                  <a:ea typeface="Cambria Math" panose="02040503050406030204" pitchFamily="18" charset="0"/>
                                </a:rPr>
                              </m:ctrlPr>
                            </m:sSubPr>
                            <m:e>
                              <m:r>
                                <a:rPr lang="en-US" sz="1600" b="1" i="1" smtClean="0">
                                  <a:solidFill>
                                    <a:schemeClr val="bg2"/>
                                  </a:solidFill>
                                  <a:latin typeface="Cambria Math" panose="02040503050406030204" pitchFamily="18" charset="0"/>
                                  <a:ea typeface="Cambria Math" panose="02040503050406030204" pitchFamily="18" charset="0"/>
                                </a:rPr>
                                <m:t>𝑬</m:t>
                              </m:r>
                            </m:e>
                            <m:sub>
                              <m:r>
                                <a:rPr lang="en-US" sz="1600" b="1" i="1" smtClean="0">
                                  <a:solidFill>
                                    <a:schemeClr val="bg2"/>
                                  </a:solidFill>
                                  <a:latin typeface="Cambria Math" panose="02040503050406030204" pitchFamily="18" charset="0"/>
                                  <a:ea typeface="Cambria Math" panose="02040503050406030204" pitchFamily="18" charset="0"/>
                                </a:rPr>
                                <m:t>𝒉</m:t>
                              </m:r>
                            </m:sub>
                          </m:sSub>
                          <m:d>
                            <m:dPr>
                              <m:ctrlPr>
                                <a:rPr lang="en-US" sz="1600" b="1" i="1">
                                  <a:solidFill>
                                    <a:schemeClr val="bg2"/>
                                  </a:solidFill>
                                  <a:latin typeface="Cambria Math" panose="02040503050406030204" pitchFamily="18" charset="0"/>
                                  <a:ea typeface="Cambria Math" panose="02040503050406030204" pitchFamily="18" charset="0"/>
                                </a:rPr>
                              </m:ctrlPr>
                            </m:dPr>
                            <m:e>
                              <m:r>
                                <a:rPr lang="en-US" sz="1600" b="1" i="1" smtClean="0">
                                  <a:solidFill>
                                    <a:schemeClr val="bg2"/>
                                  </a:solidFill>
                                  <a:latin typeface="Cambria Math" panose="02040503050406030204" pitchFamily="18" charset="0"/>
                                  <a:ea typeface="Cambria Math" panose="02040503050406030204" pitchFamily="18" charset="0"/>
                                </a:rPr>
                                <m:t>𝝉</m:t>
                              </m:r>
                            </m:e>
                          </m:d>
                          <m:r>
                            <a:rPr lang="en-US" sz="1600" b="1" i="1" smtClean="0">
                              <a:solidFill>
                                <a:schemeClr val="bg2"/>
                              </a:solidFill>
                              <a:latin typeface="Cambria Math" panose="02040503050406030204" pitchFamily="18" charset="0"/>
                              <a:ea typeface="Cambria Math" panose="02040503050406030204" pitchFamily="18" charset="0"/>
                            </a:rPr>
                            <m:t> </m:t>
                          </m:r>
                        </m:e>
                      </m:nary>
                    </m:oMath>
                  </m:oMathPara>
                </a14:m>
                <a:endParaRPr lang="en-NL" sz="1600" b="1" noProof="0" dirty="0">
                  <a:solidFill>
                    <a:schemeClr val="bg2"/>
                  </a:solidFill>
                </a:endParaRPr>
              </a:p>
              <a:p>
                <a:endParaRPr lang="en-NL" noProof="0" dirty="0">
                  <a:solidFill>
                    <a:schemeClr val="bg2"/>
                  </a:solidFill>
                </a:endParaRPr>
              </a:p>
              <a:p>
                <a:endParaRPr lang="en-NL" noProof="0" dirty="0">
                  <a:solidFill>
                    <a:schemeClr val="bg2"/>
                  </a:solidFill>
                </a:endParaRPr>
              </a:p>
            </p:txBody>
          </p:sp>
        </mc:Choice>
        <mc:Fallback xmlns="">
          <p:sp>
            <p:nvSpPr>
              <p:cNvPr id="4" name="TextBox 3">
                <a:extLst>
                  <a:ext uri="{FF2B5EF4-FFF2-40B4-BE49-F238E27FC236}">
                    <a16:creationId xmlns:a16="http://schemas.microsoft.com/office/drawing/2014/main" id="{AAE3BA61-DD02-8A0B-95DF-0039D509EB47}"/>
                  </a:ext>
                </a:extLst>
              </p:cNvPr>
              <p:cNvSpPr txBox="1">
                <a:spLocks noRot="1" noChangeAspect="1" noMove="1" noResize="1" noEditPoints="1" noAdjustHandles="1" noChangeArrowheads="1" noChangeShapeType="1" noTextEdit="1"/>
              </p:cNvSpPr>
              <p:nvPr/>
            </p:nvSpPr>
            <p:spPr>
              <a:xfrm>
                <a:off x="1025211" y="1708925"/>
                <a:ext cx="9005952" cy="4055716"/>
              </a:xfrm>
              <a:prstGeom prst="rect">
                <a:avLst/>
              </a:prstGeom>
              <a:blipFill>
                <a:blip r:embed="rId3"/>
                <a:stretch>
                  <a:fillRect l="-141" b="-22430"/>
                </a:stretch>
              </a:blipFill>
            </p:spPr>
            <p:txBody>
              <a:bodyPr/>
              <a:lstStyle/>
              <a:p>
                <a:r>
                  <a:rPr lang="en-GB">
                    <a:noFill/>
                  </a:rPr>
                  <a:t> </a:t>
                </a:r>
              </a:p>
            </p:txBody>
          </p:sp>
        </mc:Fallback>
      </mc:AlternateContent>
      <p:sp>
        <p:nvSpPr>
          <p:cNvPr id="3" name="Titel 1">
            <a:extLst>
              <a:ext uri="{FF2B5EF4-FFF2-40B4-BE49-F238E27FC236}">
                <a16:creationId xmlns:a16="http://schemas.microsoft.com/office/drawing/2014/main" id="{7FDF3831-27A3-0A79-7648-57B2AB035EBD}"/>
              </a:ext>
            </a:extLst>
          </p:cNvPr>
          <p:cNvSpPr txBox="1">
            <a:spLocks/>
          </p:cNvSpPr>
          <p:nvPr/>
        </p:nvSpPr>
        <p:spPr>
          <a:xfrm>
            <a:off x="1118863" y="620688"/>
            <a:ext cx="9841644"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a:t>Q-RMST: Multi-state Model</a:t>
            </a:r>
          </a:p>
        </p:txBody>
      </p:sp>
      <p:pic>
        <p:nvPicPr>
          <p:cNvPr id="12" name="Graphic 11">
            <a:extLst>
              <a:ext uri="{FF2B5EF4-FFF2-40B4-BE49-F238E27FC236}">
                <a16:creationId xmlns:a16="http://schemas.microsoft.com/office/drawing/2014/main" id="{E45DDDE1-3045-F4FF-08F4-151E99A662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63271" y="1888340"/>
            <a:ext cx="4813300" cy="2984500"/>
          </a:xfrm>
          <a:prstGeom prst="rect">
            <a:avLst/>
          </a:prstGeom>
        </p:spPr>
      </p:pic>
      <p:sp>
        <p:nvSpPr>
          <p:cNvPr id="13" name="TextBox 12">
            <a:extLst>
              <a:ext uri="{FF2B5EF4-FFF2-40B4-BE49-F238E27FC236}">
                <a16:creationId xmlns:a16="http://schemas.microsoft.com/office/drawing/2014/main" id="{C3DECE66-0A63-D6AC-079E-E9BA3CE02DA3}"/>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14" name="TextBox 13">
            <a:extLst>
              <a:ext uri="{FF2B5EF4-FFF2-40B4-BE49-F238E27FC236}">
                <a16:creationId xmlns:a16="http://schemas.microsoft.com/office/drawing/2014/main" id="{A9B15D27-93E2-EF85-C07D-9FAF0F54BE40}"/>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Data Simulation</a:t>
            </a:r>
          </a:p>
        </p:txBody>
      </p:sp>
      <p:sp>
        <p:nvSpPr>
          <p:cNvPr id="19" name="TextBox 18">
            <a:extLst>
              <a:ext uri="{FF2B5EF4-FFF2-40B4-BE49-F238E27FC236}">
                <a16:creationId xmlns:a16="http://schemas.microsoft.com/office/drawing/2014/main" id="{71FC6F74-C0F8-711D-CA9A-24F5BA99C24D}"/>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noProof="0" dirty="0">
                <a:solidFill>
                  <a:schemeClr val="bg1"/>
                </a:solidFill>
              </a:rPr>
              <a:t>Methods</a:t>
            </a:r>
          </a:p>
        </p:txBody>
      </p:sp>
      <p:sp>
        <p:nvSpPr>
          <p:cNvPr id="22" name="TextBox 21">
            <a:extLst>
              <a:ext uri="{FF2B5EF4-FFF2-40B4-BE49-F238E27FC236}">
                <a16:creationId xmlns:a16="http://schemas.microsoft.com/office/drawing/2014/main" id="{6DA92A6D-D469-4973-6394-0A863747B64F}"/>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26" name="TextBox 25">
            <a:extLst>
              <a:ext uri="{FF2B5EF4-FFF2-40B4-BE49-F238E27FC236}">
                <a16:creationId xmlns:a16="http://schemas.microsoft.com/office/drawing/2014/main" id="{C6AA476D-9826-8FCA-D0D9-8DEEFE3BEFF9}"/>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Tree>
    <p:extLst>
      <p:ext uri="{BB962C8B-B14F-4D97-AF65-F5344CB8AC3E}">
        <p14:creationId xmlns:p14="http://schemas.microsoft.com/office/powerpoint/2010/main" val="2390222681"/>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30</a:t>
            </a:fld>
            <a:endParaRPr lang="nl-NL" dirty="0"/>
          </a:p>
        </p:txBody>
      </p:sp>
      <p:sp>
        <p:nvSpPr>
          <p:cNvPr id="5" name="Titel 1">
            <a:extLst>
              <a:ext uri="{FF2B5EF4-FFF2-40B4-BE49-F238E27FC236}">
                <a16:creationId xmlns:a16="http://schemas.microsoft.com/office/drawing/2014/main" id="{05636C2A-3EF8-B6AE-3E9A-8B2E5A63B258}"/>
              </a:ext>
            </a:extLst>
          </p:cNvPr>
          <p:cNvSpPr txBox="1">
            <a:spLocks/>
          </p:cNvSpPr>
          <p:nvPr/>
        </p:nvSpPr>
        <p:spPr>
          <a:xfrm>
            <a:off x="986607" y="586230"/>
            <a:ext cx="9841644"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err="1"/>
              <a:t>Result</a:t>
            </a:r>
            <a:r>
              <a:rPr lang="nl-NL" dirty="0"/>
              <a:t>: Q-RMST (in </a:t>
            </a:r>
            <a:r>
              <a:rPr lang="nl-NL" dirty="0" err="1"/>
              <a:t>months</a:t>
            </a:r>
            <a:r>
              <a:rPr lang="nl-NL" dirty="0"/>
              <a:t>)</a:t>
            </a:r>
          </a:p>
        </p:txBody>
      </p:sp>
      <p:pic>
        <p:nvPicPr>
          <p:cNvPr id="7" name="Picture 6">
            <a:extLst>
              <a:ext uri="{FF2B5EF4-FFF2-40B4-BE49-F238E27FC236}">
                <a16:creationId xmlns:a16="http://schemas.microsoft.com/office/drawing/2014/main" id="{45424B93-8AF0-BDC3-BC57-3495188029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6647" y="2420888"/>
            <a:ext cx="9217024" cy="2421096"/>
          </a:xfrm>
          <a:prstGeom prst="rect">
            <a:avLst/>
          </a:prstGeom>
        </p:spPr>
      </p:pic>
      <p:sp>
        <p:nvSpPr>
          <p:cNvPr id="8" name="TextBox 7">
            <a:extLst>
              <a:ext uri="{FF2B5EF4-FFF2-40B4-BE49-F238E27FC236}">
                <a16:creationId xmlns:a16="http://schemas.microsoft.com/office/drawing/2014/main" id="{FDFDB9B2-7969-55AC-E1BC-14DD8DA2D5FF}"/>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9" name="TextBox 8">
            <a:extLst>
              <a:ext uri="{FF2B5EF4-FFF2-40B4-BE49-F238E27FC236}">
                <a16:creationId xmlns:a16="http://schemas.microsoft.com/office/drawing/2014/main" id="{C0535753-880E-1A67-21D1-8478B078F940}"/>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Data Simulation</a:t>
            </a:r>
          </a:p>
        </p:txBody>
      </p:sp>
      <p:sp>
        <p:nvSpPr>
          <p:cNvPr id="10" name="TextBox 9">
            <a:extLst>
              <a:ext uri="{FF2B5EF4-FFF2-40B4-BE49-F238E27FC236}">
                <a16:creationId xmlns:a16="http://schemas.microsoft.com/office/drawing/2014/main" id="{9A32D37B-AF23-800B-99F9-6DC54D181494}"/>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Methods</a:t>
            </a:r>
          </a:p>
        </p:txBody>
      </p:sp>
      <p:sp>
        <p:nvSpPr>
          <p:cNvPr id="16" name="TextBox 15">
            <a:extLst>
              <a:ext uri="{FF2B5EF4-FFF2-40B4-BE49-F238E27FC236}">
                <a16:creationId xmlns:a16="http://schemas.microsoft.com/office/drawing/2014/main" id="{B47672F0-0D80-0B9E-CA15-EC1FF6938E15}"/>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solidFill>
              </a:rPr>
              <a:t>Result</a:t>
            </a:r>
          </a:p>
        </p:txBody>
      </p:sp>
      <p:sp>
        <p:nvSpPr>
          <p:cNvPr id="17" name="TextBox 16">
            <a:extLst>
              <a:ext uri="{FF2B5EF4-FFF2-40B4-BE49-F238E27FC236}">
                <a16:creationId xmlns:a16="http://schemas.microsoft.com/office/drawing/2014/main" id="{BC93A243-807C-C5F3-B61E-C16E8FD21653}"/>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
        <p:nvSpPr>
          <p:cNvPr id="3" name="Rounded Rectangle 2">
            <a:extLst>
              <a:ext uri="{FF2B5EF4-FFF2-40B4-BE49-F238E27FC236}">
                <a16:creationId xmlns:a16="http://schemas.microsoft.com/office/drawing/2014/main" id="{34132E34-C830-1466-89B4-8664068F5401}"/>
              </a:ext>
            </a:extLst>
          </p:cNvPr>
          <p:cNvSpPr/>
          <p:nvPr/>
        </p:nvSpPr>
        <p:spPr>
          <a:xfrm>
            <a:off x="6819255" y="3051211"/>
            <a:ext cx="1440160" cy="167393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75000"/>
                  <a:lumOff val="25000"/>
                </a:schemeClr>
              </a:solidFill>
            </a:endParaRPr>
          </a:p>
        </p:txBody>
      </p:sp>
    </p:spTree>
    <p:extLst>
      <p:ext uri="{BB962C8B-B14F-4D97-AF65-F5344CB8AC3E}">
        <p14:creationId xmlns:p14="http://schemas.microsoft.com/office/powerpoint/2010/main" val="1167347682"/>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31</a:t>
            </a:fld>
            <a:endParaRPr lang="nl-NL" dirty="0"/>
          </a:p>
        </p:txBody>
      </p:sp>
      <p:sp>
        <p:nvSpPr>
          <p:cNvPr id="9" name="Titel 1">
            <a:extLst>
              <a:ext uri="{FF2B5EF4-FFF2-40B4-BE49-F238E27FC236}">
                <a16:creationId xmlns:a16="http://schemas.microsoft.com/office/drawing/2014/main" id="{F2E7F631-FA0D-E697-AD70-0BA5710B848E}"/>
              </a:ext>
            </a:extLst>
          </p:cNvPr>
          <p:cNvSpPr txBox="1">
            <a:spLocks/>
          </p:cNvSpPr>
          <p:nvPr/>
        </p:nvSpPr>
        <p:spPr>
          <a:xfrm>
            <a:off x="1118863" y="620688"/>
            <a:ext cx="9841644"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err="1"/>
              <a:t>Sensitivity</a:t>
            </a:r>
            <a:r>
              <a:rPr lang="nl-NL" dirty="0"/>
              <a:t> Analysis: </a:t>
            </a:r>
            <a:r>
              <a:rPr lang="nl-NL" dirty="0" err="1"/>
              <a:t>Shiny</a:t>
            </a:r>
            <a:r>
              <a:rPr lang="nl-NL" dirty="0"/>
              <a:t> App</a:t>
            </a:r>
          </a:p>
        </p:txBody>
      </p:sp>
      <p:pic>
        <p:nvPicPr>
          <p:cNvPr id="15" name="Picture 14">
            <a:extLst>
              <a:ext uri="{FF2B5EF4-FFF2-40B4-BE49-F238E27FC236}">
                <a16:creationId xmlns:a16="http://schemas.microsoft.com/office/drawing/2014/main" id="{DC52067E-9F0C-1C25-935E-B09EFBAB78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8575" y="1550370"/>
            <a:ext cx="9841644" cy="4526134"/>
          </a:xfrm>
          <a:prstGeom prst="rect">
            <a:avLst/>
          </a:prstGeom>
          <a:effectLst>
            <a:outerShdw blurRad="63500" sx="102000" sy="102000" algn="ctr" rotWithShape="0">
              <a:prstClr val="black">
                <a:alpha val="40000"/>
              </a:prstClr>
            </a:outerShdw>
          </a:effectLst>
        </p:spPr>
      </p:pic>
      <p:sp>
        <p:nvSpPr>
          <p:cNvPr id="3" name="TextBox 2">
            <a:extLst>
              <a:ext uri="{FF2B5EF4-FFF2-40B4-BE49-F238E27FC236}">
                <a16:creationId xmlns:a16="http://schemas.microsoft.com/office/drawing/2014/main" id="{CD119CF3-E7A4-9C07-470C-6FB1161BCE88}"/>
              </a:ext>
            </a:extLst>
          </p:cNvPr>
          <p:cNvSpPr txBox="1"/>
          <p:nvPr/>
        </p:nvSpPr>
        <p:spPr>
          <a:xfrm>
            <a:off x="10683558" y="3402657"/>
            <a:ext cx="1224136" cy="648518"/>
          </a:xfrm>
          <a:prstGeom prst="rect">
            <a:avLst/>
          </a:prstGeom>
          <a:noFill/>
        </p:spPr>
        <p:txBody>
          <a:bodyPr wrap="square" lIns="108000" tIns="108000" rIns="108000" bIns="108000" rtlCol="0">
            <a:noAutofit/>
          </a:bodyPr>
          <a:lstStyle/>
          <a:p>
            <a:r>
              <a:rPr lang="en-GB" dirty="0">
                <a:solidFill>
                  <a:schemeClr val="bg2"/>
                </a:solidFill>
              </a:rPr>
              <a:t>Ma</a:t>
            </a:r>
            <a:r>
              <a:rPr lang="en-GB" noProof="0" dirty="0">
                <a:solidFill>
                  <a:schemeClr val="bg2"/>
                </a:solidFill>
              </a:rPr>
              <a:t>x.</a:t>
            </a:r>
          </a:p>
          <a:p>
            <a:r>
              <a:rPr lang="en-GB" noProof="0" dirty="0">
                <a:solidFill>
                  <a:schemeClr val="bg2"/>
                </a:solidFill>
              </a:rPr>
              <a:t>5.51 days</a:t>
            </a:r>
          </a:p>
        </p:txBody>
      </p:sp>
      <p:sp>
        <p:nvSpPr>
          <p:cNvPr id="4" name="TextBox 3">
            <a:extLst>
              <a:ext uri="{FF2B5EF4-FFF2-40B4-BE49-F238E27FC236}">
                <a16:creationId xmlns:a16="http://schemas.microsoft.com/office/drawing/2014/main" id="{CD5C1901-F2A0-1DDD-25A5-4B6B65C8A4CF}"/>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5" name="TextBox 4">
            <a:extLst>
              <a:ext uri="{FF2B5EF4-FFF2-40B4-BE49-F238E27FC236}">
                <a16:creationId xmlns:a16="http://schemas.microsoft.com/office/drawing/2014/main" id="{1ACFB3C6-C4D2-93CC-34DF-FE28F2AAB616}"/>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Data Simulation</a:t>
            </a:r>
          </a:p>
        </p:txBody>
      </p:sp>
      <p:sp>
        <p:nvSpPr>
          <p:cNvPr id="7" name="TextBox 6">
            <a:extLst>
              <a:ext uri="{FF2B5EF4-FFF2-40B4-BE49-F238E27FC236}">
                <a16:creationId xmlns:a16="http://schemas.microsoft.com/office/drawing/2014/main" id="{8BB601A7-F2DD-E886-66AE-0712A11A31F5}"/>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Methods</a:t>
            </a:r>
          </a:p>
        </p:txBody>
      </p:sp>
      <p:sp>
        <p:nvSpPr>
          <p:cNvPr id="8" name="TextBox 7">
            <a:extLst>
              <a:ext uri="{FF2B5EF4-FFF2-40B4-BE49-F238E27FC236}">
                <a16:creationId xmlns:a16="http://schemas.microsoft.com/office/drawing/2014/main" id="{AEDC2A66-A5D7-FBB3-3237-ED5C6D3ECF02}"/>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solidFill>
              </a:rPr>
              <a:t>Result</a:t>
            </a:r>
          </a:p>
        </p:txBody>
      </p:sp>
      <p:sp>
        <p:nvSpPr>
          <p:cNvPr id="10" name="TextBox 9">
            <a:extLst>
              <a:ext uri="{FF2B5EF4-FFF2-40B4-BE49-F238E27FC236}">
                <a16:creationId xmlns:a16="http://schemas.microsoft.com/office/drawing/2014/main" id="{D5EE58A2-139F-0867-7E05-790F4528F42D}"/>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Tree>
    <p:extLst>
      <p:ext uri="{BB962C8B-B14F-4D97-AF65-F5344CB8AC3E}">
        <p14:creationId xmlns:p14="http://schemas.microsoft.com/office/powerpoint/2010/main" val="796216817"/>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32</a:t>
            </a:fld>
            <a:endParaRPr lang="nl-NL" dirty="0"/>
          </a:p>
        </p:txBody>
      </p:sp>
      <p:sp>
        <p:nvSpPr>
          <p:cNvPr id="9" name="Titel 1">
            <a:extLst>
              <a:ext uri="{FF2B5EF4-FFF2-40B4-BE49-F238E27FC236}">
                <a16:creationId xmlns:a16="http://schemas.microsoft.com/office/drawing/2014/main" id="{F2E7F631-FA0D-E697-AD70-0BA5710B848E}"/>
              </a:ext>
            </a:extLst>
          </p:cNvPr>
          <p:cNvSpPr txBox="1">
            <a:spLocks/>
          </p:cNvSpPr>
          <p:nvPr/>
        </p:nvSpPr>
        <p:spPr>
          <a:xfrm>
            <a:off x="1118863" y="620688"/>
            <a:ext cx="9841644"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err="1"/>
              <a:t>Sensitivity</a:t>
            </a:r>
            <a:r>
              <a:rPr lang="nl-NL" dirty="0"/>
              <a:t> Analysis: </a:t>
            </a:r>
            <a:r>
              <a:rPr lang="nl-NL" dirty="0" err="1"/>
              <a:t>Shiny</a:t>
            </a:r>
            <a:r>
              <a:rPr lang="nl-NL" dirty="0"/>
              <a:t> App</a:t>
            </a:r>
          </a:p>
        </p:txBody>
      </p:sp>
      <p:pic>
        <p:nvPicPr>
          <p:cNvPr id="15" name="Picture 14">
            <a:extLst>
              <a:ext uri="{FF2B5EF4-FFF2-40B4-BE49-F238E27FC236}">
                <a16:creationId xmlns:a16="http://schemas.microsoft.com/office/drawing/2014/main" id="{DC52067E-9F0C-1C25-935E-B09EFBAB78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2591" y="1561462"/>
            <a:ext cx="9798066" cy="4503949"/>
          </a:xfrm>
          <a:prstGeom prst="rect">
            <a:avLst/>
          </a:prstGeom>
          <a:effectLst>
            <a:outerShdw blurRad="63500" sx="102000" sy="102000" algn="ctr" rotWithShape="0">
              <a:prstClr val="black">
                <a:alpha val="40000"/>
              </a:prstClr>
            </a:outerShdw>
          </a:effectLst>
        </p:spPr>
      </p:pic>
      <p:sp>
        <p:nvSpPr>
          <p:cNvPr id="3" name="TextBox 2">
            <a:extLst>
              <a:ext uri="{FF2B5EF4-FFF2-40B4-BE49-F238E27FC236}">
                <a16:creationId xmlns:a16="http://schemas.microsoft.com/office/drawing/2014/main" id="{EC716892-9F25-EC60-4FAB-22A00838B2D0}"/>
              </a:ext>
            </a:extLst>
          </p:cNvPr>
          <p:cNvSpPr txBox="1"/>
          <p:nvPr/>
        </p:nvSpPr>
        <p:spPr>
          <a:xfrm>
            <a:off x="10805727" y="3429000"/>
            <a:ext cx="1224136" cy="648518"/>
          </a:xfrm>
          <a:prstGeom prst="rect">
            <a:avLst/>
          </a:prstGeom>
          <a:noFill/>
        </p:spPr>
        <p:txBody>
          <a:bodyPr wrap="square" lIns="108000" tIns="108000" rIns="108000" bIns="108000" rtlCol="0">
            <a:noAutofit/>
          </a:bodyPr>
          <a:lstStyle/>
          <a:p>
            <a:r>
              <a:rPr lang="en-GB" dirty="0">
                <a:solidFill>
                  <a:schemeClr val="bg2"/>
                </a:solidFill>
              </a:rPr>
              <a:t>Min</a:t>
            </a:r>
            <a:r>
              <a:rPr lang="en-GB" noProof="0" dirty="0">
                <a:solidFill>
                  <a:schemeClr val="bg2"/>
                </a:solidFill>
              </a:rPr>
              <a:t>.</a:t>
            </a:r>
          </a:p>
          <a:p>
            <a:r>
              <a:rPr lang="en-GB" noProof="0" dirty="0">
                <a:solidFill>
                  <a:schemeClr val="bg2"/>
                </a:solidFill>
              </a:rPr>
              <a:t>1.36 days</a:t>
            </a:r>
          </a:p>
        </p:txBody>
      </p:sp>
      <p:sp>
        <p:nvSpPr>
          <p:cNvPr id="4" name="TextBox 3">
            <a:extLst>
              <a:ext uri="{FF2B5EF4-FFF2-40B4-BE49-F238E27FC236}">
                <a16:creationId xmlns:a16="http://schemas.microsoft.com/office/drawing/2014/main" id="{D7CA52FC-A9EF-4B15-7492-59BA224EB091}"/>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5" name="TextBox 4">
            <a:extLst>
              <a:ext uri="{FF2B5EF4-FFF2-40B4-BE49-F238E27FC236}">
                <a16:creationId xmlns:a16="http://schemas.microsoft.com/office/drawing/2014/main" id="{38A44EE4-9E5E-6901-23DF-4CDD5CB5C83A}"/>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Data Simulation</a:t>
            </a:r>
          </a:p>
        </p:txBody>
      </p:sp>
      <p:sp>
        <p:nvSpPr>
          <p:cNvPr id="7" name="TextBox 6">
            <a:extLst>
              <a:ext uri="{FF2B5EF4-FFF2-40B4-BE49-F238E27FC236}">
                <a16:creationId xmlns:a16="http://schemas.microsoft.com/office/drawing/2014/main" id="{2D9FA078-C142-063D-C962-9F4F62C9C3F4}"/>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Methods</a:t>
            </a:r>
          </a:p>
        </p:txBody>
      </p:sp>
      <p:sp>
        <p:nvSpPr>
          <p:cNvPr id="8" name="TextBox 7">
            <a:extLst>
              <a:ext uri="{FF2B5EF4-FFF2-40B4-BE49-F238E27FC236}">
                <a16:creationId xmlns:a16="http://schemas.microsoft.com/office/drawing/2014/main" id="{6366F4ED-75D7-287A-94D6-2F6165F5CC16}"/>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solidFill>
              </a:rPr>
              <a:t>Result</a:t>
            </a:r>
          </a:p>
        </p:txBody>
      </p:sp>
      <p:sp>
        <p:nvSpPr>
          <p:cNvPr id="10" name="TextBox 9">
            <a:extLst>
              <a:ext uri="{FF2B5EF4-FFF2-40B4-BE49-F238E27FC236}">
                <a16:creationId xmlns:a16="http://schemas.microsoft.com/office/drawing/2014/main" id="{6AC6114A-8B19-C039-F95F-6D7A839629E8}"/>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Tree>
    <p:extLst>
      <p:ext uri="{BB962C8B-B14F-4D97-AF65-F5344CB8AC3E}">
        <p14:creationId xmlns:p14="http://schemas.microsoft.com/office/powerpoint/2010/main" val="3640702642"/>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509A6D-6389-74EB-1510-F555C35E9E94}"/>
              </a:ext>
            </a:extLst>
          </p:cNvPr>
          <p:cNvSpPr>
            <a:spLocks noGrp="1"/>
          </p:cNvSpPr>
          <p:nvPr>
            <p:ph type="sldNum" sz="quarter" idx="4"/>
          </p:nvPr>
        </p:nvSpPr>
        <p:spPr/>
        <p:txBody>
          <a:bodyPr/>
          <a:lstStyle/>
          <a:p>
            <a:fld id="{5EE7099E-8998-4851-915A-4F4831808297}" type="slidenum">
              <a:rPr lang="nl-NL" smtClean="0"/>
              <a:pPr/>
              <a:t>33</a:t>
            </a:fld>
            <a:endParaRPr lang="nl-NL"/>
          </a:p>
        </p:txBody>
      </p:sp>
      <p:sp>
        <p:nvSpPr>
          <p:cNvPr id="7" name="Titel 1">
            <a:extLst>
              <a:ext uri="{FF2B5EF4-FFF2-40B4-BE49-F238E27FC236}">
                <a16:creationId xmlns:a16="http://schemas.microsoft.com/office/drawing/2014/main" id="{239123DB-0B1A-07F2-C64F-1609137E583E}"/>
              </a:ext>
            </a:extLst>
          </p:cNvPr>
          <p:cNvSpPr txBox="1">
            <a:spLocks/>
          </p:cNvSpPr>
          <p:nvPr/>
        </p:nvSpPr>
        <p:spPr>
          <a:xfrm>
            <a:off x="1118863" y="620688"/>
            <a:ext cx="9841644"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err="1"/>
              <a:t>Discussion</a:t>
            </a:r>
            <a:endParaRPr lang="nl-NL" dirty="0"/>
          </a:p>
        </p:txBody>
      </p:sp>
      <p:sp>
        <p:nvSpPr>
          <p:cNvPr id="8" name="TextBox 7">
            <a:extLst>
              <a:ext uri="{FF2B5EF4-FFF2-40B4-BE49-F238E27FC236}">
                <a16:creationId xmlns:a16="http://schemas.microsoft.com/office/drawing/2014/main" id="{88423F2F-009F-87DB-A15D-5CF373657463}"/>
              </a:ext>
            </a:extLst>
          </p:cNvPr>
          <p:cNvSpPr txBox="1"/>
          <p:nvPr/>
        </p:nvSpPr>
        <p:spPr>
          <a:xfrm>
            <a:off x="1029766" y="1268760"/>
            <a:ext cx="9385559" cy="1152128"/>
          </a:xfrm>
          <a:prstGeom prst="rect">
            <a:avLst/>
          </a:prstGeom>
          <a:noFill/>
        </p:spPr>
        <p:txBody>
          <a:bodyPr wrap="square" lIns="108000" tIns="108000" rIns="108000" bIns="108000" rtlCol="0">
            <a:noAutofit/>
          </a:bodyPr>
          <a:lstStyle/>
          <a:p>
            <a:pPr>
              <a:lnSpc>
                <a:spcPct val="150000"/>
              </a:lnSpc>
            </a:pPr>
            <a:r>
              <a:rPr lang="en-GB" sz="2400" b="1" noProof="0" dirty="0">
                <a:solidFill>
                  <a:schemeClr val="bg2"/>
                </a:solidFill>
              </a:rPr>
              <a:t>Trial Data</a:t>
            </a:r>
          </a:p>
          <a:p>
            <a:pPr marL="285750" indent="-285750">
              <a:lnSpc>
                <a:spcPct val="150000"/>
              </a:lnSpc>
              <a:buFontTx/>
              <a:buChar char="-"/>
            </a:pPr>
            <a:r>
              <a:rPr lang="en-GB" dirty="0">
                <a:solidFill>
                  <a:schemeClr val="bg2"/>
                </a:solidFill>
              </a:rPr>
              <a:t>Constant hazard assumption -&gt; Weibull distribution</a:t>
            </a:r>
          </a:p>
          <a:p>
            <a:pPr>
              <a:lnSpc>
                <a:spcPct val="150000"/>
              </a:lnSpc>
            </a:pPr>
            <a:endParaRPr lang="en-GB" dirty="0">
              <a:solidFill>
                <a:schemeClr val="bg2"/>
              </a:solidFill>
            </a:endParaRPr>
          </a:p>
          <a:p>
            <a:pPr>
              <a:lnSpc>
                <a:spcPct val="150000"/>
              </a:lnSpc>
            </a:pPr>
            <a:r>
              <a:rPr lang="en-GB" sz="2400" b="1" noProof="0" dirty="0">
                <a:solidFill>
                  <a:schemeClr val="bg2"/>
                </a:solidFill>
              </a:rPr>
              <a:t>Q-RMST</a:t>
            </a:r>
          </a:p>
          <a:p>
            <a:pPr marL="285750" indent="-285750">
              <a:lnSpc>
                <a:spcPct val="150000"/>
              </a:lnSpc>
              <a:buFontTx/>
              <a:buChar char="-"/>
            </a:pPr>
            <a:r>
              <a:rPr lang="en-GB" dirty="0">
                <a:solidFill>
                  <a:schemeClr val="bg2"/>
                </a:solidFill>
              </a:rPr>
              <a:t>Constant QALY utility in the same state -&gt; vary over time</a:t>
            </a:r>
          </a:p>
          <a:p>
            <a:pPr>
              <a:lnSpc>
                <a:spcPct val="150000"/>
              </a:lnSpc>
            </a:pPr>
            <a:endParaRPr lang="en-GB" noProof="0" dirty="0">
              <a:solidFill>
                <a:schemeClr val="bg2"/>
              </a:solidFill>
            </a:endParaRPr>
          </a:p>
          <a:p>
            <a:pPr>
              <a:lnSpc>
                <a:spcPct val="150000"/>
              </a:lnSpc>
            </a:pPr>
            <a:r>
              <a:rPr lang="en-GB" sz="2400" b="1" noProof="0" dirty="0">
                <a:solidFill>
                  <a:schemeClr val="bg2"/>
                </a:solidFill>
              </a:rPr>
              <a:t>Result</a:t>
            </a:r>
          </a:p>
          <a:p>
            <a:pPr marL="285750" indent="-285750">
              <a:lnSpc>
                <a:spcPct val="150000"/>
              </a:lnSpc>
              <a:buFontTx/>
              <a:buChar char="-"/>
            </a:pPr>
            <a:r>
              <a:rPr lang="en-GB" dirty="0">
                <a:solidFill>
                  <a:schemeClr val="bg2"/>
                </a:solidFill>
              </a:rPr>
              <a:t>Based on simulated data and should not be interpreted as a definitive conclusion</a:t>
            </a:r>
          </a:p>
          <a:p>
            <a:pPr marL="285750" indent="-285750">
              <a:lnSpc>
                <a:spcPct val="150000"/>
              </a:lnSpc>
              <a:buFontTx/>
              <a:buChar char="-"/>
            </a:pPr>
            <a:r>
              <a:rPr lang="en-GB" noProof="0" dirty="0">
                <a:solidFill>
                  <a:schemeClr val="bg2"/>
                </a:solidFill>
              </a:rPr>
              <a:t>Shiny app is a starting point bridge method to end users</a:t>
            </a:r>
          </a:p>
          <a:p>
            <a:pPr>
              <a:lnSpc>
                <a:spcPct val="150000"/>
              </a:lnSpc>
            </a:pPr>
            <a:endParaRPr lang="en-GB" noProof="0" dirty="0">
              <a:solidFill>
                <a:schemeClr val="bg2"/>
              </a:solidFill>
            </a:endParaRPr>
          </a:p>
        </p:txBody>
      </p:sp>
      <p:sp>
        <p:nvSpPr>
          <p:cNvPr id="9" name="TextBox 8">
            <a:extLst>
              <a:ext uri="{FF2B5EF4-FFF2-40B4-BE49-F238E27FC236}">
                <a16:creationId xmlns:a16="http://schemas.microsoft.com/office/drawing/2014/main" id="{31C0BF23-A848-691C-8CF8-D0698CA50BD9}"/>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10" name="TextBox 9">
            <a:extLst>
              <a:ext uri="{FF2B5EF4-FFF2-40B4-BE49-F238E27FC236}">
                <a16:creationId xmlns:a16="http://schemas.microsoft.com/office/drawing/2014/main" id="{872CBD1B-672B-8639-1D42-7E4E61CCFEA9}"/>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Data Simulation</a:t>
            </a:r>
          </a:p>
        </p:txBody>
      </p:sp>
      <p:sp>
        <p:nvSpPr>
          <p:cNvPr id="11" name="TextBox 10">
            <a:extLst>
              <a:ext uri="{FF2B5EF4-FFF2-40B4-BE49-F238E27FC236}">
                <a16:creationId xmlns:a16="http://schemas.microsoft.com/office/drawing/2014/main" id="{EC11B650-60F8-864D-AB3A-E9E62F9CF80F}"/>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Methods</a:t>
            </a:r>
          </a:p>
        </p:txBody>
      </p:sp>
      <p:sp>
        <p:nvSpPr>
          <p:cNvPr id="12" name="TextBox 11">
            <a:extLst>
              <a:ext uri="{FF2B5EF4-FFF2-40B4-BE49-F238E27FC236}">
                <a16:creationId xmlns:a16="http://schemas.microsoft.com/office/drawing/2014/main" id="{6B231788-4474-4D2D-13B3-443C89445BC4}"/>
              </a:ext>
            </a:extLst>
          </p:cNvPr>
          <p:cNvSpPr txBox="1"/>
          <p:nvPr/>
        </p:nvSpPr>
        <p:spPr>
          <a:xfrm>
            <a:off x="7520374" y="6401097"/>
            <a:ext cx="1470264" cy="556295"/>
          </a:xfrm>
          <a:prstGeom prst="rect">
            <a:avLst/>
          </a:prstGeom>
          <a:noFill/>
        </p:spPr>
        <p:txBody>
          <a:bodyPr wrap="square" lIns="108000" tIns="108000" rIns="108000" bIns="108000" rtlCol="0">
            <a:noAutofit/>
          </a:bodyPr>
          <a:lstStyle/>
          <a:p>
            <a:r>
              <a:rPr lang="en-NL" b="1" dirty="0">
                <a:solidFill>
                  <a:schemeClr val="bg1">
                    <a:alpha val="50000"/>
                  </a:schemeClr>
                </a:solidFill>
              </a:rPr>
              <a:t>Result</a:t>
            </a:r>
          </a:p>
        </p:txBody>
      </p:sp>
      <p:sp>
        <p:nvSpPr>
          <p:cNvPr id="13" name="TextBox 12">
            <a:extLst>
              <a:ext uri="{FF2B5EF4-FFF2-40B4-BE49-F238E27FC236}">
                <a16:creationId xmlns:a16="http://schemas.microsoft.com/office/drawing/2014/main" id="{E112254C-EE63-E628-A2EF-593E50B6B15A}"/>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dirty="0">
                <a:solidFill>
                  <a:schemeClr val="bg1"/>
                </a:solidFill>
              </a:rPr>
              <a:t>Discussion</a:t>
            </a:r>
          </a:p>
        </p:txBody>
      </p:sp>
    </p:spTree>
    <p:extLst>
      <p:ext uri="{BB962C8B-B14F-4D97-AF65-F5344CB8AC3E}">
        <p14:creationId xmlns:p14="http://schemas.microsoft.com/office/powerpoint/2010/main" val="4089645490"/>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p:cNvSpPr>
            <a:spLocks noGrp="1"/>
          </p:cNvSpPr>
          <p:nvPr>
            <p:ph type="body" sz="quarter" idx="12"/>
          </p:nvPr>
        </p:nvSpPr>
        <p:spPr/>
        <p:txBody>
          <a:bodyPr/>
          <a:lstStyle/>
          <a:p>
            <a:endParaRPr lang="nl-NL" dirty="0"/>
          </a:p>
        </p:txBody>
      </p:sp>
      <p:sp>
        <p:nvSpPr>
          <p:cNvPr id="4" name="Titel 3"/>
          <p:cNvSpPr>
            <a:spLocks noGrp="1"/>
          </p:cNvSpPr>
          <p:nvPr>
            <p:ph type="title"/>
          </p:nvPr>
        </p:nvSpPr>
        <p:spPr>
          <a:xfrm>
            <a:off x="1634679" y="1628800"/>
            <a:ext cx="12025336" cy="1656184"/>
          </a:xfrm>
        </p:spPr>
        <p:txBody>
          <a:bodyPr/>
          <a:lstStyle/>
          <a:p>
            <a:r>
              <a:rPr lang="nl-NL" dirty="0" err="1"/>
              <a:t>Questions</a:t>
            </a:r>
            <a:r>
              <a:rPr lang="nl-NL" dirty="0"/>
              <a:t>?</a:t>
            </a:r>
          </a:p>
        </p:txBody>
      </p:sp>
    </p:spTree>
    <p:extLst>
      <p:ext uri="{BB962C8B-B14F-4D97-AF65-F5344CB8AC3E}">
        <p14:creationId xmlns:p14="http://schemas.microsoft.com/office/powerpoint/2010/main" val="2746029914"/>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35</a:t>
            </a:fld>
            <a:endParaRPr lang="nl-NL" dirty="0"/>
          </a:p>
        </p:txBody>
      </p:sp>
      <p:sp>
        <p:nvSpPr>
          <p:cNvPr id="9" name="Titel 1">
            <a:extLst>
              <a:ext uri="{FF2B5EF4-FFF2-40B4-BE49-F238E27FC236}">
                <a16:creationId xmlns:a16="http://schemas.microsoft.com/office/drawing/2014/main" id="{F2E7F631-FA0D-E697-AD70-0BA5710B848E}"/>
              </a:ext>
            </a:extLst>
          </p:cNvPr>
          <p:cNvSpPr txBox="1">
            <a:spLocks/>
          </p:cNvSpPr>
          <p:nvPr/>
        </p:nvSpPr>
        <p:spPr>
          <a:xfrm>
            <a:off x="825852" y="836712"/>
            <a:ext cx="10890964"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err="1"/>
              <a:t>Result</a:t>
            </a:r>
            <a:r>
              <a:rPr lang="nl-NL" dirty="0"/>
              <a:t>: </a:t>
            </a:r>
            <a:r>
              <a:rPr lang="nl-NL" dirty="0" err="1"/>
              <a:t>Expected</a:t>
            </a:r>
            <a:r>
              <a:rPr lang="nl-NL" dirty="0"/>
              <a:t> </a:t>
            </a:r>
            <a:r>
              <a:rPr lang="nl-NL" dirty="0" err="1"/>
              <a:t>Length</a:t>
            </a:r>
            <a:r>
              <a:rPr lang="nl-NL" dirty="0"/>
              <a:t> of </a:t>
            </a:r>
            <a:r>
              <a:rPr lang="nl-NL" dirty="0" err="1"/>
              <a:t>Stay</a:t>
            </a:r>
            <a:r>
              <a:rPr lang="nl-NL" dirty="0"/>
              <a:t> (</a:t>
            </a:r>
            <a:r>
              <a:rPr lang="nl-NL" dirty="0" err="1"/>
              <a:t>ELoS</a:t>
            </a:r>
            <a:r>
              <a:rPr lang="nl-NL" dirty="0"/>
              <a:t>)</a:t>
            </a:r>
          </a:p>
        </p:txBody>
      </p:sp>
      <p:pic>
        <p:nvPicPr>
          <p:cNvPr id="4" name="Picture 3">
            <a:extLst>
              <a:ext uri="{FF2B5EF4-FFF2-40B4-BE49-F238E27FC236}">
                <a16:creationId xmlns:a16="http://schemas.microsoft.com/office/drawing/2014/main" id="{2E6F4F81-329E-CF4A-87EB-6C40812209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95793" y="1464548"/>
            <a:ext cx="7849889" cy="4844503"/>
          </a:xfrm>
          <a:prstGeom prst="rect">
            <a:avLst/>
          </a:prstGeom>
        </p:spPr>
      </p:pic>
      <p:sp>
        <p:nvSpPr>
          <p:cNvPr id="15" name="TextBox 14">
            <a:extLst>
              <a:ext uri="{FF2B5EF4-FFF2-40B4-BE49-F238E27FC236}">
                <a16:creationId xmlns:a16="http://schemas.microsoft.com/office/drawing/2014/main" id="{D7FA579C-40A4-2085-2BD0-1FC4F1D1BF34}"/>
              </a:ext>
            </a:extLst>
          </p:cNvPr>
          <p:cNvSpPr txBox="1"/>
          <p:nvPr/>
        </p:nvSpPr>
        <p:spPr>
          <a:xfrm>
            <a:off x="792597" y="3861169"/>
            <a:ext cx="3566267" cy="461665"/>
          </a:xfrm>
          <a:prstGeom prst="rect">
            <a:avLst/>
          </a:prstGeom>
          <a:noFill/>
        </p:spPr>
        <p:txBody>
          <a:bodyPr wrap="square">
            <a:spAutoFit/>
          </a:bodyPr>
          <a:lstStyle/>
          <a:p>
            <a:r>
              <a:rPr lang="nl-NL" sz="2400" dirty="0">
                <a:solidFill>
                  <a:srgbClr val="07306B"/>
                </a:solidFill>
              </a:rPr>
              <a:t> </a:t>
            </a:r>
            <a:r>
              <a:rPr lang="nl-NL" sz="2400" dirty="0" err="1">
                <a:solidFill>
                  <a:srgbClr val="07306B"/>
                </a:solidFill>
              </a:rPr>
              <a:t>Markov</a:t>
            </a:r>
            <a:r>
              <a:rPr lang="nl-NL" sz="2400" dirty="0">
                <a:solidFill>
                  <a:srgbClr val="07306B"/>
                </a:solidFill>
              </a:rPr>
              <a:t> </a:t>
            </a:r>
            <a:r>
              <a:rPr lang="nl-NL" sz="2400" dirty="0" err="1">
                <a:solidFill>
                  <a:srgbClr val="07306B"/>
                </a:solidFill>
              </a:rPr>
              <a:t>Principle</a:t>
            </a:r>
            <a:endParaRPr lang="nl-NL" sz="2400" dirty="0">
              <a:solidFill>
                <a:srgbClr val="07306B"/>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2C809BC-E66A-E870-FEDB-92BB5BAF580F}"/>
                  </a:ext>
                </a:extLst>
              </p:cNvPr>
              <p:cNvSpPr txBox="1"/>
              <p:nvPr/>
            </p:nvSpPr>
            <p:spPr>
              <a:xfrm>
                <a:off x="825852" y="3087527"/>
                <a:ext cx="2643054" cy="68980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b="1" i="1" noProof="0" smtClean="0">
                              <a:solidFill>
                                <a:schemeClr val="bg2"/>
                              </a:solidFill>
                              <a:latin typeface="Cambria Math" panose="02040503050406030204" pitchFamily="18" charset="0"/>
                              <a:ea typeface="Cambria Math" panose="02040503050406030204" pitchFamily="18" charset="0"/>
                            </a:rPr>
                          </m:ctrlPr>
                        </m:sSubPr>
                        <m:e>
                          <m:r>
                            <a:rPr lang="en-US" b="1" i="1" noProof="0" smtClean="0">
                              <a:solidFill>
                                <a:schemeClr val="bg2"/>
                              </a:solidFill>
                              <a:latin typeface="Cambria Math" panose="02040503050406030204" pitchFamily="18" charset="0"/>
                              <a:ea typeface="Cambria Math" panose="02040503050406030204" pitchFamily="18" charset="0"/>
                            </a:rPr>
                            <m:t>𝑬</m:t>
                          </m:r>
                        </m:e>
                        <m:sub>
                          <m:r>
                            <a:rPr lang="en-US" b="1" i="1" noProof="0" smtClean="0">
                              <a:solidFill>
                                <a:schemeClr val="bg2"/>
                              </a:solidFill>
                              <a:latin typeface="Cambria Math" panose="02040503050406030204" pitchFamily="18" charset="0"/>
                              <a:ea typeface="Cambria Math" panose="02040503050406030204" pitchFamily="18" charset="0"/>
                            </a:rPr>
                            <m:t>𝒉</m:t>
                          </m:r>
                        </m:sub>
                      </m:sSub>
                      <m:d>
                        <m:dPr>
                          <m:ctrlPr>
                            <a:rPr lang="en-US" b="1" i="1" noProof="0" smtClean="0">
                              <a:solidFill>
                                <a:schemeClr val="bg2"/>
                              </a:solidFill>
                              <a:latin typeface="Cambria Math" panose="02040503050406030204" pitchFamily="18" charset="0"/>
                              <a:ea typeface="Cambria Math" panose="02040503050406030204" pitchFamily="18" charset="0"/>
                            </a:rPr>
                          </m:ctrlPr>
                        </m:dPr>
                        <m:e>
                          <m:r>
                            <a:rPr lang="en-US" b="1" i="1" noProof="0" smtClean="0">
                              <a:solidFill>
                                <a:schemeClr val="bg2"/>
                              </a:solidFill>
                              <a:latin typeface="Cambria Math" panose="02040503050406030204" pitchFamily="18" charset="0"/>
                              <a:ea typeface="Cambria Math" panose="02040503050406030204" pitchFamily="18" charset="0"/>
                            </a:rPr>
                            <m:t>𝝉</m:t>
                          </m:r>
                        </m:e>
                      </m:d>
                      <m:r>
                        <a:rPr lang="en-US" b="1" i="1" noProof="0" smtClean="0">
                          <a:solidFill>
                            <a:schemeClr val="bg2"/>
                          </a:solidFill>
                          <a:latin typeface="Cambria Math" panose="02040503050406030204" pitchFamily="18" charset="0"/>
                          <a:ea typeface="Cambria Math" panose="02040503050406030204" pitchFamily="18" charset="0"/>
                        </a:rPr>
                        <m:t>=</m:t>
                      </m:r>
                      <m:nary>
                        <m:naryPr>
                          <m:ctrlPr>
                            <a:rPr lang="en-US" b="1" i="1">
                              <a:solidFill>
                                <a:schemeClr val="bg2"/>
                              </a:solidFill>
                              <a:latin typeface="Cambria Math" panose="02040503050406030204" pitchFamily="18" charset="0"/>
                              <a:ea typeface="Cambria Math" panose="02040503050406030204" pitchFamily="18" charset="0"/>
                            </a:rPr>
                          </m:ctrlPr>
                        </m:naryPr>
                        <m:sub>
                          <m:r>
                            <a:rPr lang="en-US" b="1" i="1">
                              <a:solidFill>
                                <a:schemeClr val="bg2"/>
                              </a:solidFill>
                              <a:latin typeface="Cambria Math" panose="02040503050406030204" pitchFamily="18" charset="0"/>
                              <a:ea typeface="Cambria Math" panose="02040503050406030204" pitchFamily="18" charset="0"/>
                            </a:rPr>
                            <m:t>𝟎</m:t>
                          </m:r>
                        </m:sub>
                        <m:sup>
                          <m:r>
                            <a:rPr lang="en-US" b="1" i="1">
                              <a:solidFill>
                                <a:schemeClr val="bg2"/>
                              </a:solidFill>
                              <a:latin typeface="Cambria Math" panose="02040503050406030204" pitchFamily="18" charset="0"/>
                              <a:ea typeface="Cambria Math" panose="02040503050406030204" pitchFamily="18" charset="0"/>
                            </a:rPr>
                            <m:t>𝝉</m:t>
                          </m:r>
                        </m:sup>
                        <m:e>
                          <m:sSub>
                            <m:sSubPr>
                              <m:ctrlPr>
                                <a:rPr lang="en-US" b="1" i="1">
                                  <a:solidFill>
                                    <a:schemeClr val="bg2"/>
                                  </a:solidFill>
                                  <a:latin typeface="Cambria Math" panose="02040503050406030204" pitchFamily="18" charset="0"/>
                                  <a:ea typeface="Cambria Math" panose="02040503050406030204" pitchFamily="18" charset="0"/>
                                </a:rPr>
                              </m:ctrlPr>
                            </m:sSubPr>
                            <m:e>
                              <m:r>
                                <a:rPr lang="en-US" b="1" i="1">
                                  <a:solidFill>
                                    <a:schemeClr val="bg2"/>
                                  </a:solidFill>
                                  <a:latin typeface="Cambria Math" panose="02040503050406030204" pitchFamily="18" charset="0"/>
                                  <a:ea typeface="Cambria Math" panose="02040503050406030204" pitchFamily="18" charset="0"/>
                                </a:rPr>
                                <m:t>𝑷</m:t>
                              </m:r>
                            </m:e>
                            <m:sub>
                              <m:r>
                                <a:rPr lang="en-US" b="1" i="1">
                                  <a:solidFill>
                                    <a:schemeClr val="bg2"/>
                                  </a:solidFill>
                                  <a:latin typeface="Cambria Math" panose="02040503050406030204" pitchFamily="18" charset="0"/>
                                  <a:ea typeface="Cambria Math" panose="02040503050406030204" pitchFamily="18" charset="0"/>
                                </a:rPr>
                                <m:t>𝒉</m:t>
                              </m:r>
                            </m:sub>
                          </m:sSub>
                          <m:d>
                            <m:dPr>
                              <m:ctrlPr>
                                <a:rPr lang="en-US" b="1" i="1">
                                  <a:solidFill>
                                    <a:schemeClr val="bg2"/>
                                  </a:solidFill>
                                  <a:latin typeface="Cambria Math" panose="02040503050406030204" pitchFamily="18" charset="0"/>
                                  <a:ea typeface="Cambria Math" panose="02040503050406030204" pitchFamily="18" charset="0"/>
                                </a:rPr>
                              </m:ctrlPr>
                            </m:dPr>
                            <m:e>
                              <m:r>
                                <a:rPr lang="en-US" b="1" i="1">
                                  <a:solidFill>
                                    <a:schemeClr val="bg2"/>
                                  </a:solidFill>
                                  <a:latin typeface="Cambria Math" panose="02040503050406030204" pitchFamily="18" charset="0"/>
                                  <a:ea typeface="Cambria Math" panose="02040503050406030204" pitchFamily="18" charset="0"/>
                                </a:rPr>
                                <m:t>𝒕</m:t>
                              </m:r>
                            </m:e>
                          </m:d>
                        </m:e>
                      </m:nary>
                      <m:r>
                        <a:rPr lang="en-US" b="1" i="1" smtClean="0">
                          <a:solidFill>
                            <a:schemeClr val="bg2"/>
                          </a:solidFill>
                          <a:latin typeface="Cambria Math" panose="02040503050406030204" pitchFamily="18" charset="0"/>
                          <a:ea typeface="Cambria Math" panose="02040503050406030204" pitchFamily="18" charset="0"/>
                        </a:rPr>
                        <m:t> </m:t>
                      </m:r>
                      <m:r>
                        <a:rPr lang="en-US" b="1" i="1" smtClean="0">
                          <a:solidFill>
                            <a:schemeClr val="bg2"/>
                          </a:solidFill>
                          <a:latin typeface="Cambria Math" panose="02040503050406030204" pitchFamily="18" charset="0"/>
                          <a:ea typeface="Cambria Math" panose="02040503050406030204" pitchFamily="18" charset="0"/>
                        </a:rPr>
                        <m:t>𝒅𝒕</m:t>
                      </m:r>
                    </m:oMath>
                  </m:oMathPara>
                </a14:m>
                <a:endParaRPr lang="en-NL" b="1" noProof="0" dirty="0">
                  <a:solidFill>
                    <a:schemeClr val="bg2"/>
                  </a:solidFill>
                </a:endParaRPr>
              </a:p>
            </p:txBody>
          </p:sp>
        </mc:Choice>
        <mc:Fallback xmlns="">
          <p:sp>
            <p:nvSpPr>
              <p:cNvPr id="17" name="TextBox 16">
                <a:extLst>
                  <a:ext uri="{FF2B5EF4-FFF2-40B4-BE49-F238E27FC236}">
                    <a16:creationId xmlns:a16="http://schemas.microsoft.com/office/drawing/2014/main" id="{22C809BC-E66A-E870-FEDB-92BB5BAF580F}"/>
                  </a:ext>
                </a:extLst>
              </p:cNvPr>
              <p:cNvSpPr txBox="1">
                <a:spLocks noRot="1" noChangeAspect="1" noMove="1" noResize="1" noEditPoints="1" noAdjustHandles="1" noChangeArrowheads="1" noChangeShapeType="1" noTextEdit="1"/>
              </p:cNvSpPr>
              <p:nvPr/>
            </p:nvSpPr>
            <p:spPr>
              <a:xfrm>
                <a:off x="825852" y="3087527"/>
                <a:ext cx="2643054" cy="689804"/>
              </a:xfrm>
              <a:prstGeom prst="rect">
                <a:avLst/>
              </a:prstGeom>
              <a:blipFill>
                <a:blip r:embed="rId4"/>
                <a:stretch>
                  <a:fillRect l="-952" t="-157143" b="-232143"/>
                </a:stretch>
              </a:blipFill>
            </p:spPr>
            <p:txBody>
              <a:bodyPr/>
              <a:lstStyle/>
              <a:p>
                <a:r>
                  <a:rPr lang="en-NL">
                    <a:noFill/>
                  </a:rPr>
                  <a:t> </a:t>
                </a:r>
              </a:p>
            </p:txBody>
          </p:sp>
        </mc:Fallback>
      </mc:AlternateContent>
    </p:spTree>
    <p:extLst>
      <p:ext uri="{BB962C8B-B14F-4D97-AF65-F5344CB8AC3E}">
        <p14:creationId xmlns:p14="http://schemas.microsoft.com/office/powerpoint/2010/main" val="4227284403"/>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36</a:t>
            </a:fld>
            <a:endParaRPr lang="nl-NL" dirty="0"/>
          </a:p>
        </p:txBody>
      </p:sp>
      <p:sp>
        <p:nvSpPr>
          <p:cNvPr id="9" name="Titel 1">
            <a:extLst>
              <a:ext uri="{FF2B5EF4-FFF2-40B4-BE49-F238E27FC236}">
                <a16:creationId xmlns:a16="http://schemas.microsoft.com/office/drawing/2014/main" id="{F2E7F631-FA0D-E697-AD70-0BA5710B848E}"/>
              </a:ext>
            </a:extLst>
          </p:cNvPr>
          <p:cNvSpPr txBox="1">
            <a:spLocks/>
          </p:cNvSpPr>
          <p:nvPr/>
        </p:nvSpPr>
        <p:spPr>
          <a:xfrm>
            <a:off x="825852" y="836712"/>
            <a:ext cx="10890964"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err="1"/>
              <a:t>Result</a:t>
            </a:r>
            <a:r>
              <a:rPr lang="nl-NL" dirty="0"/>
              <a:t>: </a:t>
            </a:r>
            <a:r>
              <a:rPr lang="nl-NL" dirty="0" err="1"/>
              <a:t>Expected</a:t>
            </a:r>
            <a:r>
              <a:rPr lang="nl-NL" dirty="0"/>
              <a:t> </a:t>
            </a:r>
            <a:r>
              <a:rPr lang="nl-NL" dirty="0" err="1"/>
              <a:t>Length</a:t>
            </a:r>
            <a:r>
              <a:rPr lang="nl-NL" dirty="0"/>
              <a:t> of </a:t>
            </a:r>
            <a:r>
              <a:rPr lang="nl-NL" dirty="0" err="1"/>
              <a:t>Stay</a:t>
            </a:r>
            <a:r>
              <a:rPr lang="nl-NL" dirty="0"/>
              <a:t> (</a:t>
            </a:r>
            <a:r>
              <a:rPr lang="nl-NL" dirty="0" err="1"/>
              <a:t>ELoS</a:t>
            </a:r>
            <a:r>
              <a:rPr lang="nl-NL" dirty="0"/>
              <a:t>)</a:t>
            </a:r>
          </a:p>
        </p:txBody>
      </p:sp>
      <p:sp>
        <p:nvSpPr>
          <p:cNvPr id="18" name="TextBox 17">
            <a:extLst>
              <a:ext uri="{FF2B5EF4-FFF2-40B4-BE49-F238E27FC236}">
                <a16:creationId xmlns:a16="http://schemas.microsoft.com/office/drawing/2014/main" id="{7F9CB872-D308-3399-4453-C8ECEFE8C5D8}"/>
              </a:ext>
            </a:extLst>
          </p:cNvPr>
          <p:cNvSpPr txBox="1"/>
          <p:nvPr/>
        </p:nvSpPr>
        <p:spPr>
          <a:xfrm>
            <a:off x="792597" y="3861169"/>
            <a:ext cx="3566267" cy="461665"/>
          </a:xfrm>
          <a:prstGeom prst="rect">
            <a:avLst/>
          </a:prstGeom>
          <a:noFill/>
        </p:spPr>
        <p:txBody>
          <a:bodyPr wrap="square">
            <a:spAutoFit/>
          </a:bodyPr>
          <a:lstStyle/>
          <a:p>
            <a:r>
              <a:rPr lang="nl-NL" sz="2400" dirty="0">
                <a:solidFill>
                  <a:srgbClr val="07306B"/>
                </a:solidFill>
              </a:rPr>
              <a:t> </a:t>
            </a:r>
            <a:r>
              <a:rPr lang="nl-NL" sz="2400" dirty="0" err="1">
                <a:solidFill>
                  <a:srgbClr val="07306B"/>
                </a:solidFill>
              </a:rPr>
              <a:t>Markov</a:t>
            </a:r>
            <a:r>
              <a:rPr lang="nl-NL" sz="2400" dirty="0">
                <a:solidFill>
                  <a:srgbClr val="07306B"/>
                </a:solidFill>
              </a:rPr>
              <a:t> </a:t>
            </a:r>
            <a:r>
              <a:rPr lang="nl-NL" sz="2400" dirty="0" err="1">
                <a:solidFill>
                  <a:srgbClr val="07306B"/>
                </a:solidFill>
              </a:rPr>
              <a:t>Principle</a:t>
            </a:r>
            <a:endParaRPr lang="nl-NL" sz="2400" dirty="0">
              <a:solidFill>
                <a:srgbClr val="07306B"/>
              </a:solidFill>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A895E39-CD40-2D28-2863-F7FB8C0835F4}"/>
                  </a:ext>
                </a:extLst>
              </p:cNvPr>
              <p:cNvSpPr txBox="1"/>
              <p:nvPr/>
            </p:nvSpPr>
            <p:spPr>
              <a:xfrm>
                <a:off x="825852" y="3087527"/>
                <a:ext cx="2643054" cy="68980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b="1" i="1" noProof="0" smtClean="0">
                              <a:solidFill>
                                <a:schemeClr val="bg2"/>
                              </a:solidFill>
                              <a:latin typeface="Cambria Math" panose="02040503050406030204" pitchFamily="18" charset="0"/>
                              <a:ea typeface="Cambria Math" panose="02040503050406030204" pitchFamily="18" charset="0"/>
                            </a:rPr>
                          </m:ctrlPr>
                        </m:sSubPr>
                        <m:e>
                          <m:r>
                            <a:rPr lang="en-US" b="1" i="1" noProof="0" smtClean="0">
                              <a:solidFill>
                                <a:schemeClr val="bg2"/>
                              </a:solidFill>
                              <a:latin typeface="Cambria Math" panose="02040503050406030204" pitchFamily="18" charset="0"/>
                              <a:ea typeface="Cambria Math" panose="02040503050406030204" pitchFamily="18" charset="0"/>
                            </a:rPr>
                            <m:t>𝑬</m:t>
                          </m:r>
                        </m:e>
                        <m:sub>
                          <m:r>
                            <a:rPr lang="en-US" b="1" i="1" noProof="0" smtClean="0">
                              <a:solidFill>
                                <a:schemeClr val="bg2"/>
                              </a:solidFill>
                              <a:latin typeface="Cambria Math" panose="02040503050406030204" pitchFamily="18" charset="0"/>
                              <a:ea typeface="Cambria Math" panose="02040503050406030204" pitchFamily="18" charset="0"/>
                            </a:rPr>
                            <m:t>𝒉</m:t>
                          </m:r>
                        </m:sub>
                      </m:sSub>
                      <m:d>
                        <m:dPr>
                          <m:ctrlPr>
                            <a:rPr lang="en-US" b="1" i="1" noProof="0" smtClean="0">
                              <a:solidFill>
                                <a:schemeClr val="bg2"/>
                              </a:solidFill>
                              <a:latin typeface="Cambria Math" panose="02040503050406030204" pitchFamily="18" charset="0"/>
                              <a:ea typeface="Cambria Math" panose="02040503050406030204" pitchFamily="18" charset="0"/>
                            </a:rPr>
                          </m:ctrlPr>
                        </m:dPr>
                        <m:e>
                          <m:r>
                            <a:rPr lang="en-US" b="1" i="1" noProof="0" smtClean="0">
                              <a:solidFill>
                                <a:schemeClr val="bg2"/>
                              </a:solidFill>
                              <a:latin typeface="Cambria Math" panose="02040503050406030204" pitchFamily="18" charset="0"/>
                              <a:ea typeface="Cambria Math" panose="02040503050406030204" pitchFamily="18" charset="0"/>
                            </a:rPr>
                            <m:t>𝝉</m:t>
                          </m:r>
                        </m:e>
                      </m:d>
                      <m:r>
                        <a:rPr lang="en-US" b="1" i="1" noProof="0" smtClean="0">
                          <a:solidFill>
                            <a:schemeClr val="bg2"/>
                          </a:solidFill>
                          <a:latin typeface="Cambria Math" panose="02040503050406030204" pitchFamily="18" charset="0"/>
                          <a:ea typeface="Cambria Math" panose="02040503050406030204" pitchFamily="18" charset="0"/>
                        </a:rPr>
                        <m:t>=</m:t>
                      </m:r>
                      <m:nary>
                        <m:naryPr>
                          <m:ctrlPr>
                            <a:rPr lang="en-US" b="1" i="1">
                              <a:solidFill>
                                <a:schemeClr val="bg2"/>
                              </a:solidFill>
                              <a:latin typeface="Cambria Math" panose="02040503050406030204" pitchFamily="18" charset="0"/>
                              <a:ea typeface="Cambria Math" panose="02040503050406030204" pitchFamily="18" charset="0"/>
                            </a:rPr>
                          </m:ctrlPr>
                        </m:naryPr>
                        <m:sub>
                          <m:r>
                            <a:rPr lang="en-US" b="1" i="1">
                              <a:solidFill>
                                <a:schemeClr val="bg2"/>
                              </a:solidFill>
                              <a:latin typeface="Cambria Math" panose="02040503050406030204" pitchFamily="18" charset="0"/>
                              <a:ea typeface="Cambria Math" panose="02040503050406030204" pitchFamily="18" charset="0"/>
                            </a:rPr>
                            <m:t>𝟎</m:t>
                          </m:r>
                        </m:sub>
                        <m:sup>
                          <m:r>
                            <a:rPr lang="en-US" b="1" i="1">
                              <a:solidFill>
                                <a:schemeClr val="bg2"/>
                              </a:solidFill>
                              <a:latin typeface="Cambria Math" panose="02040503050406030204" pitchFamily="18" charset="0"/>
                              <a:ea typeface="Cambria Math" panose="02040503050406030204" pitchFamily="18" charset="0"/>
                            </a:rPr>
                            <m:t>𝝉</m:t>
                          </m:r>
                        </m:sup>
                        <m:e>
                          <m:sSub>
                            <m:sSubPr>
                              <m:ctrlPr>
                                <a:rPr lang="en-US" b="1" i="1">
                                  <a:solidFill>
                                    <a:schemeClr val="bg2"/>
                                  </a:solidFill>
                                  <a:latin typeface="Cambria Math" panose="02040503050406030204" pitchFamily="18" charset="0"/>
                                  <a:ea typeface="Cambria Math" panose="02040503050406030204" pitchFamily="18" charset="0"/>
                                </a:rPr>
                              </m:ctrlPr>
                            </m:sSubPr>
                            <m:e>
                              <m:r>
                                <a:rPr lang="en-US" b="1" i="1">
                                  <a:solidFill>
                                    <a:schemeClr val="bg2"/>
                                  </a:solidFill>
                                  <a:latin typeface="Cambria Math" panose="02040503050406030204" pitchFamily="18" charset="0"/>
                                  <a:ea typeface="Cambria Math" panose="02040503050406030204" pitchFamily="18" charset="0"/>
                                </a:rPr>
                                <m:t>𝑷</m:t>
                              </m:r>
                            </m:e>
                            <m:sub>
                              <m:r>
                                <a:rPr lang="en-US" b="1" i="1">
                                  <a:solidFill>
                                    <a:schemeClr val="bg2"/>
                                  </a:solidFill>
                                  <a:latin typeface="Cambria Math" panose="02040503050406030204" pitchFamily="18" charset="0"/>
                                  <a:ea typeface="Cambria Math" panose="02040503050406030204" pitchFamily="18" charset="0"/>
                                </a:rPr>
                                <m:t>𝒉</m:t>
                              </m:r>
                            </m:sub>
                          </m:sSub>
                          <m:d>
                            <m:dPr>
                              <m:ctrlPr>
                                <a:rPr lang="en-US" b="1" i="1">
                                  <a:solidFill>
                                    <a:schemeClr val="bg2"/>
                                  </a:solidFill>
                                  <a:latin typeface="Cambria Math" panose="02040503050406030204" pitchFamily="18" charset="0"/>
                                  <a:ea typeface="Cambria Math" panose="02040503050406030204" pitchFamily="18" charset="0"/>
                                </a:rPr>
                              </m:ctrlPr>
                            </m:dPr>
                            <m:e>
                              <m:r>
                                <a:rPr lang="en-US" b="1" i="1">
                                  <a:solidFill>
                                    <a:schemeClr val="bg2"/>
                                  </a:solidFill>
                                  <a:latin typeface="Cambria Math" panose="02040503050406030204" pitchFamily="18" charset="0"/>
                                  <a:ea typeface="Cambria Math" panose="02040503050406030204" pitchFamily="18" charset="0"/>
                                </a:rPr>
                                <m:t>𝒕</m:t>
                              </m:r>
                            </m:e>
                          </m:d>
                        </m:e>
                      </m:nary>
                      <m:r>
                        <a:rPr lang="en-US" b="1" i="1" smtClean="0">
                          <a:solidFill>
                            <a:schemeClr val="bg2"/>
                          </a:solidFill>
                          <a:latin typeface="Cambria Math" panose="02040503050406030204" pitchFamily="18" charset="0"/>
                          <a:ea typeface="Cambria Math" panose="02040503050406030204" pitchFamily="18" charset="0"/>
                        </a:rPr>
                        <m:t> </m:t>
                      </m:r>
                      <m:r>
                        <a:rPr lang="en-US" b="1" i="1" smtClean="0">
                          <a:solidFill>
                            <a:schemeClr val="bg2"/>
                          </a:solidFill>
                          <a:latin typeface="Cambria Math" panose="02040503050406030204" pitchFamily="18" charset="0"/>
                          <a:ea typeface="Cambria Math" panose="02040503050406030204" pitchFamily="18" charset="0"/>
                        </a:rPr>
                        <m:t>𝒅𝒕</m:t>
                      </m:r>
                    </m:oMath>
                  </m:oMathPara>
                </a14:m>
                <a:endParaRPr lang="en-NL" b="1" noProof="0" dirty="0">
                  <a:solidFill>
                    <a:schemeClr val="bg2"/>
                  </a:solidFill>
                </a:endParaRPr>
              </a:p>
            </p:txBody>
          </p:sp>
        </mc:Choice>
        <mc:Fallback xmlns="">
          <p:sp>
            <p:nvSpPr>
              <p:cNvPr id="19" name="TextBox 18">
                <a:extLst>
                  <a:ext uri="{FF2B5EF4-FFF2-40B4-BE49-F238E27FC236}">
                    <a16:creationId xmlns:a16="http://schemas.microsoft.com/office/drawing/2014/main" id="{8A895E39-CD40-2D28-2863-F7FB8C0835F4}"/>
                  </a:ext>
                </a:extLst>
              </p:cNvPr>
              <p:cNvSpPr txBox="1">
                <a:spLocks noRot="1" noChangeAspect="1" noMove="1" noResize="1" noEditPoints="1" noAdjustHandles="1" noChangeArrowheads="1" noChangeShapeType="1" noTextEdit="1"/>
              </p:cNvSpPr>
              <p:nvPr/>
            </p:nvSpPr>
            <p:spPr>
              <a:xfrm>
                <a:off x="825852" y="3087527"/>
                <a:ext cx="2643054" cy="689804"/>
              </a:xfrm>
              <a:prstGeom prst="rect">
                <a:avLst/>
              </a:prstGeom>
              <a:blipFill>
                <a:blip r:embed="rId6"/>
                <a:stretch>
                  <a:fillRect l="-952" t="-157143" b="-232143"/>
                </a:stretch>
              </a:blipFill>
            </p:spPr>
            <p:txBody>
              <a:bodyPr/>
              <a:lstStyle/>
              <a:p>
                <a:r>
                  <a:rPr lang="en-NL">
                    <a:noFill/>
                  </a:rPr>
                  <a:t> </a:t>
                </a:r>
              </a:p>
            </p:txBody>
          </p:sp>
        </mc:Fallback>
      </mc:AlternateContent>
      <p:grpSp>
        <p:nvGrpSpPr>
          <p:cNvPr id="4" name="Group 3">
            <a:extLst>
              <a:ext uri="{FF2B5EF4-FFF2-40B4-BE49-F238E27FC236}">
                <a16:creationId xmlns:a16="http://schemas.microsoft.com/office/drawing/2014/main" id="{BF80D12F-F87B-8EDC-3211-CA5594E31B44}"/>
              </a:ext>
            </a:extLst>
          </p:cNvPr>
          <p:cNvGrpSpPr/>
          <p:nvPr/>
        </p:nvGrpSpPr>
        <p:grpSpPr>
          <a:xfrm>
            <a:off x="3745131" y="1289484"/>
            <a:ext cx="8132439" cy="5018877"/>
            <a:chOff x="3525338" y="1375739"/>
            <a:chExt cx="8132439" cy="5018877"/>
          </a:xfrm>
        </p:grpSpPr>
        <p:pic>
          <p:nvPicPr>
            <p:cNvPr id="8" name="Picture 7">
              <a:extLst>
                <a:ext uri="{FF2B5EF4-FFF2-40B4-BE49-F238E27FC236}">
                  <a16:creationId xmlns:a16="http://schemas.microsoft.com/office/drawing/2014/main" id="{51A797DB-D5C6-BE78-D375-618CC312420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25338" y="1375739"/>
              <a:ext cx="8132439" cy="5018877"/>
            </a:xfrm>
            <a:prstGeom prst="rect">
              <a:avLst/>
            </a:prstGeom>
          </p:spPr>
        </p:pic>
        <p:grpSp>
          <p:nvGrpSpPr>
            <p:cNvPr id="10" name="Group 9">
              <a:extLst>
                <a:ext uri="{FF2B5EF4-FFF2-40B4-BE49-F238E27FC236}">
                  <a16:creationId xmlns:a16="http://schemas.microsoft.com/office/drawing/2014/main" id="{E06CF198-9343-9E43-B8B7-8B9292FE1DC6}"/>
                </a:ext>
              </a:extLst>
            </p:cNvPr>
            <p:cNvGrpSpPr/>
            <p:nvPr/>
          </p:nvGrpSpPr>
          <p:grpSpPr>
            <a:xfrm>
              <a:off x="4655246" y="2708920"/>
              <a:ext cx="5005559" cy="1863368"/>
              <a:chOff x="4531300" y="2666280"/>
              <a:chExt cx="6433812" cy="2391056"/>
            </a:xfrm>
            <a:effectLst>
              <a:outerShdw blurRad="63500" sx="102000" sy="102000" algn="ctr" rotWithShape="0">
                <a:prstClr val="black">
                  <a:alpha val="40000"/>
                </a:prstClr>
              </a:outerShdw>
            </a:effectLst>
          </p:grpSpPr>
          <p:pic>
            <p:nvPicPr>
              <p:cNvPr id="3" name="Picture 2">
                <a:extLst>
                  <a:ext uri="{FF2B5EF4-FFF2-40B4-BE49-F238E27FC236}">
                    <a16:creationId xmlns:a16="http://schemas.microsoft.com/office/drawing/2014/main" id="{4EC0B1F5-F6DA-16E9-B87A-BD992AA1F616}"/>
                  </a:ext>
                </a:extLst>
              </p:cNvPr>
              <p:cNvPicPr>
                <a:picLocks noChangeAspect="1"/>
              </p:cNvPicPr>
              <p:nvPr/>
            </p:nvPicPr>
            <p:blipFill rotWithShape="1">
              <a:blip r:embed="rId8">
                <a:extLst>
                  <a:ext uri="{28A0092B-C50C-407E-A947-70E740481C1C}">
                    <a14:useLocalDpi xmlns:a14="http://schemas.microsoft.com/office/drawing/2010/main" val="0"/>
                  </a:ext>
                </a:extLst>
              </a:blip>
              <a:srcRect l="9954" t="3174" r="17856" b="11654"/>
              <a:stretch/>
            </p:blipFill>
            <p:spPr>
              <a:xfrm>
                <a:off x="4531300" y="2666280"/>
                <a:ext cx="3289299" cy="2391056"/>
              </a:xfrm>
              <a:prstGeom prst="rect">
                <a:avLst/>
              </a:prstGeom>
              <a:ln>
                <a:solidFill>
                  <a:schemeClr val="tx1"/>
                </a:solidFill>
              </a:ln>
            </p:spPr>
          </p:pic>
          <p:pic>
            <p:nvPicPr>
              <p:cNvPr id="7" name="Picture 6">
                <a:extLst>
                  <a:ext uri="{FF2B5EF4-FFF2-40B4-BE49-F238E27FC236}">
                    <a16:creationId xmlns:a16="http://schemas.microsoft.com/office/drawing/2014/main" id="{2947D316-B2D6-ED34-C0BB-109D26B5F033}"/>
                  </a:ext>
                </a:extLst>
              </p:cNvPr>
              <p:cNvPicPr>
                <a:picLocks noChangeAspect="1"/>
              </p:cNvPicPr>
              <p:nvPr/>
            </p:nvPicPr>
            <p:blipFill rotWithShape="1">
              <a:blip r:embed="rId9">
                <a:extLst>
                  <a:ext uri="{28A0092B-C50C-407E-A947-70E740481C1C}">
                    <a14:useLocalDpi xmlns:a14="http://schemas.microsoft.com/office/drawing/2010/main" val="0"/>
                  </a:ext>
                </a:extLst>
              </a:blip>
              <a:srcRect l="12451" t="2409" r="17917" b="11654"/>
              <a:stretch/>
            </p:blipFill>
            <p:spPr>
              <a:xfrm flipH="1">
                <a:off x="7820599" y="2666280"/>
                <a:ext cx="3144513" cy="2391056"/>
              </a:xfrm>
              <a:prstGeom prst="rect">
                <a:avLst/>
              </a:prstGeom>
              <a:ln>
                <a:solidFill>
                  <a:schemeClr val="tx1"/>
                </a:solidFill>
              </a:ln>
            </p:spPr>
          </p:pic>
        </p:grpSp>
        <p:sp>
          <p:nvSpPr>
            <p:cNvPr id="17" name="TextBox 16">
              <a:extLst>
                <a:ext uri="{FF2B5EF4-FFF2-40B4-BE49-F238E27FC236}">
                  <a16:creationId xmlns:a16="http://schemas.microsoft.com/office/drawing/2014/main" id="{E742C735-FD95-3CFF-CE40-756B76DCDDD7}"/>
                </a:ext>
              </a:extLst>
            </p:cNvPr>
            <p:cNvSpPr txBox="1"/>
            <p:nvPr/>
          </p:nvSpPr>
          <p:spPr>
            <a:xfrm>
              <a:off x="3728432" y="4869160"/>
              <a:ext cx="474407" cy="1107996"/>
            </a:xfrm>
            <a:prstGeom prst="rect">
              <a:avLst/>
            </a:prstGeom>
            <a:noFill/>
          </p:spPr>
          <p:txBody>
            <a:bodyPr wrap="square">
              <a:spAutoFit/>
            </a:bodyPr>
            <a:lstStyle/>
            <a:p>
              <a:r>
                <a:rPr lang="en-GB" sz="6600" dirty="0"/>
                <a:t>🔍</a:t>
              </a:r>
            </a:p>
          </p:txBody>
        </p:sp>
        <p:sp>
          <p:nvSpPr>
            <p:cNvPr id="20" name="TextBox 19">
              <a:extLst>
                <a:ext uri="{FF2B5EF4-FFF2-40B4-BE49-F238E27FC236}">
                  <a16:creationId xmlns:a16="http://schemas.microsoft.com/office/drawing/2014/main" id="{8C42F463-ECCD-5AD1-9B78-57BE1E840238}"/>
                </a:ext>
              </a:extLst>
            </p:cNvPr>
            <p:cNvSpPr txBox="1"/>
            <p:nvPr/>
          </p:nvSpPr>
          <p:spPr>
            <a:xfrm>
              <a:off x="3768227" y="4941168"/>
              <a:ext cx="1080120" cy="144016"/>
            </a:xfrm>
            <a:prstGeom prst="rect">
              <a:avLst/>
            </a:prstGeom>
            <a:noFill/>
          </p:spPr>
          <p:txBody>
            <a:bodyPr wrap="square" lIns="108000" tIns="108000" rIns="108000" bIns="108000" rtlCol="0">
              <a:noAutofit/>
            </a:bodyPr>
            <a:lstStyle/>
            <a:p>
              <a:r>
                <a:rPr lang="en-GB" noProof="0" dirty="0">
                  <a:solidFill>
                    <a:schemeClr val="bg2"/>
                  </a:solidFill>
                </a:rPr>
                <a:t>0.20</a:t>
              </a:r>
            </a:p>
          </p:txBody>
        </p:sp>
      </p:grpSp>
    </p:spTree>
    <p:extLst>
      <p:ext uri="{BB962C8B-B14F-4D97-AF65-F5344CB8AC3E}">
        <p14:creationId xmlns:p14="http://schemas.microsoft.com/office/powerpoint/2010/main" val="3009304809"/>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37</a:t>
            </a:fld>
            <a:endParaRPr lang="nl-NL" dirty="0"/>
          </a:p>
        </p:txBody>
      </p:sp>
      <p:sp>
        <p:nvSpPr>
          <p:cNvPr id="9" name="Titel 1">
            <a:extLst>
              <a:ext uri="{FF2B5EF4-FFF2-40B4-BE49-F238E27FC236}">
                <a16:creationId xmlns:a16="http://schemas.microsoft.com/office/drawing/2014/main" id="{F2E7F631-FA0D-E697-AD70-0BA5710B848E}"/>
              </a:ext>
            </a:extLst>
          </p:cNvPr>
          <p:cNvSpPr txBox="1">
            <a:spLocks/>
          </p:cNvSpPr>
          <p:nvPr/>
        </p:nvSpPr>
        <p:spPr>
          <a:xfrm>
            <a:off x="637989" y="552551"/>
            <a:ext cx="10723219"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err="1"/>
              <a:t>Assumptions</a:t>
            </a:r>
            <a:r>
              <a:rPr lang="nl-NL" dirty="0"/>
              <a:t> </a:t>
            </a:r>
            <a:r>
              <a:rPr lang="nl-NL" dirty="0" err="1"/>
              <a:t>for</a:t>
            </a:r>
            <a:r>
              <a:rPr lang="nl-NL" dirty="0"/>
              <a:t> Reverse Engineering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4BEFB53-4DF6-D454-6301-2581D65E4CB9}"/>
                  </a:ext>
                </a:extLst>
              </p:cNvPr>
              <p:cNvSpPr txBox="1"/>
              <p:nvPr/>
            </p:nvSpPr>
            <p:spPr>
              <a:xfrm>
                <a:off x="861641" y="1962759"/>
                <a:ext cx="6286303" cy="4003561"/>
              </a:xfrm>
              <a:prstGeom prst="rect">
                <a:avLst/>
              </a:prstGeom>
              <a:noFill/>
            </p:spPr>
            <p:txBody>
              <a:bodyPr wrap="square" lIns="108000" tIns="108000" rIns="108000" bIns="108000" rtlCol="0">
                <a:noAutofit/>
              </a:bodyPr>
              <a:lstStyle/>
              <a:p>
                <a:pPr>
                  <a:lnSpc>
                    <a:spcPct val="150000"/>
                  </a:lnSpc>
                </a:pPr>
                <a:endParaRPr lang="en-NL" sz="2000" b="1" noProof="0" dirty="0">
                  <a:solidFill>
                    <a:srgbClr val="07306B"/>
                  </a:solidFill>
                </a:endParaRPr>
              </a:p>
              <a:p>
                <a:pPr marL="342900" indent="-342900">
                  <a:lnSpc>
                    <a:spcPct val="150000"/>
                  </a:lnSpc>
                  <a:buFont typeface="+mj-lt"/>
                  <a:buAutoNum type="arabicPeriod"/>
                </a:pPr>
                <a:r>
                  <a:rPr lang="en-GB" dirty="0">
                    <a:solidFill>
                      <a:schemeClr val="bg2"/>
                    </a:solidFill>
                  </a:rPr>
                  <a:t>Limited number of events: </a:t>
                </a:r>
                <a14:m>
                  <m:oMath xmlns:m="http://schemas.openxmlformats.org/officeDocument/2006/math">
                    <m:r>
                      <a:rPr lang="en-US" b="0" i="1" smtClean="0">
                        <a:solidFill>
                          <a:schemeClr val="bg2"/>
                        </a:solidFill>
                        <a:latin typeface="Cambria Math" panose="02040503050406030204" pitchFamily="18" charset="0"/>
                      </a:rPr>
                      <m:t>𝑒</m:t>
                    </m:r>
                    <m:r>
                      <a:rPr lang="en-US" b="0" i="1" smtClean="0">
                        <a:solidFill>
                          <a:schemeClr val="bg2"/>
                        </a:solidFill>
                        <a:latin typeface="Cambria Math" panose="02040503050406030204" pitchFamily="18" charset="0"/>
                      </a:rPr>
                      <m:t> ≤5</m:t>
                    </m:r>
                  </m:oMath>
                </a14:m>
                <a:endParaRPr lang="en-NL" dirty="0">
                  <a:solidFill>
                    <a:schemeClr val="bg2"/>
                  </a:solidFill>
                </a:endParaRPr>
              </a:p>
              <a:p>
                <a:pPr marL="342900" indent="-342900">
                  <a:lnSpc>
                    <a:spcPct val="150000"/>
                  </a:lnSpc>
                  <a:buFont typeface="+mj-lt"/>
                  <a:buAutoNum type="arabicPeriod"/>
                </a:pPr>
                <a:r>
                  <a:rPr lang="en-GB" dirty="0">
                    <a:solidFill>
                      <a:schemeClr val="bg2"/>
                    </a:solidFill>
                  </a:rPr>
                  <a:t>Constant type-specific hazard rates: </a:t>
                </a:r>
                <a14:m>
                  <m:oMath xmlns:m="http://schemas.openxmlformats.org/officeDocument/2006/math">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h</m:t>
                        </m:r>
                      </m:e>
                      <m:sub>
                        <m:r>
                          <a:rPr lang="en-US" b="0" i="1" smtClean="0">
                            <a:solidFill>
                              <a:schemeClr val="bg2"/>
                            </a:solidFill>
                            <a:latin typeface="Cambria Math" panose="02040503050406030204" pitchFamily="18" charset="0"/>
                          </a:rPr>
                          <m:t>𝑘</m:t>
                        </m:r>
                      </m:sub>
                    </m:sSub>
                  </m:oMath>
                </a14:m>
                <a:endParaRPr lang="en-NL" dirty="0">
                  <a:solidFill>
                    <a:schemeClr val="bg2"/>
                  </a:solidFill>
                </a:endParaRPr>
              </a:p>
              <a:p>
                <a:pPr marL="342900" indent="-342900">
                  <a:lnSpc>
                    <a:spcPct val="150000"/>
                  </a:lnSpc>
                  <a:buFont typeface="+mj-lt"/>
                  <a:buAutoNum type="arabicPeriod"/>
                </a:pPr>
                <a:r>
                  <a:rPr lang="en-GB" dirty="0">
                    <a:solidFill>
                      <a:schemeClr val="bg2"/>
                    </a:solidFill>
                  </a:rPr>
                  <a:t>Increased risk after the first event : </a:t>
                </a:r>
                <a14:m>
                  <m:oMath xmlns:m="http://schemas.openxmlformats.org/officeDocument/2006/math">
                    <m:sSubSup>
                      <m:sSubSupPr>
                        <m:ctrlPr>
                          <a:rPr lang="en-US" sz="1800" b="0" i="1" smtClean="0">
                            <a:solidFill>
                              <a:schemeClr val="bg2"/>
                            </a:solidFill>
                            <a:latin typeface="Cambria Math" panose="02040503050406030204" pitchFamily="18" charset="0"/>
                            <a:ea typeface="Cambria Math"/>
                            <a:cs typeface="Cambria Math"/>
                            <a:sym typeface="Cambria Math"/>
                          </a:rPr>
                        </m:ctrlPr>
                      </m:sSubSupPr>
                      <m:e>
                        <m:r>
                          <a:rPr lang="en-US" sz="1800" b="0" i="1" smtClean="0">
                            <a:solidFill>
                              <a:schemeClr val="bg2"/>
                            </a:solidFill>
                            <a:latin typeface="Cambria Math" panose="02040503050406030204" pitchFamily="18" charset="0"/>
                            <a:ea typeface="Cambria Math"/>
                            <a:cs typeface="Cambria Math"/>
                            <a:sym typeface="Cambria Math"/>
                          </a:rPr>
                          <m:t>𝑐</m:t>
                        </m:r>
                      </m:e>
                      <m:sub>
                        <m:r>
                          <a:rPr lang="en-US" sz="1800" b="0" i="1" smtClean="0">
                            <a:solidFill>
                              <a:schemeClr val="bg2"/>
                            </a:solidFill>
                            <a:latin typeface="Cambria Math" panose="02040503050406030204" pitchFamily="18" charset="0"/>
                            <a:ea typeface="Cambria Math"/>
                            <a:cs typeface="Cambria Math"/>
                            <a:sym typeface="Cambria Math"/>
                          </a:rPr>
                          <m:t>𝑘</m:t>
                        </m:r>
                      </m:sub>
                      <m:sup>
                        <m:r>
                          <a:rPr lang="en-US" sz="1800" b="0" i="1" smtClean="0">
                            <a:solidFill>
                              <a:schemeClr val="bg2"/>
                            </a:solidFill>
                            <a:latin typeface="Cambria Math" panose="02040503050406030204" pitchFamily="18" charset="0"/>
                            <a:ea typeface="Cambria Math"/>
                            <a:cs typeface="Cambria Math"/>
                            <a:sym typeface="Cambria Math"/>
                          </a:rPr>
                          <m:t>1</m:t>
                        </m:r>
                      </m:sup>
                    </m:sSubSup>
                    <m:r>
                      <a:rPr lang="en-US" sz="1800" b="0" i="1" smtClean="0">
                        <a:solidFill>
                          <a:schemeClr val="bg2"/>
                        </a:solidFill>
                        <a:latin typeface="Cambria Math" panose="02040503050406030204" pitchFamily="18" charset="0"/>
                        <a:ea typeface="Cambria Math"/>
                        <a:cs typeface="Cambria Math"/>
                        <a:sym typeface="Cambria Math"/>
                      </a:rPr>
                      <m:t>&lt;</m:t>
                    </m:r>
                    <m:sSubSup>
                      <m:sSubSupPr>
                        <m:ctrlPr>
                          <a:rPr lang="en-US" i="1">
                            <a:solidFill>
                              <a:schemeClr val="bg2"/>
                            </a:solidFill>
                            <a:latin typeface="Cambria Math" panose="02040503050406030204" pitchFamily="18" charset="0"/>
                            <a:ea typeface="Cambria Math"/>
                            <a:cs typeface="Cambria Math"/>
                            <a:sym typeface="Cambria Math"/>
                          </a:rPr>
                        </m:ctrlPr>
                      </m:sSubSupPr>
                      <m:e>
                        <m:r>
                          <a:rPr lang="en-US" i="1">
                            <a:solidFill>
                              <a:schemeClr val="bg2"/>
                            </a:solidFill>
                            <a:latin typeface="Cambria Math" panose="02040503050406030204" pitchFamily="18" charset="0"/>
                            <a:ea typeface="Cambria Math"/>
                            <a:cs typeface="Cambria Math"/>
                            <a:sym typeface="Cambria Math"/>
                          </a:rPr>
                          <m:t>𝑐</m:t>
                        </m:r>
                      </m:e>
                      <m:sub>
                        <m:r>
                          <a:rPr lang="en-US" i="1">
                            <a:solidFill>
                              <a:schemeClr val="bg2"/>
                            </a:solidFill>
                            <a:latin typeface="Cambria Math" panose="02040503050406030204" pitchFamily="18" charset="0"/>
                            <a:ea typeface="Cambria Math"/>
                            <a:cs typeface="Cambria Math"/>
                            <a:sym typeface="Cambria Math"/>
                          </a:rPr>
                          <m:t>𝑘</m:t>
                        </m:r>
                      </m:sub>
                      <m:sup>
                        <m:r>
                          <a:rPr lang="en-US" b="0" i="1" smtClean="0">
                            <a:solidFill>
                              <a:schemeClr val="bg2"/>
                            </a:solidFill>
                            <a:latin typeface="Cambria Math" panose="02040503050406030204" pitchFamily="18" charset="0"/>
                            <a:ea typeface="Cambria Math"/>
                            <a:cs typeface="Cambria Math"/>
                            <a:sym typeface="Cambria Math"/>
                          </a:rPr>
                          <m:t>2+</m:t>
                        </m:r>
                      </m:sup>
                    </m:sSubSup>
                  </m:oMath>
                </a14:m>
                <a:endParaRPr lang="en-GB" dirty="0">
                  <a:solidFill>
                    <a:schemeClr val="bg2"/>
                  </a:solidFill>
                </a:endParaRPr>
              </a:p>
              <a:p>
                <a:pPr marL="342900" indent="-342900">
                  <a:lnSpc>
                    <a:spcPct val="150000"/>
                  </a:lnSpc>
                  <a:buFont typeface="+mj-lt"/>
                  <a:buAutoNum type="arabicPeriod"/>
                </a:pPr>
                <a:r>
                  <a:rPr lang="en-GB" dirty="0">
                    <a:solidFill>
                      <a:schemeClr val="bg2"/>
                    </a:solidFill>
                  </a:rPr>
                  <a:t>Fixed post-event acceleration: </a:t>
                </a:r>
                <a14:m>
                  <m:oMath xmlns:m="http://schemas.openxmlformats.org/officeDocument/2006/math">
                    <m:sSubSup>
                      <m:sSubSupPr>
                        <m:ctrlPr>
                          <a:rPr lang="en-US" i="1" smtClean="0">
                            <a:solidFill>
                              <a:schemeClr val="bg2"/>
                            </a:solidFill>
                            <a:latin typeface="Cambria Math" panose="02040503050406030204" pitchFamily="18" charset="0"/>
                            <a:ea typeface="Cambria Math"/>
                            <a:cs typeface="Cambria Math"/>
                            <a:sym typeface="Cambria Math"/>
                          </a:rPr>
                        </m:ctrlPr>
                      </m:sSubSupPr>
                      <m:e>
                        <m:r>
                          <a:rPr lang="en-US" i="1">
                            <a:solidFill>
                              <a:schemeClr val="bg2"/>
                            </a:solidFill>
                            <a:latin typeface="Cambria Math" panose="02040503050406030204" pitchFamily="18" charset="0"/>
                            <a:ea typeface="Cambria Math"/>
                            <a:cs typeface="Cambria Math"/>
                            <a:sym typeface="Cambria Math"/>
                          </a:rPr>
                          <m:t>𝑐</m:t>
                        </m:r>
                      </m:e>
                      <m:sub>
                        <m:r>
                          <a:rPr lang="en-US" i="1">
                            <a:solidFill>
                              <a:schemeClr val="bg2"/>
                            </a:solidFill>
                            <a:latin typeface="Cambria Math" panose="02040503050406030204" pitchFamily="18" charset="0"/>
                            <a:ea typeface="Cambria Math"/>
                            <a:cs typeface="Cambria Math"/>
                            <a:sym typeface="Cambria Math"/>
                          </a:rPr>
                          <m:t>𝑘</m:t>
                        </m:r>
                      </m:sub>
                      <m:sup>
                        <m:r>
                          <a:rPr lang="en-US" b="0" i="1" smtClean="0">
                            <a:solidFill>
                              <a:schemeClr val="bg2"/>
                            </a:solidFill>
                            <a:latin typeface="Cambria Math" panose="02040503050406030204" pitchFamily="18" charset="0"/>
                            <a:ea typeface="Cambria Math"/>
                            <a:cs typeface="Cambria Math"/>
                            <a:sym typeface="Cambria Math"/>
                          </a:rPr>
                          <m:t>2</m:t>
                        </m:r>
                      </m:sup>
                    </m:sSubSup>
                    <m:r>
                      <a:rPr lang="en-US" b="0" i="1" smtClean="0">
                        <a:solidFill>
                          <a:schemeClr val="bg2"/>
                        </a:solidFill>
                        <a:latin typeface="Cambria Math" panose="02040503050406030204" pitchFamily="18" charset="0"/>
                        <a:ea typeface="Cambria Math"/>
                        <a:cs typeface="Cambria Math"/>
                        <a:sym typeface="Cambria Math"/>
                      </a:rPr>
                      <m:t>=</m:t>
                    </m:r>
                    <m:sSubSup>
                      <m:sSubSupPr>
                        <m:ctrlPr>
                          <a:rPr lang="en-US" i="1">
                            <a:solidFill>
                              <a:schemeClr val="bg2"/>
                            </a:solidFill>
                            <a:latin typeface="Cambria Math" panose="02040503050406030204" pitchFamily="18" charset="0"/>
                            <a:ea typeface="Cambria Math"/>
                            <a:cs typeface="Cambria Math"/>
                            <a:sym typeface="Cambria Math"/>
                          </a:rPr>
                        </m:ctrlPr>
                      </m:sSubSupPr>
                      <m:e>
                        <m:r>
                          <a:rPr lang="en-US" i="1">
                            <a:solidFill>
                              <a:schemeClr val="bg2"/>
                            </a:solidFill>
                            <a:latin typeface="Cambria Math" panose="02040503050406030204" pitchFamily="18" charset="0"/>
                            <a:ea typeface="Cambria Math"/>
                            <a:cs typeface="Cambria Math"/>
                            <a:sym typeface="Cambria Math"/>
                          </a:rPr>
                          <m:t>𝑐</m:t>
                        </m:r>
                      </m:e>
                      <m:sub>
                        <m:r>
                          <a:rPr lang="en-US" i="1">
                            <a:solidFill>
                              <a:schemeClr val="bg2"/>
                            </a:solidFill>
                            <a:latin typeface="Cambria Math" panose="02040503050406030204" pitchFamily="18" charset="0"/>
                            <a:ea typeface="Cambria Math"/>
                            <a:cs typeface="Cambria Math"/>
                            <a:sym typeface="Cambria Math"/>
                          </a:rPr>
                          <m:t>𝑘</m:t>
                        </m:r>
                      </m:sub>
                      <m:sup>
                        <m:r>
                          <a:rPr lang="en-US" b="0" i="1" smtClean="0">
                            <a:solidFill>
                              <a:schemeClr val="bg2"/>
                            </a:solidFill>
                            <a:latin typeface="Cambria Math" panose="02040503050406030204" pitchFamily="18" charset="0"/>
                            <a:ea typeface="Cambria Math"/>
                            <a:cs typeface="Cambria Math"/>
                            <a:sym typeface="Cambria Math"/>
                          </a:rPr>
                          <m:t>3</m:t>
                        </m:r>
                      </m:sup>
                    </m:sSubSup>
                    <m:r>
                      <a:rPr lang="en-US" b="0" i="1" smtClean="0">
                        <a:solidFill>
                          <a:schemeClr val="bg2"/>
                        </a:solidFill>
                        <a:latin typeface="Cambria Math" panose="02040503050406030204" pitchFamily="18" charset="0"/>
                        <a:ea typeface="Cambria Math"/>
                        <a:cs typeface="Cambria Math"/>
                        <a:sym typeface="Cambria Math"/>
                      </a:rPr>
                      <m:t>=</m:t>
                    </m:r>
                    <m:sSubSup>
                      <m:sSubSupPr>
                        <m:ctrlPr>
                          <a:rPr lang="en-US" i="1">
                            <a:solidFill>
                              <a:schemeClr val="bg2"/>
                            </a:solidFill>
                            <a:latin typeface="Cambria Math" panose="02040503050406030204" pitchFamily="18" charset="0"/>
                            <a:ea typeface="Cambria Math"/>
                            <a:cs typeface="Cambria Math"/>
                            <a:sym typeface="Cambria Math"/>
                          </a:rPr>
                        </m:ctrlPr>
                      </m:sSubSupPr>
                      <m:e>
                        <m:r>
                          <a:rPr lang="en-US" i="1">
                            <a:solidFill>
                              <a:schemeClr val="bg2"/>
                            </a:solidFill>
                            <a:latin typeface="Cambria Math" panose="02040503050406030204" pitchFamily="18" charset="0"/>
                            <a:ea typeface="Cambria Math"/>
                            <a:cs typeface="Cambria Math"/>
                            <a:sym typeface="Cambria Math"/>
                          </a:rPr>
                          <m:t>𝑐</m:t>
                        </m:r>
                      </m:e>
                      <m:sub>
                        <m:r>
                          <a:rPr lang="en-US" i="1">
                            <a:solidFill>
                              <a:schemeClr val="bg2"/>
                            </a:solidFill>
                            <a:latin typeface="Cambria Math" panose="02040503050406030204" pitchFamily="18" charset="0"/>
                            <a:ea typeface="Cambria Math"/>
                            <a:cs typeface="Cambria Math"/>
                            <a:sym typeface="Cambria Math"/>
                          </a:rPr>
                          <m:t>𝑘</m:t>
                        </m:r>
                      </m:sub>
                      <m:sup>
                        <m:r>
                          <a:rPr lang="en-US" b="0" i="1" smtClean="0">
                            <a:solidFill>
                              <a:schemeClr val="bg2"/>
                            </a:solidFill>
                            <a:latin typeface="Cambria Math" panose="02040503050406030204" pitchFamily="18" charset="0"/>
                            <a:ea typeface="Cambria Math"/>
                            <a:cs typeface="Cambria Math"/>
                            <a:sym typeface="Cambria Math"/>
                          </a:rPr>
                          <m:t>4</m:t>
                        </m:r>
                      </m:sup>
                    </m:sSubSup>
                    <m:r>
                      <a:rPr lang="en-US" b="0" i="1" smtClean="0">
                        <a:solidFill>
                          <a:schemeClr val="bg2"/>
                        </a:solidFill>
                        <a:latin typeface="Cambria Math" panose="02040503050406030204" pitchFamily="18" charset="0"/>
                        <a:ea typeface="Cambria Math"/>
                        <a:cs typeface="Cambria Math"/>
                        <a:sym typeface="Cambria Math"/>
                      </a:rPr>
                      <m:t>=</m:t>
                    </m:r>
                    <m:sSubSup>
                      <m:sSubSupPr>
                        <m:ctrlPr>
                          <a:rPr lang="en-US" i="1">
                            <a:solidFill>
                              <a:schemeClr val="bg2"/>
                            </a:solidFill>
                            <a:latin typeface="Cambria Math" panose="02040503050406030204" pitchFamily="18" charset="0"/>
                            <a:ea typeface="Cambria Math"/>
                            <a:cs typeface="Cambria Math"/>
                            <a:sym typeface="Cambria Math"/>
                          </a:rPr>
                        </m:ctrlPr>
                      </m:sSubSupPr>
                      <m:e>
                        <m:r>
                          <a:rPr lang="en-US" i="1">
                            <a:solidFill>
                              <a:schemeClr val="bg2"/>
                            </a:solidFill>
                            <a:latin typeface="Cambria Math" panose="02040503050406030204" pitchFamily="18" charset="0"/>
                            <a:ea typeface="Cambria Math"/>
                            <a:cs typeface="Cambria Math"/>
                            <a:sym typeface="Cambria Math"/>
                          </a:rPr>
                          <m:t>𝑐</m:t>
                        </m:r>
                      </m:e>
                      <m:sub>
                        <m:r>
                          <a:rPr lang="en-US" i="1">
                            <a:solidFill>
                              <a:schemeClr val="bg2"/>
                            </a:solidFill>
                            <a:latin typeface="Cambria Math" panose="02040503050406030204" pitchFamily="18" charset="0"/>
                            <a:ea typeface="Cambria Math"/>
                            <a:cs typeface="Cambria Math"/>
                            <a:sym typeface="Cambria Math"/>
                          </a:rPr>
                          <m:t>𝑘</m:t>
                        </m:r>
                      </m:sub>
                      <m:sup>
                        <m:r>
                          <a:rPr lang="en-US" b="0" i="1" smtClean="0">
                            <a:solidFill>
                              <a:schemeClr val="bg2"/>
                            </a:solidFill>
                            <a:latin typeface="Cambria Math" panose="02040503050406030204" pitchFamily="18" charset="0"/>
                            <a:ea typeface="Cambria Math"/>
                            <a:cs typeface="Cambria Math"/>
                            <a:sym typeface="Cambria Math"/>
                          </a:rPr>
                          <m:t>5</m:t>
                        </m:r>
                      </m:sup>
                    </m:sSubSup>
                    <m:r>
                      <a:rPr lang="en-US" b="0" i="1" smtClean="0">
                        <a:solidFill>
                          <a:schemeClr val="bg2"/>
                        </a:solidFill>
                        <a:latin typeface="Cambria Math" panose="02040503050406030204" pitchFamily="18" charset="0"/>
                        <a:ea typeface="Cambria Math"/>
                        <a:cs typeface="Cambria Math"/>
                        <a:sym typeface="Cambria Math"/>
                      </a:rPr>
                      <m:t>=</m:t>
                    </m:r>
                    <m:sSubSup>
                      <m:sSubSupPr>
                        <m:ctrlPr>
                          <a:rPr lang="en-US" i="1">
                            <a:solidFill>
                              <a:schemeClr val="bg2"/>
                            </a:solidFill>
                            <a:latin typeface="Cambria Math" panose="02040503050406030204" pitchFamily="18" charset="0"/>
                            <a:ea typeface="Cambria Math"/>
                            <a:cs typeface="Cambria Math"/>
                            <a:sym typeface="Cambria Math"/>
                          </a:rPr>
                        </m:ctrlPr>
                      </m:sSubSupPr>
                      <m:e>
                        <m:r>
                          <a:rPr lang="en-US" i="1">
                            <a:solidFill>
                              <a:schemeClr val="bg2"/>
                            </a:solidFill>
                            <a:latin typeface="Cambria Math" panose="02040503050406030204" pitchFamily="18" charset="0"/>
                            <a:ea typeface="Cambria Math"/>
                            <a:cs typeface="Cambria Math"/>
                            <a:sym typeface="Cambria Math"/>
                          </a:rPr>
                          <m:t>𝑐</m:t>
                        </m:r>
                      </m:e>
                      <m:sub>
                        <m:r>
                          <a:rPr lang="en-US" i="1">
                            <a:solidFill>
                              <a:schemeClr val="bg2"/>
                            </a:solidFill>
                            <a:latin typeface="Cambria Math" panose="02040503050406030204" pitchFamily="18" charset="0"/>
                            <a:ea typeface="Cambria Math"/>
                            <a:cs typeface="Cambria Math"/>
                            <a:sym typeface="Cambria Math"/>
                          </a:rPr>
                          <m:t>𝑘</m:t>
                        </m:r>
                      </m:sub>
                      <m:sup>
                        <m:r>
                          <a:rPr lang="en-US" i="1">
                            <a:solidFill>
                              <a:schemeClr val="bg2"/>
                            </a:solidFill>
                            <a:latin typeface="Cambria Math" panose="02040503050406030204" pitchFamily="18" charset="0"/>
                            <a:ea typeface="Cambria Math"/>
                            <a:cs typeface="Cambria Math"/>
                            <a:sym typeface="Cambria Math"/>
                          </a:rPr>
                          <m:t>2+</m:t>
                        </m:r>
                      </m:sup>
                    </m:sSubSup>
                  </m:oMath>
                </a14:m>
                <a:endParaRPr lang="en-US" dirty="0">
                  <a:solidFill>
                    <a:schemeClr val="bg2"/>
                  </a:solidFill>
                  <a:ea typeface="Cambria Math"/>
                  <a:cs typeface="Cambria Math"/>
                  <a:sym typeface="Cambria Math"/>
                </a:endParaRPr>
              </a:p>
              <a:p>
                <a:pPr marL="342900" indent="-342900">
                  <a:lnSpc>
                    <a:spcPct val="150000"/>
                  </a:lnSpc>
                  <a:buFont typeface="+mj-lt"/>
                  <a:buAutoNum type="arabicPeriod"/>
                </a:pPr>
                <a:r>
                  <a:rPr lang="en-NL" dirty="0">
                    <a:solidFill>
                      <a:schemeClr val="bg2"/>
                    </a:solidFill>
                  </a:rPr>
                  <a:t>Initial compensation values: </a:t>
                </a:r>
                <a:r>
                  <a:rPr lang="en-GB" dirty="0">
                    <a:solidFill>
                      <a:schemeClr val="bg2"/>
                    </a:solidFill>
                  </a:rPr>
                  <a:t> </a:t>
                </a:r>
                <a14:m>
                  <m:oMath xmlns:m="http://schemas.openxmlformats.org/officeDocument/2006/math">
                    <m:sSubSup>
                      <m:sSubSupPr>
                        <m:ctrlPr>
                          <a:rPr lang="en-US" sz="1800" b="0" i="1" smtClean="0">
                            <a:solidFill>
                              <a:schemeClr val="bg2"/>
                            </a:solidFill>
                            <a:latin typeface="Cambria Math" panose="02040503050406030204" pitchFamily="18" charset="0"/>
                            <a:ea typeface="Cambria Math"/>
                            <a:cs typeface="Cambria Math"/>
                            <a:sym typeface="Cambria Math"/>
                          </a:rPr>
                        </m:ctrlPr>
                      </m:sSubSupPr>
                      <m:e>
                        <m:r>
                          <a:rPr lang="en-US" sz="1800" b="0" i="1" smtClean="0">
                            <a:solidFill>
                              <a:schemeClr val="bg2"/>
                            </a:solidFill>
                            <a:latin typeface="Cambria Math" panose="02040503050406030204" pitchFamily="18" charset="0"/>
                            <a:ea typeface="Cambria Math"/>
                            <a:cs typeface="Cambria Math"/>
                            <a:sym typeface="Cambria Math"/>
                          </a:rPr>
                          <m:t>𝑐</m:t>
                        </m:r>
                      </m:e>
                      <m:sub>
                        <m:r>
                          <a:rPr lang="en-US" sz="1800" b="0" i="1" smtClean="0">
                            <a:solidFill>
                              <a:schemeClr val="bg2"/>
                            </a:solidFill>
                            <a:latin typeface="Cambria Math" panose="02040503050406030204" pitchFamily="18" charset="0"/>
                            <a:ea typeface="Cambria Math"/>
                            <a:cs typeface="Cambria Math"/>
                            <a:sym typeface="Cambria Math"/>
                          </a:rPr>
                          <m:t>𝑘</m:t>
                        </m:r>
                      </m:sub>
                      <m:sup>
                        <m:r>
                          <a:rPr lang="en-US" sz="1800" b="0" i="1" smtClean="0">
                            <a:solidFill>
                              <a:schemeClr val="bg2"/>
                            </a:solidFill>
                            <a:latin typeface="Cambria Math" panose="02040503050406030204" pitchFamily="18" charset="0"/>
                            <a:ea typeface="Cambria Math"/>
                            <a:cs typeface="Cambria Math"/>
                            <a:sym typeface="Cambria Math"/>
                          </a:rPr>
                          <m:t>1</m:t>
                        </m:r>
                      </m:sup>
                    </m:sSubSup>
                    <m:r>
                      <a:rPr lang="en-US" sz="1800" b="0" i="1" smtClean="0">
                        <a:solidFill>
                          <a:schemeClr val="bg2"/>
                        </a:solidFill>
                        <a:latin typeface="Cambria Math" panose="02040503050406030204" pitchFamily="18" charset="0"/>
                        <a:ea typeface="Cambria Math"/>
                        <a:cs typeface="Cambria Math"/>
                        <a:sym typeface="Cambria Math"/>
                      </a:rPr>
                      <m:t>&lt;1;</m:t>
                    </m:r>
                    <m:sSubSup>
                      <m:sSubSupPr>
                        <m:ctrlPr>
                          <a:rPr lang="en-US" i="1">
                            <a:solidFill>
                              <a:schemeClr val="bg2"/>
                            </a:solidFill>
                            <a:latin typeface="Cambria Math" panose="02040503050406030204" pitchFamily="18" charset="0"/>
                            <a:ea typeface="Cambria Math"/>
                            <a:cs typeface="Cambria Math"/>
                            <a:sym typeface="Cambria Math"/>
                          </a:rPr>
                        </m:ctrlPr>
                      </m:sSubSupPr>
                      <m:e>
                        <m:r>
                          <a:rPr lang="en-US" i="1">
                            <a:solidFill>
                              <a:schemeClr val="bg2"/>
                            </a:solidFill>
                            <a:latin typeface="Cambria Math" panose="02040503050406030204" pitchFamily="18" charset="0"/>
                            <a:ea typeface="Cambria Math"/>
                            <a:cs typeface="Cambria Math"/>
                            <a:sym typeface="Cambria Math"/>
                          </a:rPr>
                          <m:t>𝑐</m:t>
                        </m:r>
                      </m:e>
                      <m:sub>
                        <m:r>
                          <a:rPr lang="en-US" i="1">
                            <a:solidFill>
                              <a:schemeClr val="bg2"/>
                            </a:solidFill>
                            <a:latin typeface="Cambria Math" panose="02040503050406030204" pitchFamily="18" charset="0"/>
                            <a:ea typeface="Cambria Math"/>
                            <a:cs typeface="Cambria Math"/>
                            <a:sym typeface="Cambria Math"/>
                          </a:rPr>
                          <m:t>𝑘</m:t>
                        </m:r>
                      </m:sub>
                      <m:sup>
                        <m:r>
                          <a:rPr lang="en-US" i="1">
                            <a:solidFill>
                              <a:schemeClr val="bg2"/>
                            </a:solidFill>
                            <a:latin typeface="Cambria Math" panose="02040503050406030204" pitchFamily="18" charset="0"/>
                            <a:ea typeface="Cambria Math"/>
                            <a:cs typeface="Cambria Math"/>
                            <a:sym typeface="Cambria Math"/>
                          </a:rPr>
                          <m:t>2+</m:t>
                        </m:r>
                      </m:sup>
                    </m:sSubSup>
                    <m:r>
                      <a:rPr lang="en-US" b="0" i="1" smtClean="0">
                        <a:solidFill>
                          <a:schemeClr val="bg2"/>
                        </a:solidFill>
                        <a:latin typeface="Cambria Math" panose="02040503050406030204" pitchFamily="18" charset="0"/>
                        <a:ea typeface="Cambria Math"/>
                        <a:cs typeface="Cambria Math"/>
                        <a:sym typeface="Cambria Math"/>
                      </a:rPr>
                      <m:t>&gt;1</m:t>
                    </m:r>
                  </m:oMath>
                </a14:m>
                <a:r>
                  <a:rPr lang="en-NL" dirty="0">
                    <a:solidFill>
                      <a:schemeClr val="bg2"/>
                    </a:solidFill>
                  </a:rPr>
                  <a:t> </a:t>
                </a:r>
              </a:p>
            </p:txBody>
          </p:sp>
        </mc:Choice>
        <mc:Fallback xmlns="">
          <p:sp>
            <p:nvSpPr>
              <p:cNvPr id="6" name="TextBox 5">
                <a:extLst>
                  <a:ext uri="{FF2B5EF4-FFF2-40B4-BE49-F238E27FC236}">
                    <a16:creationId xmlns:a16="http://schemas.microsoft.com/office/drawing/2014/main" id="{94BEFB53-4DF6-D454-6301-2581D65E4CB9}"/>
                  </a:ext>
                </a:extLst>
              </p:cNvPr>
              <p:cNvSpPr txBox="1">
                <a:spLocks noRot="1" noChangeAspect="1" noMove="1" noResize="1" noEditPoints="1" noAdjustHandles="1" noChangeArrowheads="1" noChangeShapeType="1" noTextEdit="1"/>
              </p:cNvSpPr>
              <p:nvPr/>
            </p:nvSpPr>
            <p:spPr>
              <a:xfrm>
                <a:off x="861641" y="1962759"/>
                <a:ext cx="6286303" cy="4003561"/>
              </a:xfrm>
              <a:prstGeom prst="rect">
                <a:avLst/>
              </a:prstGeom>
              <a:blipFill>
                <a:blip r:embed="rId3"/>
                <a:stretch>
                  <a:fillRect l="-201"/>
                </a:stretch>
              </a:blipFill>
            </p:spPr>
            <p:txBody>
              <a:bodyPr/>
              <a:lstStyle/>
              <a:p>
                <a:r>
                  <a:rPr lang="en-GB">
                    <a:noFill/>
                  </a:rPr>
                  <a:t> </a:t>
                </a:r>
              </a:p>
            </p:txBody>
          </p:sp>
        </mc:Fallback>
      </mc:AlternateContent>
      <p:grpSp>
        <p:nvGrpSpPr>
          <p:cNvPr id="201" name="Group 200">
            <a:extLst>
              <a:ext uri="{FF2B5EF4-FFF2-40B4-BE49-F238E27FC236}">
                <a16:creationId xmlns:a16="http://schemas.microsoft.com/office/drawing/2014/main" id="{AA4AAC80-D9D9-5F94-3D4C-8CEDBDE0F531}"/>
              </a:ext>
            </a:extLst>
          </p:cNvPr>
          <p:cNvGrpSpPr/>
          <p:nvPr/>
        </p:nvGrpSpPr>
        <p:grpSpPr>
          <a:xfrm>
            <a:off x="1288697" y="-7732240"/>
            <a:ext cx="13675682" cy="7222739"/>
            <a:chOff x="1288697" y="-7732240"/>
            <a:chExt cx="13675682" cy="7222739"/>
          </a:xfrm>
        </p:grpSpPr>
        <p:sp>
          <p:nvSpPr>
            <p:cNvPr id="10" name="Oval 9">
              <a:extLst>
                <a:ext uri="{FF2B5EF4-FFF2-40B4-BE49-F238E27FC236}">
                  <a16:creationId xmlns:a16="http://schemas.microsoft.com/office/drawing/2014/main" id="{51C5E879-A692-08F0-A3A2-49306E99FE8F}"/>
                </a:ext>
              </a:extLst>
            </p:cNvPr>
            <p:cNvSpPr/>
            <p:nvPr/>
          </p:nvSpPr>
          <p:spPr>
            <a:xfrm>
              <a:off x="3938935" y="-7720071"/>
              <a:ext cx="1025632" cy="1025632"/>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Type  1</a:t>
              </a:r>
            </a:p>
          </p:txBody>
        </p:sp>
        <p:sp>
          <p:nvSpPr>
            <p:cNvPr id="11" name="Oval 10">
              <a:extLst>
                <a:ext uri="{FF2B5EF4-FFF2-40B4-BE49-F238E27FC236}">
                  <a16:creationId xmlns:a16="http://schemas.microsoft.com/office/drawing/2014/main" id="{0DCE7492-003A-44A0-DEFC-DDB8454ACF54}"/>
                </a:ext>
              </a:extLst>
            </p:cNvPr>
            <p:cNvSpPr/>
            <p:nvPr/>
          </p:nvSpPr>
          <p:spPr>
            <a:xfrm>
              <a:off x="4004793" y="-4654999"/>
              <a:ext cx="1025629" cy="1025629"/>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3</a:t>
              </a:r>
            </a:p>
          </p:txBody>
        </p:sp>
        <p:sp>
          <p:nvSpPr>
            <p:cNvPr id="12" name="Oval 11">
              <a:extLst>
                <a:ext uri="{FF2B5EF4-FFF2-40B4-BE49-F238E27FC236}">
                  <a16:creationId xmlns:a16="http://schemas.microsoft.com/office/drawing/2014/main" id="{F1EC72D2-9467-6D94-52D6-9FD283C014DB}"/>
                </a:ext>
              </a:extLst>
            </p:cNvPr>
            <p:cNvSpPr/>
            <p:nvPr/>
          </p:nvSpPr>
          <p:spPr>
            <a:xfrm>
              <a:off x="3955446" y="-6231436"/>
              <a:ext cx="1025632" cy="1025632"/>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2</a:t>
              </a:r>
              <a:endParaRPr lang="en-NL" sz="1400" b="1" dirty="0"/>
            </a:p>
          </p:txBody>
        </p:sp>
        <p:sp>
          <p:nvSpPr>
            <p:cNvPr id="15" name="Oval 14">
              <a:extLst>
                <a:ext uri="{FF2B5EF4-FFF2-40B4-BE49-F238E27FC236}">
                  <a16:creationId xmlns:a16="http://schemas.microsoft.com/office/drawing/2014/main" id="{D42F326E-81C4-3513-F145-351DE602D850}"/>
                </a:ext>
              </a:extLst>
            </p:cNvPr>
            <p:cNvSpPr/>
            <p:nvPr/>
          </p:nvSpPr>
          <p:spPr>
            <a:xfrm>
              <a:off x="1288697" y="-4767742"/>
              <a:ext cx="1224136" cy="122413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b="1" dirty="0"/>
                <a:t>Event Free</a:t>
              </a:r>
            </a:p>
          </p:txBody>
        </p:sp>
        <p:cxnSp>
          <p:nvCxnSpPr>
            <p:cNvPr id="16" name="Straight Arrow Connector 15">
              <a:extLst>
                <a:ext uri="{FF2B5EF4-FFF2-40B4-BE49-F238E27FC236}">
                  <a16:creationId xmlns:a16="http://schemas.microsoft.com/office/drawing/2014/main" id="{2C1899FA-45BF-177E-9180-CD6CC310E655}"/>
                </a:ext>
              </a:extLst>
            </p:cNvPr>
            <p:cNvCxnSpPr>
              <a:cxnSpLocks/>
              <a:stCxn id="12" idx="6"/>
            </p:cNvCxnSpPr>
            <p:nvPr/>
          </p:nvCxnSpPr>
          <p:spPr>
            <a:xfrm flipV="1">
              <a:off x="4981078" y="-7380550"/>
              <a:ext cx="1457442" cy="166193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A46DD49-637D-2018-9C2E-BEE87BC1EBFD}"/>
                </a:ext>
              </a:extLst>
            </p:cNvPr>
            <p:cNvCxnSpPr>
              <a:cxnSpLocks/>
              <a:stCxn id="12" idx="6"/>
              <a:endCxn id="32" idx="2"/>
            </p:cNvCxnSpPr>
            <p:nvPr/>
          </p:nvCxnSpPr>
          <p:spPr>
            <a:xfrm>
              <a:off x="4981078" y="-5718620"/>
              <a:ext cx="1444514" cy="2587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EE701F0-12F8-67DB-D380-5FA2FD97866B}"/>
                </a:ext>
              </a:extLst>
            </p:cNvPr>
            <p:cNvCxnSpPr>
              <a:cxnSpLocks/>
              <a:stCxn id="12" idx="6"/>
              <a:endCxn id="31" idx="1"/>
            </p:cNvCxnSpPr>
            <p:nvPr/>
          </p:nvCxnSpPr>
          <p:spPr>
            <a:xfrm>
              <a:off x="4981078" y="-5718620"/>
              <a:ext cx="1658217" cy="121540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D7F3571-669A-3D67-EE54-E6E598F31035}"/>
                </a:ext>
              </a:extLst>
            </p:cNvPr>
            <p:cNvCxnSpPr>
              <a:cxnSpLocks/>
              <a:stCxn id="11" idx="6"/>
            </p:cNvCxnSpPr>
            <p:nvPr/>
          </p:nvCxnSpPr>
          <p:spPr>
            <a:xfrm flipV="1">
              <a:off x="5030422" y="-7433117"/>
              <a:ext cx="1479858" cy="3290933"/>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BEB6FBF0-5B5A-6260-E0D6-8CD487436384}"/>
                </a:ext>
              </a:extLst>
            </p:cNvPr>
            <p:cNvCxnSpPr>
              <a:cxnSpLocks/>
              <a:stCxn id="11" idx="6"/>
              <a:endCxn id="32" idx="2"/>
            </p:cNvCxnSpPr>
            <p:nvPr/>
          </p:nvCxnSpPr>
          <p:spPr>
            <a:xfrm flipV="1">
              <a:off x="5030422" y="-5692750"/>
              <a:ext cx="1395170" cy="155056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2C8DE7E-46BA-78D6-20B8-E072A283D669}"/>
                </a:ext>
              </a:extLst>
            </p:cNvPr>
            <p:cNvCxnSpPr>
              <a:cxnSpLocks/>
              <a:stCxn id="11" idx="6"/>
              <a:endCxn id="31" idx="2"/>
            </p:cNvCxnSpPr>
            <p:nvPr/>
          </p:nvCxnSpPr>
          <p:spPr>
            <a:xfrm>
              <a:off x="5030422" y="-4142184"/>
              <a:ext cx="1458673" cy="158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3D86461-4D55-ECBC-781C-381935A38325}"/>
                </a:ext>
              </a:extLst>
            </p:cNvPr>
            <p:cNvCxnSpPr>
              <a:cxnSpLocks/>
              <a:stCxn id="15" idx="6"/>
              <a:endCxn id="10" idx="2"/>
            </p:cNvCxnSpPr>
            <p:nvPr/>
          </p:nvCxnSpPr>
          <p:spPr>
            <a:xfrm flipV="1">
              <a:off x="2512833" y="-7207255"/>
              <a:ext cx="1426102" cy="3051581"/>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79AAA65-4213-90DC-80BE-CF9631BB167B}"/>
                </a:ext>
              </a:extLst>
            </p:cNvPr>
            <p:cNvCxnSpPr>
              <a:cxnSpLocks/>
              <a:stCxn id="15" idx="6"/>
              <a:endCxn id="12" idx="2"/>
            </p:cNvCxnSpPr>
            <p:nvPr/>
          </p:nvCxnSpPr>
          <p:spPr>
            <a:xfrm flipV="1">
              <a:off x="2512833" y="-5718620"/>
              <a:ext cx="1442613" cy="156294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3684372B-8C88-FD25-1A8A-7742CBFC9BDC}"/>
                </a:ext>
              </a:extLst>
            </p:cNvPr>
            <p:cNvCxnSpPr>
              <a:cxnSpLocks/>
              <a:stCxn id="15" idx="6"/>
              <a:endCxn id="11" idx="2"/>
            </p:cNvCxnSpPr>
            <p:nvPr/>
          </p:nvCxnSpPr>
          <p:spPr>
            <a:xfrm>
              <a:off x="2512833" y="-4155674"/>
              <a:ext cx="1491960" cy="1349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E270E534-DB77-4EEB-2CFA-0A1A731F902A}"/>
                </a:ext>
              </a:extLst>
            </p:cNvPr>
            <p:cNvSpPr/>
            <p:nvPr/>
          </p:nvSpPr>
          <p:spPr>
            <a:xfrm>
              <a:off x="6409081" y="-7732240"/>
              <a:ext cx="1025632" cy="1025632"/>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Type  1</a:t>
              </a:r>
            </a:p>
          </p:txBody>
        </p:sp>
        <p:sp>
          <p:nvSpPr>
            <p:cNvPr id="31" name="Oval 30">
              <a:extLst>
                <a:ext uri="{FF2B5EF4-FFF2-40B4-BE49-F238E27FC236}">
                  <a16:creationId xmlns:a16="http://schemas.microsoft.com/office/drawing/2014/main" id="{92F9CDF2-993E-6910-5605-4EFF5CBE0FDC}"/>
                </a:ext>
              </a:extLst>
            </p:cNvPr>
            <p:cNvSpPr/>
            <p:nvPr/>
          </p:nvSpPr>
          <p:spPr>
            <a:xfrm>
              <a:off x="6489095" y="-4653413"/>
              <a:ext cx="1025629" cy="1025629"/>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3</a:t>
              </a:r>
            </a:p>
          </p:txBody>
        </p:sp>
        <p:sp>
          <p:nvSpPr>
            <p:cNvPr id="32" name="Oval 31">
              <a:extLst>
                <a:ext uri="{FF2B5EF4-FFF2-40B4-BE49-F238E27FC236}">
                  <a16:creationId xmlns:a16="http://schemas.microsoft.com/office/drawing/2014/main" id="{5421F328-08B6-70D4-FE4C-730A47E5A595}"/>
                </a:ext>
              </a:extLst>
            </p:cNvPr>
            <p:cNvSpPr/>
            <p:nvPr/>
          </p:nvSpPr>
          <p:spPr>
            <a:xfrm>
              <a:off x="6425592" y="-6205566"/>
              <a:ext cx="1025632" cy="1025632"/>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2</a:t>
              </a:r>
              <a:endParaRPr lang="en-NL" sz="1400" b="1" dirty="0"/>
            </a:p>
          </p:txBody>
        </p:sp>
        <p:sp>
          <p:nvSpPr>
            <p:cNvPr id="3" name="Oval 2">
              <a:extLst>
                <a:ext uri="{FF2B5EF4-FFF2-40B4-BE49-F238E27FC236}">
                  <a16:creationId xmlns:a16="http://schemas.microsoft.com/office/drawing/2014/main" id="{CC5DCF6D-9A05-B898-531E-57B83F4A37CA}"/>
                </a:ext>
              </a:extLst>
            </p:cNvPr>
            <p:cNvSpPr/>
            <p:nvPr/>
          </p:nvSpPr>
          <p:spPr>
            <a:xfrm>
              <a:off x="4035000" y="-3159027"/>
              <a:ext cx="1025629" cy="1025629"/>
            </a:xfrm>
            <a:prstGeom prst="ellipse">
              <a:avLst/>
            </a:prstGeom>
            <a:solidFill>
              <a:srgbClr val="5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4</a:t>
              </a:r>
            </a:p>
          </p:txBody>
        </p:sp>
        <p:sp>
          <p:nvSpPr>
            <p:cNvPr id="4" name="Oval 3">
              <a:extLst>
                <a:ext uri="{FF2B5EF4-FFF2-40B4-BE49-F238E27FC236}">
                  <a16:creationId xmlns:a16="http://schemas.microsoft.com/office/drawing/2014/main" id="{12B016D7-8A25-6D37-4FE3-3B7AB617616B}"/>
                </a:ext>
              </a:extLst>
            </p:cNvPr>
            <p:cNvSpPr/>
            <p:nvPr/>
          </p:nvSpPr>
          <p:spPr>
            <a:xfrm>
              <a:off x="6519302" y="-3157441"/>
              <a:ext cx="1025629" cy="1025629"/>
            </a:xfrm>
            <a:prstGeom prst="ellipse">
              <a:avLst/>
            </a:prstGeom>
            <a:solidFill>
              <a:srgbClr val="5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4</a:t>
              </a:r>
            </a:p>
          </p:txBody>
        </p:sp>
        <p:sp>
          <p:nvSpPr>
            <p:cNvPr id="14" name="Oval 13">
              <a:extLst>
                <a:ext uri="{FF2B5EF4-FFF2-40B4-BE49-F238E27FC236}">
                  <a16:creationId xmlns:a16="http://schemas.microsoft.com/office/drawing/2014/main" id="{2AFEA910-1978-C5FF-7013-653102BDEDCD}"/>
                </a:ext>
              </a:extLst>
            </p:cNvPr>
            <p:cNvSpPr/>
            <p:nvPr/>
          </p:nvSpPr>
          <p:spPr>
            <a:xfrm>
              <a:off x="4010943" y="-1570825"/>
              <a:ext cx="1025629" cy="1025629"/>
            </a:xfrm>
            <a:prstGeom prst="ellipse">
              <a:avLst/>
            </a:prstGeom>
            <a:solidFill>
              <a:srgbClr val="84B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5</a:t>
              </a:r>
            </a:p>
          </p:txBody>
        </p:sp>
        <p:sp>
          <p:nvSpPr>
            <p:cNvPr id="35" name="Oval 34">
              <a:extLst>
                <a:ext uri="{FF2B5EF4-FFF2-40B4-BE49-F238E27FC236}">
                  <a16:creationId xmlns:a16="http://schemas.microsoft.com/office/drawing/2014/main" id="{FA19E94B-52C0-4D59-8C55-1DD6333C4BFA}"/>
                </a:ext>
              </a:extLst>
            </p:cNvPr>
            <p:cNvSpPr/>
            <p:nvPr/>
          </p:nvSpPr>
          <p:spPr>
            <a:xfrm>
              <a:off x="6495245" y="-1569239"/>
              <a:ext cx="1025629" cy="1025629"/>
            </a:xfrm>
            <a:prstGeom prst="ellipse">
              <a:avLst/>
            </a:prstGeom>
            <a:solidFill>
              <a:srgbClr val="84B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5</a:t>
              </a:r>
            </a:p>
          </p:txBody>
        </p:sp>
        <p:cxnSp>
          <p:nvCxnSpPr>
            <p:cNvPr id="60" name="Straight Arrow Connector 59">
              <a:extLst>
                <a:ext uri="{FF2B5EF4-FFF2-40B4-BE49-F238E27FC236}">
                  <a16:creationId xmlns:a16="http://schemas.microsoft.com/office/drawing/2014/main" id="{EB135BCC-AC41-D1CB-9DFA-74096944CF3C}"/>
                </a:ext>
              </a:extLst>
            </p:cNvPr>
            <p:cNvCxnSpPr>
              <a:cxnSpLocks/>
              <a:stCxn id="15" idx="6"/>
              <a:endCxn id="3" idx="2"/>
            </p:cNvCxnSpPr>
            <p:nvPr/>
          </p:nvCxnSpPr>
          <p:spPr>
            <a:xfrm>
              <a:off x="2512833" y="-4155674"/>
              <a:ext cx="1522167" cy="150946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FC6095D1-6727-7B02-3167-5665EE569C4E}"/>
                </a:ext>
              </a:extLst>
            </p:cNvPr>
            <p:cNvCxnSpPr>
              <a:cxnSpLocks/>
              <a:stCxn id="15" idx="6"/>
              <a:endCxn id="14" idx="2"/>
            </p:cNvCxnSpPr>
            <p:nvPr/>
          </p:nvCxnSpPr>
          <p:spPr>
            <a:xfrm>
              <a:off x="2512833" y="-4155674"/>
              <a:ext cx="1498110" cy="3097664"/>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20B755AA-8AD9-A506-6CA8-C90EA9C646C6}"/>
                </a:ext>
              </a:extLst>
            </p:cNvPr>
            <p:cNvCxnSpPr>
              <a:cxnSpLocks/>
              <a:stCxn id="12" idx="6"/>
              <a:endCxn id="4" idx="1"/>
            </p:cNvCxnSpPr>
            <p:nvPr/>
          </p:nvCxnSpPr>
          <p:spPr>
            <a:xfrm>
              <a:off x="4981078" y="-5718620"/>
              <a:ext cx="1688424" cy="2711379"/>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637F375E-B748-AFED-F3CE-433611FB1091}"/>
                </a:ext>
              </a:extLst>
            </p:cNvPr>
            <p:cNvCxnSpPr>
              <a:cxnSpLocks/>
              <a:stCxn id="12" idx="6"/>
              <a:endCxn id="35" idx="1"/>
            </p:cNvCxnSpPr>
            <p:nvPr/>
          </p:nvCxnSpPr>
          <p:spPr>
            <a:xfrm>
              <a:off x="4981078" y="-5718620"/>
              <a:ext cx="1664367" cy="4299581"/>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2195ABE4-9B36-4822-C627-2D82EA19162E}"/>
                </a:ext>
              </a:extLst>
            </p:cNvPr>
            <p:cNvCxnSpPr>
              <a:cxnSpLocks/>
              <a:stCxn id="11" idx="6"/>
              <a:endCxn id="4" idx="1"/>
            </p:cNvCxnSpPr>
            <p:nvPr/>
          </p:nvCxnSpPr>
          <p:spPr>
            <a:xfrm>
              <a:off x="5030422" y="-4142184"/>
              <a:ext cx="1639080" cy="1134943"/>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7F1CAF17-876F-0CFA-F1DC-A2DA0FF54822}"/>
                </a:ext>
              </a:extLst>
            </p:cNvPr>
            <p:cNvCxnSpPr>
              <a:cxnSpLocks/>
              <a:stCxn id="11" idx="6"/>
              <a:endCxn id="35" idx="1"/>
            </p:cNvCxnSpPr>
            <p:nvPr/>
          </p:nvCxnSpPr>
          <p:spPr>
            <a:xfrm>
              <a:off x="5030422" y="-4142184"/>
              <a:ext cx="1615023" cy="2723145"/>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91B62AB2-A984-AEF6-FFAF-C6FEFEF6446F}"/>
                </a:ext>
              </a:extLst>
            </p:cNvPr>
            <p:cNvCxnSpPr>
              <a:cxnSpLocks/>
              <a:stCxn id="3" idx="6"/>
              <a:endCxn id="30" idx="3"/>
            </p:cNvCxnSpPr>
            <p:nvPr/>
          </p:nvCxnSpPr>
          <p:spPr>
            <a:xfrm flipV="1">
              <a:off x="5060629" y="-6856808"/>
              <a:ext cx="1498652" cy="421059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631D805F-042C-86F7-43A1-399B530FADBA}"/>
                </a:ext>
              </a:extLst>
            </p:cNvPr>
            <p:cNvCxnSpPr>
              <a:cxnSpLocks/>
              <a:stCxn id="3" idx="6"/>
              <a:endCxn id="32" idx="3"/>
            </p:cNvCxnSpPr>
            <p:nvPr/>
          </p:nvCxnSpPr>
          <p:spPr>
            <a:xfrm flipV="1">
              <a:off x="5060629" y="-5330134"/>
              <a:ext cx="1515163" cy="268392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6010EEC5-EE31-C63C-6796-81B46C097299}"/>
                </a:ext>
              </a:extLst>
            </p:cNvPr>
            <p:cNvCxnSpPr>
              <a:cxnSpLocks/>
              <a:stCxn id="3" idx="6"/>
              <a:endCxn id="31" idx="3"/>
            </p:cNvCxnSpPr>
            <p:nvPr/>
          </p:nvCxnSpPr>
          <p:spPr>
            <a:xfrm flipV="1">
              <a:off x="5060629" y="-3777984"/>
              <a:ext cx="1578666" cy="113177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F0619B58-F002-6A54-75E8-DAD6469E49C8}"/>
                </a:ext>
              </a:extLst>
            </p:cNvPr>
            <p:cNvCxnSpPr>
              <a:cxnSpLocks/>
              <a:stCxn id="3" idx="6"/>
              <a:endCxn id="4" idx="2"/>
            </p:cNvCxnSpPr>
            <p:nvPr/>
          </p:nvCxnSpPr>
          <p:spPr>
            <a:xfrm>
              <a:off x="5060629" y="-2646212"/>
              <a:ext cx="1458673" cy="158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0ECC6EF3-A222-A61C-21FE-64CB2768B402}"/>
                </a:ext>
              </a:extLst>
            </p:cNvPr>
            <p:cNvCxnSpPr>
              <a:cxnSpLocks/>
              <a:stCxn id="3" idx="6"/>
              <a:endCxn id="35" idx="1"/>
            </p:cNvCxnSpPr>
            <p:nvPr/>
          </p:nvCxnSpPr>
          <p:spPr>
            <a:xfrm>
              <a:off x="5060629" y="-2646212"/>
              <a:ext cx="1584816" cy="1227173"/>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DE6D393E-2E05-4DF0-9A13-2ACA8C8705A5}"/>
                </a:ext>
              </a:extLst>
            </p:cNvPr>
            <p:cNvCxnSpPr>
              <a:cxnSpLocks/>
              <a:stCxn id="14" idx="6"/>
              <a:endCxn id="30" idx="3"/>
            </p:cNvCxnSpPr>
            <p:nvPr/>
          </p:nvCxnSpPr>
          <p:spPr>
            <a:xfrm flipV="1">
              <a:off x="5036572" y="-6856808"/>
              <a:ext cx="1522709" cy="5798798"/>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F863176A-D23C-2363-3E05-4BC4349668DD}"/>
                </a:ext>
              </a:extLst>
            </p:cNvPr>
            <p:cNvCxnSpPr>
              <a:cxnSpLocks/>
              <a:stCxn id="14" idx="6"/>
              <a:endCxn id="32" idx="3"/>
            </p:cNvCxnSpPr>
            <p:nvPr/>
          </p:nvCxnSpPr>
          <p:spPr>
            <a:xfrm flipV="1">
              <a:off x="5036572" y="-5330134"/>
              <a:ext cx="1539220" cy="4272124"/>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A647B636-4E1D-0A29-289E-28796EE270AB}"/>
                </a:ext>
              </a:extLst>
            </p:cNvPr>
            <p:cNvCxnSpPr>
              <a:cxnSpLocks/>
              <a:stCxn id="14" idx="6"/>
              <a:endCxn id="31" idx="3"/>
            </p:cNvCxnSpPr>
            <p:nvPr/>
          </p:nvCxnSpPr>
          <p:spPr>
            <a:xfrm flipV="1">
              <a:off x="5036572" y="-3777984"/>
              <a:ext cx="1602723" cy="2719974"/>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1B0E4C12-1565-E4E4-1CB7-E3ADE933F8F0}"/>
                </a:ext>
              </a:extLst>
            </p:cNvPr>
            <p:cNvCxnSpPr>
              <a:cxnSpLocks/>
              <a:stCxn id="14" idx="6"/>
              <a:endCxn id="4" idx="3"/>
            </p:cNvCxnSpPr>
            <p:nvPr/>
          </p:nvCxnSpPr>
          <p:spPr>
            <a:xfrm flipV="1">
              <a:off x="5036572" y="-2282012"/>
              <a:ext cx="1632930" cy="122400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19" name="Straight Arrow Connector 118">
              <a:extLst>
                <a:ext uri="{FF2B5EF4-FFF2-40B4-BE49-F238E27FC236}">
                  <a16:creationId xmlns:a16="http://schemas.microsoft.com/office/drawing/2014/main" id="{F7A2F301-1981-7FDD-9700-A7DE5BE65F26}"/>
                </a:ext>
              </a:extLst>
            </p:cNvPr>
            <p:cNvCxnSpPr>
              <a:cxnSpLocks/>
              <a:stCxn id="14" idx="6"/>
              <a:endCxn id="35" idx="2"/>
            </p:cNvCxnSpPr>
            <p:nvPr/>
          </p:nvCxnSpPr>
          <p:spPr>
            <a:xfrm>
              <a:off x="5036572" y="-1058010"/>
              <a:ext cx="1458673" cy="158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E71FD14B-3749-84BB-8C51-DDA9EF51CFFB}"/>
                </a:ext>
              </a:extLst>
            </p:cNvPr>
            <p:cNvCxnSpPr>
              <a:cxnSpLocks/>
            </p:cNvCxnSpPr>
            <p:nvPr/>
          </p:nvCxnSpPr>
          <p:spPr>
            <a:xfrm flipV="1">
              <a:off x="7448901" y="-7354233"/>
              <a:ext cx="1457442" cy="166193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05EE644F-5A2C-F0BE-6A27-7B1321633D64}"/>
                </a:ext>
              </a:extLst>
            </p:cNvPr>
            <p:cNvCxnSpPr>
              <a:cxnSpLocks/>
              <a:endCxn id="134" idx="2"/>
            </p:cNvCxnSpPr>
            <p:nvPr/>
          </p:nvCxnSpPr>
          <p:spPr>
            <a:xfrm>
              <a:off x="7448901" y="-5692303"/>
              <a:ext cx="1444514" cy="2587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2743EDD5-CBEB-1764-E2DD-1BBA101B4988}"/>
                </a:ext>
              </a:extLst>
            </p:cNvPr>
            <p:cNvCxnSpPr>
              <a:cxnSpLocks/>
              <a:endCxn id="133" idx="1"/>
            </p:cNvCxnSpPr>
            <p:nvPr/>
          </p:nvCxnSpPr>
          <p:spPr>
            <a:xfrm>
              <a:off x="7448901" y="-5692303"/>
              <a:ext cx="1658217" cy="121540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12EEF2B2-FAC0-E835-857F-AAD92D6AC607}"/>
                </a:ext>
              </a:extLst>
            </p:cNvPr>
            <p:cNvCxnSpPr>
              <a:cxnSpLocks/>
            </p:cNvCxnSpPr>
            <p:nvPr/>
          </p:nvCxnSpPr>
          <p:spPr>
            <a:xfrm flipV="1">
              <a:off x="7498245" y="-7406800"/>
              <a:ext cx="1479858" cy="3290933"/>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81F14464-DE83-4DD7-DEEA-2A5D8E4B7ADC}"/>
                </a:ext>
              </a:extLst>
            </p:cNvPr>
            <p:cNvCxnSpPr>
              <a:cxnSpLocks/>
              <a:endCxn id="134" idx="2"/>
            </p:cNvCxnSpPr>
            <p:nvPr/>
          </p:nvCxnSpPr>
          <p:spPr>
            <a:xfrm flipV="1">
              <a:off x="7498245" y="-5666433"/>
              <a:ext cx="1395170" cy="155056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1F5D2BF6-D7D4-4DFE-9F60-DBE081D24309}"/>
                </a:ext>
              </a:extLst>
            </p:cNvPr>
            <p:cNvCxnSpPr>
              <a:cxnSpLocks/>
              <a:endCxn id="133" idx="2"/>
            </p:cNvCxnSpPr>
            <p:nvPr/>
          </p:nvCxnSpPr>
          <p:spPr>
            <a:xfrm>
              <a:off x="7498245" y="-4115867"/>
              <a:ext cx="1458673" cy="158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sp>
          <p:nvSpPr>
            <p:cNvPr id="132" name="Oval 131">
              <a:extLst>
                <a:ext uri="{FF2B5EF4-FFF2-40B4-BE49-F238E27FC236}">
                  <a16:creationId xmlns:a16="http://schemas.microsoft.com/office/drawing/2014/main" id="{FCDF873A-514E-17B9-A966-BE01CA41B20F}"/>
                </a:ext>
              </a:extLst>
            </p:cNvPr>
            <p:cNvSpPr/>
            <p:nvPr/>
          </p:nvSpPr>
          <p:spPr>
            <a:xfrm>
              <a:off x="8876904" y="-7705923"/>
              <a:ext cx="1025632" cy="1025632"/>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Type  1</a:t>
              </a:r>
            </a:p>
          </p:txBody>
        </p:sp>
        <p:sp>
          <p:nvSpPr>
            <p:cNvPr id="133" name="Oval 132">
              <a:extLst>
                <a:ext uri="{FF2B5EF4-FFF2-40B4-BE49-F238E27FC236}">
                  <a16:creationId xmlns:a16="http://schemas.microsoft.com/office/drawing/2014/main" id="{7E89653F-E93A-127E-5A09-C5E07284D675}"/>
                </a:ext>
              </a:extLst>
            </p:cNvPr>
            <p:cNvSpPr/>
            <p:nvPr/>
          </p:nvSpPr>
          <p:spPr>
            <a:xfrm>
              <a:off x="8956918" y="-4627096"/>
              <a:ext cx="1025629" cy="1025629"/>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3</a:t>
              </a:r>
            </a:p>
          </p:txBody>
        </p:sp>
        <p:sp>
          <p:nvSpPr>
            <p:cNvPr id="134" name="Oval 133">
              <a:extLst>
                <a:ext uri="{FF2B5EF4-FFF2-40B4-BE49-F238E27FC236}">
                  <a16:creationId xmlns:a16="http://schemas.microsoft.com/office/drawing/2014/main" id="{8E820BC0-9A28-C0F5-E67C-FDE1358E2088}"/>
                </a:ext>
              </a:extLst>
            </p:cNvPr>
            <p:cNvSpPr/>
            <p:nvPr/>
          </p:nvSpPr>
          <p:spPr>
            <a:xfrm>
              <a:off x="8893415" y="-6179249"/>
              <a:ext cx="1025632" cy="1025632"/>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2</a:t>
              </a:r>
              <a:endParaRPr lang="en-NL" sz="1400" b="1" dirty="0"/>
            </a:p>
          </p:txBody>
        </p:sp>
        <p:sp>
          <p:nvSpPr>
            <p:cNvPr id="135" name="Oval 134">
              <a:extLst>
                <a:ext uri="{FF2B5EF4-FFF2-40B4-BE49-F238E27FC236}">
                  <a16:creationId xmlns:a16="http://schemas.microsoft.com/office/drawing/2014/main" id="{0198D32B-822A-2E09-443F-37AB75794973}"/>
                </a:ext>
              </a:extLst>
            </p:cNvPr>
            <p:cNvSpPr/>
            <p:nvPr/>
          </p:nvSpPr>
          <p:spPr>
            <a:xfrm>
              <a:off x="8987125" y="-3131124"/>
              <a:ext cx="1025629" cy="1025629"/>
            </a:xfrm>
            <a:prstGeom prst="ellipse">
              <a:avLst/>
            </a:prstGeom>
            <a:solidFill>
              <a:srgbClr val="5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4</a:t>
              </a:r>
            </a:p>
          </p:txBody>
        </p:sp>
        <p:sp>
          <p:nvSpPr>
            <p:cNvPr id="136" name="Oval 135">
              <a:extLst>
                <a:ext uri="{FF2B5EF4-FFF2-40B4-BE49-F238E27FC236}">
                  <a16:creationId xmlns:a16="http://schemas.microsoft.com/office/drawing/2014/main" id="{881EEBF8-0390-8102-409C-7ECC0E7469EE}"/>
                </a:ext>
              </a:extLst>
            </p:cNvPr>
            <p:cNvSpPr/>
            <p:nvPr/>
          </p:nvSpPr>
          <p:spPr>
            <a:xfrm>
              <a:off x="8963068" y="-1542922"/>
              <a:ext cx="1025629" cy="1025629"/>
            </a:xfrm>
            <a:prstGeom prst="ellipse">
              <a:avLst/>
            </a:prstGeom>
            <a:solidFill>
              <a:srgbClr val="84B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5</a:t>
              </a:r>
            </a:p>
          </p:txBody>
        </p:sp>
        <p:cxnSp>
          <p:nvCxnSpPr>
            <p:cNvPr id="137" name="Straight Arrow Connector 136">
              <a:extLst>
                <a:ext uri="{FF2B5EF4-FFF2-40B4-BE49-F238E27FC236}">
                  <a16:creationId xmlns:a16="http://schemas.microsoft.com/office/drawing/2014/main" id="{07FEBF15-FA11-C3BA-3D79-174B91C3FADE}"/>
                </a:ext>
              </a:extLst>
            </p:cNvPr>
            <p:cNvCxnSpPr>
              <a:cxnSpLocks/>
              <a:endCxn id="135" idx="1"/>
            </p:cNvCxnSpPr>
            <p:nvPr/>
          </p:nvCxnSpPr>
          <p:spPr>
            <a:xfrm>
              <a:off x="7448901" y="-5692303"/>
              <a:ext cx="1688424" cy="2711379"/>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9B16298A-E8A3-C5B0-4182-8CDAE669639F}"/>
                </a:ext>
              </a:extLst>
            </p:cNvPr>
            <p:cNvCxnSpPr>
              <a:cxnSpLocks/>
              <a:endCxn id="136" idx="1"/>
            </p:cNvCxnSpPr>
            <p:nvPr/>
          </p:nvCxnSpPr>
          <p:spPr>
            <a:xfrm>
              <a:off x="7448901" y="-5692303"/>
              <a:ext cx="1664367" cy="4299581"/>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543D58CE-1DF0-5F53-01D3-8F4B220D9384}"/>
                </a:ext>
              </a:extLst>
            </p:cNvPr>
            <p:cNvCxnSpPr>
              <a:cxnSpLocks/>
              <a:endCxn id="135" idx="1"/>
            </p:cNvCxnSpPr>
            <p:nvPr/>
          </p:nvCxnSpPr>
          <p:spPr>
            <a:xfrm>
              <a:off x="7498245" y="-4115867"/>
              <a:ext cx="1639080" cy="1134943"/>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0481094B-3503-0E09-3F17-81F6498709EE}"/>
                </a:ext>
              </a:extLst>
            </p:cNvPr>
            <p:cNvCxnSpPr>
              <a:cxnSpLocks/>
              <a:endCxn id="136" idx="1"/>
            </p:cNvCxnSpPr>
            <p:nvPr/>
          </p:nvCxnSpPr>
          <p:spPr>
            <a:xfrm>
              <a:off x="7498245" y="-4115867"/>
              <a:ext cx="1615023" cy="2723145"/>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94406DCC-DEBA-E01D-B8EC-FC5F996D0A84}"/>
                </a:ext>
              </a:extLst>
            </p:cNvPr>
            <p:cNvCxnSpPr>
              <a:cxnSpLocks/>
              <a:endCxn id="132" idx="3"/>
            </p:cNvCxnSpPr>
            <p:nvPr/>
          </p:nvCxnSpPr>
          <p:spPr>
            <a:xfrm flipV="1">
              <a:off x="7528452" y="-6830491"/>
              <a:ext cx="1498652" cy="421059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32036C01-C4CE-1465-1F67-9827E0FFB4C1}"/>
                </a:ext>
              </a:extLst>
            </p:cNvPr>
            <p:cNvCxnSpPr>
              <a:cxnSpLocks/>
              <a:endCxn id="134" idx="3"/>
            </p:cNvCxnSpPr>
            <p:nvPr/>
          </p:nvCxnSpPr>
          <p:spPr>
            <a:xfrm flipV="1">
              <a:off x="7528452" y="-5303817"/>
              <a:ext cx="1515163" cy="268392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6DC9353C-EAF7-765A-5C85-B2A567DF0AD4}"/>
                </a:ext>
              </a:extLst>
            </p:cNvPr>
            <p:cNvCxnSpPr>
              <a:cxnSpLocks/>
              <a:endCxn id="133" idx="3"/>
            </p:cNvCxnSpPr>
            <p:nvPr/>
          </p:nvCxnSpPr>
          <p:spPr>
            <a:xfrm flipV="1">
              <a:off x="7528452" y="-3751667"/>
              <a:ext cx="1578666" cy="113177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210A4AFE-CDC2-3A3D-0583-EAAA308A74CE}"/>
                </a:ext>
              </a:extLst>
            </p:cNvPr>
            <p:cNvCxnSpPr>
              <a:cxnSpLocks/>
              <a:endCxn id="135" idx="2"/>
            </p:cNvCxnSpPr>
            <p:nvPr/>
          </p:nvCxnSpPr>
          <p:spPr>
            <a:xfrm>
              <a:off x="7528452" y="-2619895"/>
              <a:ext cx="1458673" cy="158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A4672FA0-BAAD-0759-1DF3-8A9952249559}"/>
                </a:ext>
              </a:extLst>
            </p:cNvPr>
            <p:cNvCxnSpPr>
              <a:cxnSpLocks/>
              <a:endCxn id="136" idx="1"/>
            </p:cNvCxnSpPr>
            <p:nvPr/>
          </p:nvCxnSpPr>
          <p:spPr>
            <a:xfrm>
              <a:off x="7528452" y="-2619895"/>
              <a:ext cx="1584816" cy="1227173"/>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AED858AD-7E0F-45A3-D582-3841717D9EEF}"/>
                </a:ext>
              </a:extLst>
            </p:cNvPr>
            <p:cNvCxnSpPr>
              <a:cxnSpLocks/>
              <a:endCxn id="132" idx="3"/>
            </p:cNvCxnSpPr>
            <p:nvPr/>
          </p:nvCxnSpPr>
          <p:spPr>
            <a:xfrm flipV="1">
              <a:off x="7504395" y="-6830491"/>
              <a:ext cx="1522709" cy="5798798"/>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3FB7877A-32DB-BA9A-E98C-1E5F028B57E4}"/>
                </a:ext>
              </a:extLst>
            </p:cNvPr>
            <p:cNvCxnSpPr>
              <a:cxnSpLocks/>
              <a:endCxn id="134" idx="3"/>
            </p:cNvCxnSpPr>
            <p:nvPr/>
          </p:nvCxnSpPr>
          <p:spPr>
            <a:xfrm flipV="1">
              <a:off x="7504395" y="-5303817"/>
              <a:ext cx="1539220" cy="4272124"/>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AB6F005F-D251-917A-D17C-45C1BCF2BA6F}"/>
                </a:ext>
              </a:extLst>
            </p:cNvPr>
            <p:cNvCxnSpPr>
              <a:cxnSpLocks/>
              <a:endCxn id="133" idx="3"/>
            </p:cNvCxnSpPr>
            <p:nvPr/>
          </p:nvCxnSpPr>
          <p:spPr>
            <a:xfrm flipV="1">
              <a:off x="7504395" y="-3751667"/>
              <a:ext cx="1602723" cy="2719974"/>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24FD01E1-B189-6C08-983F-550A0C993015}"/>
                </a:ext>
              </a:extLst>
            </p:cNvPr>
            <p:cNvCxnSpPr>
              <a:cxnSpLocks/>
              <a:endCxn id="135" idx="3"/>
            </p:cNvCxnSpPr>
            <p:nvPr/>
          </p:nvCxnSpPr>
          <p:spPr>
            <a:xfrm flipV="1">
              <a:off x="7504395" y="-2255695"/>
              <a:ext cx="1632930" cy="122400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50" name="Straight Arrow Connector 149">
              <a:extLst>
                <a:ext uri="{FF2B5EF4-FFF2-40B4-BE49-F238E27FC236}">
                  <a16:creationId xmlns:a16="http://schemas.microsoft.com/office/drawing/2014/main" id="{FBC56F17-C89C-78CF-C608-08F4E66DAAA9}"/>
                </a:ext>
              </a:extLst>
            </p:cNvPr>
            <p:cNvCxnSpPr>
              <a:cxnSpLocks/>
              <a:endCxn id="136" idx="2"/>
            </p:cNvCxnSpPr>
            <p:nvPr/>
          </p:nvCxnSpPr>
          <p:spPr>
            <a:xfrm>
              <a:off x="7504395" y="-1031693"/>
              <a:ext cx="1458673" cy="158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81F2C2AF-19C1-CEFE-53AB-4DA05866A77A}"/>
                </a:ext>
              </a:extLst>
            </p:cNvPr>
            <p:cNvCxnSpPr>
              <a:cxnSpLocks/>
            </p:cNvCxnSpPr>
            <p:nvPr/>
          </p:nvCxnSpPr>
          <p:spPr>
            <a:xfrm flipV="1">
              <a:off x="9933206" y="-7346441"/>
              <a:ext cx="1457442" cy="166193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52" name="Straight Arrow Connector 151">
              <a:extLst>
                <a:ext uri="{FF2B5EF4-FFF2-40B4-BE49-F238E27FC236}">
                  <a16:creationId xmlns:a16="http://schemas.microsoft.com/office/drawing/2014/main" id="{D34F0741-E370-07B3-6441-A3E0820FD9EE}"/>
                </a:ext>
              </a:extLst>
            </p:cNvPr>
            <p:cNvCxnSpPr>
              <a:cxnSpLocks/>
              <a:endCxn id="159" idx="2"/>
            </p:cNvCxnSpPr>
            <p:nvPr/>
          </p:nvCxnSpPr>
          <p:spPr>
            <a:xfrm>
              <a:off x="9933206" y="-5684511"/>
              <a:ext cx="1444514" cy="2587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53" name="Straight Arrow Connector 152">
              <a:extLst>
                <a:ext uri="{FF2B5EF4-FFF2-40B4-BE49-F238E27FC236}">
                  <a16:creationId xmlns:a16="http://schemas.microsoft.com/office/drawing/2014/main" id="{4C001ECF-FF77-76A3-6279-F2E66FD84E2F}"/>
                </a:ext>
              </a:extLst>
            </p:cNvPr>
            <p:cNvCxnSpPr>
              <a:cxnSpLocks/>
              <a:endCxn id="158" idx="1"/>
            </p:cNvCxnSpPr>
            <p:nvPr/>
          </p:nvCxnSpPr>
          <p:spPr>
            <a:xfrm>
              <a:off x="9933206" y="-5684511"/>
              <a:ext cx="1658217" cy="121540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54" name="Straight Arrow Connector 153">
              <a:extLst>
                <a:ext uri="{FF2B5EF4-FFF2-40B4-BE49-F238E27FC236}">
                  <a16:creationId xmlns:a16="http://schemas.microsoft.com/office/drawing/2014/main" id="{06C00355-027C-5D02-23DF-C4823E68A433}"/>
                </a:ext>
              </a:extLst>
            </p:cNvPr>
            <p:cNvCxnSpPr>
              <a:cxnSpLocks/>
            </p:cNvCxnSpPr>
            <p:nvPr/>
          </p:nvCxnSpPr>
          <p:spPr>
            <a:xfrm flipV="1">
              <a:off x="9982550" y="-7399008"/>
              <a:ext cx="1479858" cy="3290933"/>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55" name="Straight Arrow Connector 154">
              <a:extLst>
                <a:ext uri="{FF2B5EF4-FFF2-40B4-BE49-F238E27FC236}">
                  <a16:creationId xmlns:a16="http://schemas.microsoft.com/office/drawing/2014/main" id="{C1015AC9-DBE9-5DE2-AD36-E9C685303343}"/>
                </a:ext>
              </a:extLst>
            </p:cNvPr>
            <p:cNvCxnSpPr>
              <a:cxnSpLocks/>
              <a:endCxn id="159" idx="2"/>
            </p:cNvCxnSpPr>
            <p:nvPr/>
          </p:nvCxnSpPr>
          <p:spPr>
            <a:xfrm flipV="1">
              <a:off x="9982550" y="-5658641"/>
              <a:ext cx="1395170" cy="155056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56" name="Straight Arrow Connector 155">
              <a:extLst>
                <a:ext uri="{FF2B5EF4-FFF2-40B4-BE49-F238E27FC236}">
                  <a16:creationId xmlns:a16="http://schemas.microsoft.com/office/drawing/2014/main" id="{6959A4EA-2F68-B548-9171-804CD5DF0A80}"/>
                </a:ext>
              </a:extLst>
            </p:cNvPr>
            <p:cNvCxnSpPr>
              <a:cxnSpLocks/>
              <a:endCxn id="158" idx="2"/>
            </p:cNvCxnSpPr>
            <p:nvPr/>
          </p:nvCxnSpPr>
          <p:spPr>
            <a:xfrm>
              <a:off x="9982550" y="-4108075"/>
              <a:ext cx="1458673" cy="158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sp>
          <p:nvSpPr>
            <p:cNvPr id="157" name="Oval 156">
              <a:extLst>
                <a:ext uri="{FF2B5EF4-FFF2-40B4-BE49-F238E27FC236}">
                  <a16:creationId xmlns:a16="http://schemas.microsoft.com/office/drawing/2014/main" id="{57AA823F-AFF7-A07F-C8D6-285C84058B38}"/>
                </a:ext>
              </a:extLst>
            </p:cNvPr>
            <p:cNvSpPr/>
            <p:nvPr/>
          </p:nvSpPr>
          <p:spPr>
            <a:xfrm>
              <a:off x="11361209" y="-7698131"/>
              <a:ext cx="1025632" cy="1025632"/>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Type  1</a:t>
              </a:r>
            </a:p>
          </p:txBody>
        </p:sp>
        <p:sp>
          <p:nvSpPr>
            <p:cNvPr id="158" name="Oval 157">
              <a:extLst>
                <a:ext uri="{FF2B5EF4-FFF2-40B4-BE49-F238E27FC236}">
                  <a16:creationId xmlns:a16="http://schemas.microsoft.com/office/drawing/2014/main" id="{E3FE6403-A4D0-0D12-9444-A94F945FC106}"/>
                </a:ext>
              </a:extLst>
            </p:cNvPr>
            <p:cNvSpPr/>
            <p:nvPr/>
          </p:nvSpPr>
          <p:spPr>
            <a:xfrm>
              <a:off x="11441223" y="-4619304"/>
              <a:ext cx="1025629" cy="1025629"/>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3</a:t>
              </a:r>
            </a:p>
          </p:txBody>
        </p:sp>
        <p:sp>
          <p:nvSpPr>
            <p:cNvPr id="159" name="Oval 158">
              <a:extLst>
                <a:ext uri="{FF2B5EF4-FFF2-40B4-BE49-F238E27FC236}">
                  <a16:creationId xmlns:a16="http://schemas.microsoft.com/office/drawing/2014/main" id="{5AF52B6B-A8AB-CBF5-93DA-9779E3AABEDF}"/>
                </a:ext>
              </a:extLst>
            </p:cNvPr>
            <p:cNvSpPr/>
            <p:nvPr/>
          </p:nvSpPr>
          <p:spPr>
            <a:xfrm>
              <a:off x="11377720" y="-6171457"/>
              <a:ext cx="1025632" cy="1025632"/>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2</a:t>
              </a:r>
              <a:endParaRPr lang="en-NL" sz="1400" b="1" dirty="0"/>
            </a:p>
          </p:txBody>
        </p:sp>
        <p:sp>
          <p:nvSpPr>
            <p:cNvPr id="160" name="Oval 159">
              <a:extLst>
                <a:ext uri="{FF2B5EF4-FFF2-40B4-BE49-F238E27FC236}">
                  <a16:creationId xmlns:a16="http://schemas.microsoft.com/office/drawing/2014/main" id="{59AE63D1-37DF-EB1B-6593-63CB3153EF5C}"/>
                </a:ext>
              </a:extLst>
            </p:cNvPr>
            <p:cNvSpPr/>
            <p:nvPr/>
          </p:nvSpPr>
          <p:spPr>
            <a:xfrm>
              <a:off x="11471430" y="-3123332"/>
              <a:ext cx="1025629" cy="1025629"/>
            </a:xfrm>
            <a:prstGeom prst="ellipse">
              <a:avLst/>
            </a:prstGeom>
            <a:solidFill>
              <a:srgbClr val="5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4</a:t>
              </a:r>
            </a:p>
          </p:txBody>
        </p:sp>
        <p:sp>
          <p:nvSpPr>
            <p:cNvPr id="161" name="Oval 160">
              <a:extLst>
                <a:ext uri="{FF2B5EF4-FFF2-40B4-BE49-F238E27FC236}">
                  <a16:creationId xmlns:a16="http://schemas.microsoft.com/office/drawing/2014/main" id="{7781425B-CF7A-3166-0705-6135E1DAD410}"/>
                </a:ext>
              </a:extLst>
            </p:cNvPr>
            <p:cNvSpPr/>
            <p:nvPr/>
          </p:nvSpPr>
          <p:spPr>
            <a:xfrm>
              <a:off x="11447373" y="-1535130"/>
              <a:ext cx="1025629" cy="1025629"/>
            </a:xfrm>
            <a:prstGeom prst="ellipse">
              <a:avLst/>
            </a:prstGeom>
            <a:solidFill>
              <a:srgbClr val="84B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5</a:t>
              </a:r>
            </a:p>
          </p:txBody>
        </p:sp>
        <p:cxnSp>
          <p:nvCxnSpPr>
            <p:cNvPr id="162" name="Straight Arrow Connector 161">
              <a:extLst>
                <a:ext uri="{FF2B5EF4-FFF2-40B4-BE49-F238E27FC236}">
                  <a16:creationId xmlns:a16="http://schemas.microsoft.com/office/drawing/2014/main" id="{2B9344FA-4292-D1BE-2C1C-45EB4786056B}"/>
                </a:ext>
              </a:extLst>
            </p:cNvPr>
            <p:cNvCxnSpPr>
              <a:cxnSpLocks/>
              <a:endCxn id="160" idx="1"/>
            </p:cNvCxnSpPr>
            <p:nvPr/>
          </p:nvCxnSpPr>
          <p:spPr>
            <a:xfrm>
              <a:off x="9933206" y="-5684511"/>
              <a:ext cx="1688424" cy="2711379"/>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63" name="Straight Arrow Connector 162">
              <a:extLst>
                <a:ext uri="{FF2B5EF4-FFF2-40B4-BE49-F238E27FC236}">
                  <a16:creationId xmlns:a16="http://schemas.microsoft.com/office/drawing/2014/main" id="{64BE556A-5769-0FA9-0097-E1904BB6DFBA}"/>
                </a:ext>
              </a:extLst>
            </p:cNvPr>
            <p:cNvCxnSpPr>
              <a:cxnSpLocks/>
              <a:endCxn id="161" idx="1"/>
            </p:cNvCxnSpPr>
            <p:nvPr/>
          </p:nvCxnSpPr>
          <p:spPr>
            <a:xfrm>
              <a:off x="9933206" y="-5684511"/>
              <a:ext cx="1664367" cy="4299581"/>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64" name="Straight Arrow Connector 163">
              <a:extLst>
                <a:ext uri="{FF2B5EF4-FFF2-40B4-BE49-F238E27FC236}">
                  <a16:creationId xmlns:a16="http://schemas.microsoft.com/office/drawing/2014/main" id="{AC836DFF-4D12-8474-EF26-1F518DB21D3D}"/>
                </a:ext>
              </a:extLst>
            </p:cNvPr>
            <p:cNvCxnSpPr>
              <a:cxnSpLocks/>
              <a:endCxn id="160" idx="1"/>
            </p:cNvCxnSpPr>
            <p:nvPr/>
          </p:nvCxnSpPr>
          <p:spPr>
            <a:xfrm>
              <a:off x="9982550" y="-4108075"/>
              <a:ext cx="1639080" cy="1134943"/>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65" name="Straight Arrow Connector 164">
              <a:extLst>
                <a:ext uri="{FF2B5EF4-FFF2-40B4-BE49-F238E27FC236}">
                  <a16:creationId xmlns:a16="http://schemas.microsoft.com/office/drawing/2014/main" id="{003F52A8-0C0E-8ED8-EABB-ECF9F12BBA94}"/>
                </a:ext>
              </a:extLst>
            </p:cNvPr>
            <p:cNvCxnSpPr>
              <a:cxnSpLocks/>
              <a:endCxn id="161" idx="1"/>
            </p:cNvCxnSpPr>
            <p:nvPr/>
          </p:nvCxnSpPr>
          <p:spPr>
            <a:xfrm>
              <a:off x="9982550" y="-4108075"/>
              <a:ext cx="1615023" cy="2723145"/>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66" name="Straight Arrow Connector 165">
              <a:extLst>
                <a:ext uri="{FF2B5EF4-FFF2-40B4-BE49-F238E27FC236}">
                  <a16:creationId xmlns:a16="http://schemas.microsoft.com/office/drawing/2014/main" id="{0D40EE10-05F8-2549-D6A4-282446616950}"/>
                </a:ext>
              </a:extLst>
            </p:cNvPr>
            <p:cNvCxnSpPr>
              <a:cxnSpLocks/>
              <a:endCxn id="157" idx="3"/>
            </p:cNvCxnSpPr>
            <p:nvPr/>
          </p:nvCxnSpPr>
          <p:spPr>
            <a:xfrm flipV="1">
              <a:off x="10012757" y="-6822699"/>
              <a:ext cx="1498652" cy="421059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67" name="Straight Arrow Connector 166">
              <a:extLst>
                <a:ext uri="{FF2B5EF4-FFF2-40B4-BE49-F238E27FC236}">
                  <a16:creationId xmlns:a16="http://schemas.microsoft.com/office/drawing/2014/main" id="{9840492F-1C3C-1B56-C771-C5A11C234F0B}"/>
                </a:ext>
              </a:extLst>
            </p:cNvPr>
            <p:cNvCxnSpPr>
              <a:cxnSpLocks/>
              <a:endCxn id="159" idx="3"/>
            </p:cNvCxnSpPr>
            <p:nvPr/>
          </p:nvCxnSpPr>
          <p:spPr>
            <a:xfrm flipV="1">
              <a:off x="10012757" y="-5296025"/>
              <a:ext cx="1515163" cy="268392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68" name="Straight Arrow Connector 167">
              <a:extLst>
                <a:ext uri="{FF2B5EF4-FFF2-40B4-BE49-F238E27FC236}">
                  <a16:creationId xmlns:a16="http://schemas.microsoft.com/office/drawing/2014/main" id="{3CB3ED52-94B4-0EA7-710E-F3937F5818B6}"/>
                </a:ext>
              </a:extLst>
            </p:cNvPr>
            <p:cNvCxnSpPr>
              <a:cxnSpLocks/>
              <a:endCxn id="158" idx="3"/>
            </p:cNvCxnSpPr>
            <p:nvPr/>
          </p:nvCxnSpPr>
          <p:spPr>
            <a:xfrm flipV="1">
              <a:off x="10012757" y="-3743875"/>
              <a:ext cx="1578666" cy="113177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69" name="Straight Arrow Connector 168">
              <a:extLst>
                <a:ext uri="{FF2B5EF4-FFF2-40B4-BE49-F238E27FC236}">
                  <a16:creationId xmlns:a16="http://schemas.microsoft.com/office/drawing/2014/main" id="{95F4968E-2085-748B-942E-C98D39B1F155}"/>
                </a:ext>
              </a:extLst>
            </p:cNvPr>
            <p:cNvCxnSpPr>
              <a:cxnSpLocks/>
              <a:endCxn id="160" idx="2"/>
            </p:cNvCxnSpPr>
            <p:nvPr/>
          </p:nvCxnSpPr>
          <p:spPr>
            <a:xfrm>
              <a:off x="10012757" y="-2612103"/>
              <a:ext cx="1458673" cy="158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70" name="Straight Arrow Connector 169">
              <a:extLst>
                <a:ext uri="{FF2B5EF4-FFF2-40B4-BE49-F238E27FC236}">
                  <a16:creationId xmlns:a16="http://schemas.microsoft.com/office/drawing/2014/main" id="{11DA28AA-6B42-C1C3-38ED-5C819E24BC85}"/>
                </a:ext>
              </a:extLst>
            </p:cNvPr>
            <p:cNvCxnSpPr>
              <a:cxnSpLocks/>
              <a:endCxn id="161" idx="1"/>
            </p:cNvCxnSpPr>
            <p:nvPr/>
          </p:nvCxnSpPr>
          <p:spPr>
            <a:xfrm>
              <a:off x="10012757" y="-2612103"/>
              <a:ext cx="1584816" cy="1227173"/>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71" name="Straight Arrow Connector 170">
              <a:extLst>
                <a:ext uri="{FF2B5EF4-FFF2-40B4-BE49-F238E27FC236}">
                  <a16:creationId xmlns:a16="http://schemas.microsoft.com/office/drawing/2014/main" id="{DAC9F7C9-C98E-BF1D-B1AE-D946ECCC88B5}"/>
                </a:ext>
              </a:extLst>
            </p:cNvPr>
            <p:cNvCxnSpPr>
              <a:cxnSpLocks/>
              <a:endCxn id="157" idx="3"/>
            </p:cNvCxnSpPr>
            <p:nvPr/>
          </p:nvCxnSpPr>
          <p:spPr>
            <a:xfrm flipV="1">
              <a:off x="9988700" y="-6822699"/>
              <a:ext cx="1522709" cy="5798798"/>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72" name="Straight Arrow Connector 171">
              <a:extLst>
                <a:ext uri="{FF2B5EF4-FFF2-40B4-BE49-F238E27FC236}">
                  <a16:creationId xmlns:a16="http://schemas.microsoft.com/office/drawing/2014/main" id="{83E084CE-4730-88C1-3B2A-7665D72D4687}"/>
                </a:ext>
              </a:extLst>
            </p:cNvPr>
            <p:cNvCxnSpPr>
              <a:cxnSpLocks/>
              <a:endCxn id="159" idx="3"/>
            </p:cNvCxnSpPr>
            <p:nvPr/>
          </p:nvCxnSpPr>
          <p:spPr>
            <a:xfrm flipV="1">
              <a:off x="9988700" y="-5296025"/>
              <a:ext cx="1539220" cy="4272124"/>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73" name="Straight Arrow Connector 172">
              <a:extLst>
                <a:ext uri="{FF2B5EF4-FFF2-40B4-BE49-F238E27FC236}">
                  <a16:creationId xmlns:a16="http://schemas.microsoft.com/office/drawing/2014/main" id="{71E78F88-B912-C56E-D374-792F4524B5BA}"/>
                </a:ext>
              </a:extLst>
            </p:cNvPr>
            <p:cNvCxnSpPr>
              <a:cxnSpLocks/>
              <a:endCxn id="158" idx="3"/>
            </p:cNvCxnSpPr>
            <p:nvPr/>
          </p:nvCxnSpPr>
          <p:spPr>
            <a:xfrm flipV="1">
              <a:off x="9988700" y="-3743875"/>
              <a:ext cx="1602723" cy="2719974"/>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74" name="Straight Arrow Connector 173">
              <a:extLst>
                <a:ext uri="{FF2B5EF4-FFF2-40B4-BE49-F238E27FC236}">
                  <a16:creationId xmlns:a16="http://schemas.microsoft.com/office/drawing/2014/main" id="{76D89171-AEBC-BCAA-BAB9-911E1C55304F}"/>
                </a:ext>
              </a:extLst>
            </p:cNvPr>
            <p:cNvCxnSpPr>
              <a:cxnSpLocks/>
              <a:endCxn id="160" idx="3"/>
            </p:cNvCxnSpPr>
            <p:nvPr/>
          </p:nvCxnSpPr>
          <p:spPr>
            <a:xfrm flipV="1">
              <a:off x="9988700" y="-2247903"/>
              <a:ext cx="1632930" cy="122400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75" name="Straight Arrow Connector 174">
              <a:extLst>
                <a:ext uri="{FF2B5EF4-FFF2-40B4-BE49-F238E27FC236}">
                  <a16:creationId xmlns:a16="http://schemas.microsoft.com/office/drawing/2014/main" id="{0C08E796-BAE5-9D3A-C65A-C0E86ECF9C70}"/>
                </a:ext>
              </a:extLst>
            </p:cNvPr>
            <p:cNvCxnSpPr>
              <a:cxnSpLocks/>
              <a:endCxn id="161" idx="2"/>
            </p:cNvCxnSpPr>
            <p:nvPr/>
          </p:nvCxnSpPr>
          <p:spPr>
            <a:xfrm>
              <a:off x="9988700" y="-1023901"/>
              <a:ext cx="1458673" cy="158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76" name="Straight Arrow Connector 175">
              <a:extLst>
                <a:ext uri="{FF2B5EF4-FFF2-40B4-BE49-F238E27FC236}">
                  <a16:creationId xmlns:a16="http://schemas.microsoft.com/office/drawing/2014/main" id="{DDC47E3C-A17F-A413-D8C7-06C99AAE980A}"/>
                </a:ext>
              </a:extLst>
            </p:cNvPr>
            <p:cNvCxnSpPr>
              <a:cxnSpLocks/>
            </p:cNvCxnSpPr>
            <p:nvPr/>
          </p:nvCxnSpPr>
          <p:spPr>
            <a:xfrm flipV="1">
              <a:off x="12400526" y="-7354233"/>
              <a:ext cx="1457442" cy="166193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77" name="Straight Arrow Connector 176">
              <a:extLst>
                <a:ext uri="{FF2B5EF4-FFF2-40B4-BE49-F238E27FC236}">
                  <a16:creationId xmlns:a16="http://schemas.microsoft.com/office/drawing/2014/main" id="{4806EEC5-0B7A-C59A-4CF0-43AFEC5A7D65}"/>
                </a:ext>
              </a:extLst>
            </p:cNvPr>
            <p:cNvCxnSpPr>
              <a:cxnSpLocks/>
              <a:endCxn id="184" idx="2"/>
            </p:cNvCxnSpPr>
            <p:nvPr/>
          </p:nvCxnSpPr>
          <p:spPr>
            <a:xfrm>
              <a:off x="12400526" y="-5692303"/>
              <a:ext cx="1444514" cy="25870"/>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78" name="Straight Arrow Connector 177">
              <a:extLst>
                <a:ext uri="{FF2B5EF4-FFF2-40B4-BE49-F238E27FC236}">
                  <a16:creationId xmlns:a16="http://schemas.microsoft.com/office/drawing/2014/main" id="{22F32F40-7342-57C9-CEE7-B90BDAC6DA39}"/>
                </a:ext>
              </a:extLst>
            </p:cNvPr>
            <p:cNvCxnSpPr>
              <a:cxnSpLocks/>
              <a:endCxn id="183" idx="1"/>
            </p:cNvCxnSpPr>
            <p:nvPr/>
          </p:nvCxnSpPr>
          <p:spPr>
            <a:xfrm>
              <a:off x="12400526" y="-5692303"/>
              <a:ext cx="1658217" cy="1215407"/>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79" name="Straight Arrow Connector 178">
              <a:extLst>
                <a:ext uri="{FF2B5EF4-FFF2-40B4-BE49-F238E27FC236}">
                  <a16:creationId xmlns:a16="http://schemas.microsoft.com/office/drawing/2014/main" id="{571A2304-C724-05A8-9E51-DD39DB7C4325}"/>
                </a:ext>
              </a:extLst>
            </p:cNvPr>
            <p:cNvCxnSpPr>
              <a:cxnSpLocks/>
            </p:cNvCxnSpPr>
            <p:nvPr/>
          </p:nvCxnSpPr>
          <p:spPr>
            <a:xfrm flipV="1">
              <a:off x="12449870" y="-7406800"/>
              <a:ext cx="1479858" cy="3290933"/>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80" name="Straight Arrow Connector 179">
              <a:extLst>
                <a:ext uri="{FF2B5EF4-FFF2-40B4-BE49-F238E27FC236}">
                  <a16:creationId xmlns:a16="http://schemas.microsoft.com/office/drawing/2014/main" id="{42C765EC-97EF-6782-7DB0-DAEF0B5C1244}"/>
                </a:ext>
              </a:extLst>
            </p:cNvPr>
            <p:cNvCxnSpPr>
              <a:cxnSpLocks/>
              <a:endCxn id="184" idx="2"/>
            </p:cNvCxnSpPr>
            <p:nvPr/>
          </p:nvCxnSpPr>
          <p:spPr>
            <a:xfrm flipV="1">
              <a:off x="12449870" y="-5666433"/>
              <a:ext cx="1395170" cy="155056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81" name="Straight Arrow Connector 180">
              <a:extLst>
                <a:ext uri="{FF2B5EF4-FFF2-40B4-BE49-F238E27FC236}">
                  <a16:creationId xmlns:a16="http://schemas.microsoft.com/office/drawing/2014/main" id="{8E551B1C-8439-50AC-0971-44FB7B65A393}"/>
                </a:ext>
              </a:extLst>
            </p:cNvPr>
            <p:cNvCxnSpPr>
              <a:cxnSpLocks/>
              <a:endCxn id="183" idx="2"/>
            </p:cNvCxnSpPr>
            <p:nvPr/>
          </p:nvCxnSpPr>
          <p:spPr>
            <a:xfrm>
              <a:off x="12449870" y="-4115867"/>
              <a:ext cx="1458673" cy="158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sp>
          <p:nvSpPr>
            <p:cNvPr id="182" name="Oval 181">
              <a:extLst>
                <a:ext uri="{FF2B5EF4-FFF2-40B4-BE49-F238E27FC236}">
                  <a16:creationId xmlns:a16="http://schemas.microsoft.com/office/drawing/2014/main" id="{5600BDFD-F1F1-B0C5-21B4-8B9F99AE9D8D}"/>
                </a:ext>
              </a:extLst>
            </p:cNvPr>
            <p:cNvSpPr/>
            <p:nvPr/>
          </p:nvSpPr>
          <p:spPr>
            <a:xfrm>
              <a:off x="13828529" y="-7705923"/>
              <a:ext cx="1025632" cy="1025632"/>
            </a:xfrm>
            <a:prstGeom prst="ellipse">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Type  1</a:t>
              </a:r>
            </a:p>
          </p:txBody>
        </p:sp>
        <p:sp>
          <p:nvSpPr>
            <p:cNvPr id="183" name="Oval 182">
              <a:extLst>
                <a:ext uri="{FF2B5EF4-FFF2-40B4-BE49-F238E27FC236}">
                  <a16:creationId xmlns:a16="http://schemas.microsoft.com/office/drawing/2014/main" id="{A3E6B256-3642-F456-F1C0-0B55E8168F0D}"/>
                </a:ext>
              </a:extLst>
            </p:cNvPr>
            <p:cNvSpPr/>
            <p:nvPr/>
          </p:nvSpPr>
          <p:spPr>
            <a:xfrm>
              <a:off x="13908543" y="-4627096"/>
              <a:ext cx="1025629" cy="1025629"/>
            </a:xfrm>
            <a:prstGeom prst="ellipse">
              <a:avLst/>
            </a:prstGeom>
            <a:solidFill>
              <a:srgbClr val="29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3</a:t>
              </a:r>
            </a:p>
          </p:txBody>
        </p:sp>
        <p:sp>
          <p:nvSpPr>
            <p:cNvPr id="184" name="Oval 183">
              <a:extLst>
                <a:ext uri="{FF2B5EF4-FFF2-40B4-BE49-F238E27FC236}">
                  <a16:creationId xmlns:a16="http://schemas.microsoft.com/office/drawing/2014/main" id="{2664BA4C-3FFD-7218-1729-EC19CD41576D}"/>
                </a:ext>
              </a:extLst>
            </p:cNvPr>
            <p:cNvSpPr/>
            <p:nvPr/>
          </p:nvSpPr>
          <p:spPr>
            <a:xfrm>
              <a:off x="13845040" y="-6179249"/>
              <a:ext cx="1025632" cy="1025632"/>
            </a:xfrm>
            <a:prstGeom prst="ellipse">
              <a:avLst/>
            </a:prstGeom>
            <a:solidFill>
              <a:srgbClr val="0A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2</a:t>
              </a:r>
              <a:endParaRPr lang="en-NL" sz="1400" b="1" dirty="0"/>
            </a:p>
          </p:txBody>
        </p:sp>
        <p:sp>
          <p:nvSpPr>
            <p:cNvPr id="185" name="Oval 184">
              <a:extLst>
                <a:ext uri="{FF2B5EF4-FFF2-40B4-BE49-F238E27FC236}">
                  <a16:creationId xmlns:a16="http://schemas.microsoft.com/office/drawing/2014/main" id="{449DB6C7-3690-30D1-AEF7-7771C1EE0AEF}"/>
                </a:ext>
              </a:extLst>
            </p:cNvPr>
            <p:cNvSpPr/>
            <p:nvPr/>
          </p:nvSpPr>
          <p:spPr>
            <a:xfrm>
              <a:off x="13938750" y="-3131124"/>
              <a:ext cx="1025629" cy="1025629"/>
            </a:xfrm>
            <a:prstGeom prst="ellipse">
              <a:avLst/>
            </a:prstGeom>
            <a:solidFill>
              <a:srgbClr val="5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4</a:t>
              </a:r>
            </a:p>
          </p:txBody>
        </p:sp>
        <p:sp>
          <p:nvSpPr>
            <p:cNvPr id="186" name="Oval 185">
              <a:extLst>
                <a:ext uri="{FF2B5EF4-FFF2-40B4-BE49-F238E27FC236}">
                  <a16:creationId xmlns:a16="http://schemas.microsoft.com/office/drawing/2014/main" id="{6F6F1096-5F0D-97FC-5314-EBB058F9FBED}"/>
                </a:ext>
              </a:extLst>
            </p:cNvPr>
            <p:cNvSpPr/>
            <p:nvPr/>
          </p:nvSpPr>
          <p:spPr>
            <a:xfrm>
              <a:off x="13914693" y="-1542922"/>
              <a:ext cx="1025629" cy="1025629"/>
            </a:xfrm>
            <a:prstGeom prst="ellipse">
              <a:avLst/>
            </a:prstGeom>
            <a:solidFill>
              <a:srgbClr val="84B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Type </a:t>
              </a:r>
              <a:r>
                <a:rPr lang="en-NL" sz="1400" b="1" dirty="0"/>
                <a:t>5</a:t>
              </a:r>
            </a:p>
          </p:txBody>
        </p:sp>
        <p:cxnSp>
          <p:nvCxnSpPr>
            <p:cNvPr id="187" name="Straight Arrow Connector 186">
              <a:extLst>
                <a:ext uri="{FF2B5EF4-FFF2-40B4-BE49-F238E27FC236}">
                  <a16:creationId xmlns:a16="http://schemas.microsoft.com/office/drawing/2014/main" id="{6F2B8828-B5CB-5505-9EA5-888B838FE027}"/>
                </a:ext>
              </a:extLst>
            </p:cNvPr>
            <p:cNvCxnSpPr>
              <a:cxnSpLocks/>
              <a:endCxn id="185" idx="1"/>
            </p:cNvCxnSpPr>
            <p:nvPr/>
          </p:nvCxnSpPr>
          <p:spPr>
            <a:xfrm>
              <a:off x="12400526" y="-5692303"/>
              <a:ext cx="1688424" cy="2711379"/>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88" name="Straight Arrow Connector 187">
              <a:extLst>
                <a:ext uri="{FF2B5EF4-FFF2-40B4-BE49-F238E27FC236}">
                  <a16:creationId xmlns:a16="http://schemas.microsoft.com/office/drawing/2014/main" id="{240109D2-2DD9-E5A0-E505-58DE4FC1EA5E}"/>
                </a:ext>
              </a:extLst>
            </p:cNvPr>
            <p:cNvCxnSpPr>
              <a:cxnSpLocks/>
              <a:endCxn id="186" idx="1"/>
            </p:cNvCxnSpPr>
            <p:nvPr/>
          </p:nvCxnSpPr>
          <p:spPr>
            <a:xfrm>
              <a:off x="12400526" y="-5692303"/>
              <a:ext cx="1664367" cy="4299581"/>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89" name="Straight Arrow Connector 188">
              <a:extLst>
                <a:ext uri="{FF2B5EF4-FFF2-40B4-BE49-F238E27FC236}">
                  <a16:creationId xmlns:a16="http://schemas.microsoft.com/office/drawing/2014/main" id="{8EC52B9C-E450-ED9D-ED37-2EF669CDAB52}"/>
                </a:ext>
              </a:extLst>
            </p:cNvPr>
            <p:cNvCxnSpPr>
              <a:cxnSpLocks/>
              <a:endCxn id="185" idx="1"/>
            </p:cNvCxnSpPr>
            <p:nvPr/>
          </p:nvCxnSpPr>
          <p:spPr>
            <a:xfrm>
              <a:off x="12449870" y="-4115867"/>
              <a:ext cx="1639080" cy="1134943"/>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90" name="Straight Arrow Connector 189">
              <a:extLst>
                <a:ext uri="{FF2B5EF4-FFF2-40B4-BE49-F238E27FC236}">
                  <a16:creationId xmlns:a16="http://schemas.microsoft.com/office/drawing/2014/main" id="{638914A9-9978-0F8F-985E-CBAC745B9748}"/>
                </a:ext>
              </a:extLst>
            </p:cNvPr>
            <p:cNvCxnSpPr>
              <a:cxnSpLocks/>
              <a:endCxn id="186" idx="1"/>
            </p:cNvCxnSpPr>
            <p:nvPr/>
          </p:nvCxnSpPr>
          <p:spPr>
            <a:xfrm>
              <a:off x="12449870" y="-4115867"/>
              <a:ext cx="1615023" cy="2723145"/>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91" name="Straight Arrow Connector 190">
              <a:extLst>
                <a:ext uri="{FF2B5EF4-FFF2-40B4-BE49-F238E27FC236}">
                  <a16:creationId xmlns:a16="http://schemas.microsoft.com/office/drawing/2014/main" id="{18BEBAAE-AFCB-F4F0-4E68-2B9D387CC377}"/>
                </a:ext>
              </a:extLst>
            </p:cNvPr>
            <p:cNvCxnSpPr>
              <a:cxnSpLocks/>
              <a:endCxn id="182" idx="3"/>
            </p:cNvCxnSpPr>
            <p:nvPr/>
          </p:nvCxnSpPr>
          <p:spPr>
            <a:xfrm flipV="1">
              <a:off x="12480077" y="-6830491"/>
              <a:ext cx="1498652" cy="421059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92" name="Straight Arrow Connector 191">
              <a:extLst>
                <a:ext uri="{FF2B5EF4-FFF2-40B4-BE49-F238E27FC236}">
                  <a16:creationId xmlns:a16="http://schemas.microsoft.com/office/drawing/2014/main" id="{C83A0D0B-C220-0DCF-D718-068BFE7AD33F}"/>
                </a:ext>
              </a:extLst>
            </p:cNvPr>
            <p:cNvCxnSpPr>
              <a:cxnSpLocks/>
              <a:endCxn id="184" idx="3"/>
            </p:cNvCxnSpPr>
            <p:nvPr/>
          </p:nvCxnSpPr>
          <p:spPr>
            <a:xfrm flipV="1">
              <a:off x="12480077" y="-5303817"/>
              <a:ext cx="1515163" cy="268392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93" name="Straight Arrow Connector 192">
              <a:extLst>
                <a:ext uri="{FF2B5EF4-FFF2-40B4-BE49-F238E27FC236}">
                  <a16:creationId xmlns:a16="http://schemas.microsoft.com/office/drawing/2014/main" id="{281976B3-26FE-1C28-D9B3-517DD732C46F}"/>
                </a:ext>
              </a:extLst>
            </p:cNvPr>
            <p:cNvCxnSpPr>
              <a:cxnSpLocks/>
              <a:endCxn id="183" idx="3"/>
            </p:cNvCxnSpPr>
            <p:nvPr/>
          </p:nvCxnSpPr>
          <p:spPr>
            <a:xfrm flipV="1">
              <a:off x="12480077" y="-3751667"/>
              <a:ext cx="1578666" cy="113177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94" name="Straight Arrow Connector 193">
              <a:extLst>
                <a:ext uri="{FF2B5EF4-FFF2-40B4-BE49-F238E27FC236}">
                  <a16:creationId xmlns:a16="http://schemas.microsoft.com/office/drawing/2014/main" id="{14809146-8733-F7DA-55C7-D3D99CB80F9E}"/>
                </a:ext>
              </a:extLst>
            </p:cNvPr>
            <p:cNvCxnSpPr>
              <a:cxnSpLocks/>
              <a:endCxn id="185" idx="2"/>
            </p:cNvCxnSpPr>
            <p:nvPr/>
          </p:nvCxnSpPr>
          <p:spPr>
            <a:xfrm>
              <a:off x="12480077" y="-2619895"/>
              <a:ext cx="1458673" cy="158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95" name="Straight Arrow Connector 194">
              <a:extLst>
                <a:ext uri="{FF2B5EF4-FFF2-40B4-BE49-F238E27FC236}">
                  <a16:creationId xmlns:a16="http://schemas.microsoft.com/office/drawing/2014/main" id="{31595AB4-123D-FFB8-A022-6CF033E93ED9}"/>
                </a:ext>
              </a:extLst>
            </p:cNvPr>
            <p:cNvCxnSpPr>
              <a:cxnSpLocks/>
              <a:endCxn id="186" idx="1"/>
            </p:cNvCxnSpPr>
            <p:nvPr/>
          </p:nvCxnSpPr>
          <p:spPr>
            <a:xfrm>
              <a:off x="12480077" y="-2619895"/>
              <a:ext cx="1584816" cy="1227173"/>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96" name="Straight Arrow Connector 195">
              <a:extLst>
                <a:ext uri="{FF2B5EF4-FFF2-40B4-BE49-F238E27FC236}">
                  <a16:creationId xmlns:a16="http://schemas.microsoft.com/office/drawing/2014/main" id="{23D0A8F3-C056-F9AC-34DB-20988E8887CB}"/>
                </a:ext>
              </a:extLst>
            </p:cNvPr>
            <p:cNvCxnSpPr>
              <a:cxnSpLocks/>
              <a:endCxn id="182" idx="3"/>
            </p:cNvCxnSpPr>
            <p:nvPr/>
          </p:nvCxnSpPr>
          <p:spPr>
            <a:xfrm flipV="1">
              <a:off x="12456020" y="-6830491"/>
              <a:ext cx="1522709" cy="5798798"/>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97" name="Straight Arrow Connector 196">
              <a:extLst>
                <a:ext uri="{FF2B5EF4-FFF2-40B4-BE49-F238E27FC236}">
                  <a16:creationId xmlns:a16="http://schemas.microsoft.com/office/drawing/2014/main" id="{70DF1150-67E0-7418-F96E-D51731AFAD47}"/>
                </a:ext>
              </a:extLst>
            </p:cNvPr>
            <p:cNvCxnSpPr>
              <a:cxnSpLocks/>
              <a:endCxn id="184" idx="3"/>
            </p:cNvCxnSpPr>
            <p:nvPr/>
          </p:nvCxnSpPr>
          <p:spPr>
            <a:xfrm flipV="1">
              <a:off x="12456020" y="-5303817"/>
              <a:ext cx="1539220" cy="4272124"/>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98" name="Straight Arrow Connector 197">
              <a:extLst>
                <a:ext uri="{FF2B5EF4-FFF2-40B4-BE49-F238E27FC236}">
                  <a16:creationId xmlns:a16="http://schemas.microsoft.com/office/drawing/2014/main" id="{FF74E158-F3CB-D6B2-AA7D-3168D3FEBF94}"/>
                </a:ext>
              </a:extLst>
            </p:cNvPr>
            <p:cNvCxnSpPr>
              <a:cxnSpLocks/>
              <a:endCxn id="183" idx="3"/>
            </p:cNvCxnSpPr>
            <p:nvPr/>
          </p:nvCxnSpPr>
          <p:spPr>
            <a:xfrm flipV="1">
              <a:off x="12456020" y="-3751667"/>
              <a:ext cx="1602723" cy="2719974"/>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199" name="Straight Arrow Connector 198">
              <a:extLst>
                <a:ext uri="{FF2B5EF4-FFF2-40B4-BE49-F238E27FC236}">
                  <a16:creationId xmlns:a16="http://schemas.microsoft.com/office/drawing/2014/main" id="{DFBC14DB-5599-76FE-8734-EE1DCB2DD1A2}"/>
                </a:ext>
              </a:extLst>
            </p:cNvPr>
            <p:cNvCxnSpPr>
              <a:cxnSpLocks/>
              <a:endCxn id="185" idx="3"/>
            </p:cNvCxnSpPr>
            <p:nvPr/>
          </p:nvCxnSpPr>
          <p:spPr>
            <a:xfrm flipV="1">
              <a:off x="12456020" y="-2255695"/>
              <a:ext cx="1632930" cy="1224002"/>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cxnSp>
          <p:nvCxnSpPr>
            <p:cNvPr id="200" name="Straight Arrow Connector 199">
              <a:extLst>
                <a:ext uri="{FF2B5EF4-FFF2-40B4-BE49-F238E27FC236}">
                  <a16:creationId xmlns:a16="http://schemas.microsoft.com/office/drawing/2014/main" id="{ED469A95-7023-E447-1D36-43B95255028C}"/>
                </a:ext>
              </a:extLst>
            </p:cNvPr>
            <p:cNvCxnSpPr>
              <a:cxnSpLocks/>
              <a:endCxn id="186" idx="2"/>
            </p:cNvCxnSpPr>
            <p:nvPr/>
          </p:nvCxnSpPr>
          <p:spPr>
            <a:xfrm>
              <a:off x="12456020" y="-1031693"/>
              <a:ext cx="1458673" cy="1586"/>
            </a:xfrm>
            <a:prstGeom prst="straightConnector1">
              <a:avLst/>
            </a:prstGeom>
            <a:ln w="38100">
              <a:solidFill>
                <a:srgbClr val="07306B">
                  <a:alpha val="30000"/>
                </a:srgbClr>
              </a:solidFill>
              <a:tailEnd type="triangle"/>
            </a:ln>
          </p:spPr>
          <p:style>
            <a:lnRef idx="1">
              <a:schemeClr val="dk1"/>
            </a:lnRef>
            <a:fillRef idx="0">
              <a:schemeClr val="dk1"/>
            </a:fillRef>
            <a:effectRef idx="0">
              <a:schemeClr val="dk1"/>
            </a:effectRef>
            <a:fontRef idx="minor">
              <a:schemeClr val="tx1"/>
            </a:fontRef>
          </p:style>
        </p:cxnSp>
      </p:grpSp>
      <p:pic>
        <p:nvPicPr>
          <p:cNvPr id="202" name="Graphic 201">
            <a:extLst>
              <a:ext uri="{FF2B5EF4-FFF2-40B4-BE49-F238E27FC236}">
                <a16:creationId xmlns:a16="http://schemas.microsoft.com/office/drawing/2014/main" id="{983824A1-72FE-CA14-B789-434E82F09A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01909" y="2433700"/>
            <a:ext cx="4674369" cy="2464456"/>
          </a:xfrm>
          <a:prstGeom prst="rect">
            <a:avLst/>
          </a:prstGeom>
        </p:spPr>
      </p:pic>
    </p:spTree>
    <p:extLst>
      <p:ext uri="{BB962C8B-B14F-4D97-AF65-F5344CB8AC3E}">
        <p14:creationId xmlns:p14="http://schemas.microsoft.com/office/powerpoint/2010/main" val="2173905220"/>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38</a:t>
            </a:fld>
            <a:endParaRPr lang="nl-NL" dirty="0"/>
          </a:p>
        </p:txBody>
      </p:sp>
      <p:sp>
        <p:nvSpPr>
          <p:cNvPr id="9" name="Titel 1">
            <a:extLst>
              <a:ext uri="{FF2B5EF4-FFF2-40B4-BE49-F238E27FC236}">
                <a16:creationId xmlns:a16="http://schemas.microsoft.com/office/drawing/2014/main" id="{F2E7F631-FA0D-E697-AD70-0BA5710B848E}"/>
              </a:ext>
            </a:extLst>
          </p:cNvPr>
          <p:cNvSpPr txBox="1">
            <a:spLocks/>
          </p:cNvSpPr>
          <p:nvPr/>
        </p:nvSpPr>
        <p:spPr>
          <a:xfrm>
            <a:off x="1118863" y="620688"/>
            <a:ext cx="9841644"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err="1"/>
              <a:t>Sensitivity</a:t>
            </a:r>
            <a:r>
              <a:rPr lang="nl-NL" dirty="0"/>
              <a:t> Analysis: QALY </a:t>
            </a:r>
            <a:r>
              <a:rPr lang="nl-NL" dirty="0" err="1"/>
              <a:t>utilities</a:t>
            </a:r>
            <a:r>
              <a:rPr lang="nl-NL" dirty="0"/>
              <a:t> </a:t>
            </a:r>
          </a:p>
        </p:txBody>
      </p:sp>
      <p:pic>
        <p:nvPicPr>
          <p:cNvPr id="4" name="Picture 3" descr="A table with numbers and symbols&#10;&#10;Description automatically generated">
            <a:extLst>
              <a:ext uri="{FF2B5EF4-FFF2-40B4-BE49-F238E27FC236}">
                <a16:creationId xmlns:a16="http://schemas.microsoft.com/office/drawing/2014/main" id="{BD3233B3-BD4F-CE44-6AA8-F77BE28D8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485" y="1937248"/>
            <a:ext cx="7772400" cy="3262218"/>
          </a:xfrm>
          <a:prstGeom prst="rect">
            <a:avLst/>
          </a:prstGeom>
        </p:spPr>
      </p:pic>
    </p:spTree>
    <p:extLst>
      <p:ext uri="{BB962C8B-B14F-4D97-AF65-F5344CB8AC3E}">
        <p14:creationId xmlns:p14="http://schemas.microsoft.com/office/powerpoint/2010/main" val="400208744"/>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18863" y="620688"/>
            <a:ext cx="9841644" cy="432048"/>
          </a:xfrm>
        </p:spPr>
        <p:txBody>
          <a:bodyPr/>
          <a:lstStyle/>
          <a:p>
            <a:r>
              <a:rPr lang="en-GB" dirty="0"/>
              <a:t>Outline</a:t>
            </a:r>
          </a:p>
        </p:txBody>
      </p:sp>
      <p:sp>
        <p:nvSpPr>
          <p:cNvPr id="3" name="Tijdelijke aanduiding voor verticale tekst 2"/>
          <p:cNvSpPr>
            <a:spLocks noGrp="1"/>
          </p:cNvSpPr>
          <p:nvPr>
            <p:ph type="body" orient="vert" idx="1"/>
          </p:nvPr>
        </p:nvSpPr>
        <p:spPr>
          <a:xfrm>
            <a:off x="3639144" y="1626614"/>
            <a:ext cx="5916415" cy="3604771"/>
          </a:xfrm>
        </p:spPr>
        <p:txBody>
          <a:bodyPr>
            <a:noAutofit/>
          </a:bodyPr>
          <a:lstStyle/>
          <a:p>
            <a:pPr marL="0" indent="0">
              <a:lnSpc>
                <a:spcPct val="150000"/>
              </a:lnSpc>
              <a:buNone/>
            </a:pPr>
            <a:r>
              <a:rPr lang="en-GB" sz="2800" dirty="0"/>
              <a:t>Chapter 1:   Motivation</a:t>
            </a:r>
          </a:p>
          <a:p>
            <a:pPr marL="0" indent="0">
              <a:lnSpc>
                <a:spcPct val="150000"/>
              </a:lnSpc>
              <a:buNone/>
            </a:pPr>
            <a:r>
              <a:rPr lang="en-GB" sz="2800" dirty="0"/>
              <a:t>Chapter 2:   Data Simulation</a:t>
            </a:r>
          </a:p>
          <a:p>
            <a:pPr marL="0" indent="0">
              <a:lnSpc>
                <a:spcPct val="150000"/>
              </a:lnSpc>
              <a:buNone/>
            </a:pPr>
            <a:r>
              <a:rPr lang="en-GB" sz="2800" dirty="0"/>
              <a:t>Chapter 3:   </a:t>
            </a:r>
            <a:r>
              <a:rPr lang="en-GB" sz="2800" u="sng" dirty="0"/>
              <a:t>Q-RMST Method</a:t>
            </a:r>
          </a:p>
          <a:p>
            <a:pPr marL="0" indent="0">
              <a:lnSpc>
                <a:spcPct val="150000"/>
              </a:lnSpc>
              <a:buNone/>
            </a:pPr>
            <a:r>
              <a:rPr lang="en-GB" sz="2800" dirty="0"/>
              <a:t>Chapter 4:   Results</a:t>
            </a:r>
          </a:p>
          <a:p>
            <a:pPr marL="0" indent="0">
              <a:lnSpc>
                <a:spcPct val="150000"/>
              </a:lnSpc>
              <a:buNone/>
            </a:pPr>
            <a:r>
              <a:rPr lang="en-GB" sz="2800" dirty="0"/>
              <a:t>Chapter 5:   Discussion </a:t>
            </a:r>
          </a:p>
        </p:txBody>
      </p:sp>
      <p:sp>
        <p:nvSpPr>
          <p:cNvPr id="4" name="Tijdelijke aanduiding voor dianummer 3"/>
          <p:cNvSpPr>
            <a:spLocks noGrp="1"/>
          </p:cNvSpPr>
          <p:nvPr>
            <p:ph type="sldNum" sz="quarter" idx="4"/>
          </p:nvPr>
        </p:nvSpPr>
        <p:spPr/>
        <p:txBody>
          <a:bodyPr/>
          <a:lstStyle/>
          <a:p>
            <a:fld id="{5EE7099E-8998-4851-915A-4F4831808297}" type="slidenum">
              <a:rPr lang="nl-NL" smtClean="0"/>
              <a:pPr/>
              <a:t>3</a:t>
            </a:fld>
            <a:endParaRPr lang="nl-NL"/>
          </a:p>
        </p:txBody>
      </p:sp>
      <p:sp>
        <p:nvSpPr>
          <p:cNvPr id="5" name="TextBox 4">
            <a:extLst>
              <a:ext uri="{FF2B5EF4-FFF2-40B4-BE49-F238E27FC236}">
                <a16:creationId xmlns:a16="http://schemas.microsoft.com/office/drawing/2014/main" id="{6AAC7F4B-45A9-CB37-6919-E28174A2370C}"/>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alpha val="50000"/>
                  </a:schemeClr>
                </a:solidFill>
              </a:rPr>
              <a:t>Motivation</a:t>
            </a:r>
          </a:p>
        </p:txBody>
      </p:sp>
      <p:sp>
        <p:nvSpPr>
          <p:cNvPr id="6" name="TextBox 5">
            <a:extLst>
              <a:ext uri="{FF2B5EF4-FFF2-40B4-BE49-F238E27FC236}">
                <a16:creationId xmlns:a16="http://schemas.microsoft.com/office/drawing/2014/main" id="{CD9B0A24-E5B5-DD88-4246-9E69B7E23EB2}"/>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Data Simulation</a:t>
            </a:r>
          </a:p>
        </p:txBody>
      </p:sp>
      <p:sp>
        <p:nvSpPr>
          <p:cNvPr id="7" name="TextBox 6">
            <a:extLst>
              <a:ext uri="{FF2B5EF4-FFF2-40B4-BE49-F238E27FC236}">
                <a16:creationId xmlns:a16="http://schemas.microsoft.com/office/drawing/2014/main" id="{7E4AB99D-14B6-7120-6CC0-D4F98C8CC3EE}"/>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Methods</a:t>
            </a:r>
          </a:p>
        </p:txBody>
      </p:sp>
      <p:sp>
        <p:nvSpPr>
          <p:cNvPr id="15" name="TextBox 14">
            <a:extLst>
              <a:ext uri="{FF2B5EF4-FFF2-40B4-BE49-F238E27FC236}">
                <a16:creationId xmlns:a16="http://schemas.microsoft.com/office/drawing/2014/main" id="{95B0ED9C-F621-CECA-8202-7624252BCC88}"/>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16" name="TextBox 15">
            <a:extLst>
              <a:ext uri="{FF2B5EF4-FFF2-40B4-BE49-F238E27FC236}">
                <a16:creationId xmlns:a16="http://schemas.microsoft.com/office/drawing/2014/main" id="{4D968B86-6A64-94FF-92EE-AD1EE6156451}"/>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Tree>
    <p:extLst>
      <p:ext uri="{BB962C8B-B14F-4D97-AF65-F5344CB8AC3E}">
        <p14:creationId xmlns:p14="http://schemas.microsoft.com/office/powerpoint/2010/main" val="1662105023"/>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39</a:t>
            </a:fld>
            <a:endParaRPr lang="nl-NL" dirty="0"/>
          </a:p>
        </p:txBody>
      </p:sp>
      <p:sp>
        <p:nvSpPr>
          <p:cNvPr id="11" name="Titel 1">
            <a:extLst>
              <a:ext uri="{FF2B5EF4-FFF2-40B4-BE49-F238E27FC236}">
                <a16:creationId xmlns:a16="http://schemas.microsoft.com/office/drawing/2014/main" id="{5C28354B-9F60-CBAB-77A8-C4D7A50ADF1A}"/>
              </a:ext>
            </a:extLst>
          </p:cNvPr>
          <p:cNvSpPr txBox="1">
            <a:spLocks/>
          </p:cNvSpPr>
          <p:nvPr/>
        </p:nvSpPr>
        <p:spPr>
          <a:xfrm>
            <a:off x="1118863" y="620688"/>
            <a:ext cx="9841644"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a:t>Q-RMST: Extended Multi-state Model</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E23ECFE-32A1-68F9-AC21-9E1327EFBDD4}"/>
                  </a:ext>
                </a:extLst>
              </p:cNvPr>
              <p:cNvSpPr txBox="1"/>
              <p:nvPr/>
            </p:nvSpPr>
            <p:spPr>
              <a:xfrm>
                <a:off x="1100279" y="3937788"/>
                <a:ext cx="7766410" cy="1796197"/>
              </a:xfrm>
              <a:prstGeom prst="rect">
                <a:avLst/>
              </a:prstGeom>
              <a:noFill/>
            </p:spPr>
            <p:txBody>
              <a:bodyPr wrap="square">
                <a:spAutoFit/>
              </a:bodyPr>
              <a:lstStyle/>
              <a:p>
                <a:pPr>
                  <a:lnSpc>
                    <a:spcPct val="150000"/>
                  </a:lnSpc>
                </a:pPr>
                <a:r>
                  <a:rPr lang="en-GB" sz="2000" b="1" noProof="0" dirty="0">
                    <a:solidFill>
                      <a:srgbClr val="07306B"/>
                    </a:solidFill>
                  </a:rPr>
                  <a:t>S</a:t>
                </a:r>
                <a:r>
                  <a:rPr lang="en-NL" sz="2000" b="1" noProof="0" dirty="0">
                    <a:solidFill>
                      <a:srgbClr val="07306B"/>
                    </a:solidFill>
                  </a:rPr>
                  <a:t>tate : </a:t>
                </a:r>
                <a:r>
                  <a:rPr lang="en-GB" sz="2000" dirty="0">
                    <a:solidFill>
                      <a:srgbClr val="07306B"/>
                    </a:solidFill>
                  </a:rPr>
                  <a:t>a trajectory of state transitions</a:t>
                </a:r>
                <a:endParaRPr lang="en-NL" sz="2000" b="1" noProof="0" dirty="0">
                  <a:solidFill>
                    <a:srgbClr val="07306B"/>
                  </a:solidFill>
                </a:endParaRPr>
              </a:p>
              <a:p>
                <a:pPr>
                  <a:lnSpc>
                    <a:spcPct val="150000"/>
                  </a:lnSpc>
                </a:pPr>
                <a:r>
                  <a:rPr lang="en-NL" sz="2000" b="1" noProof="0" dirty="0">
                    <a:solidFill>
                      <a:srgbClr val="07306B"/>
                    </a:solidFill>
                  </a:rPr>
                  <a:t>Extended </a:t>
                </a:r>
                <a14:m>
                  <m:oMath xmlns:m="http://schemas.openxmlformats.org/officeDocument/2006/math">
                    <m:r>
                      <a:rPr lang="en-US" sz="2000" b="1" i="1" noProof="0" smtClean="0">
                        <a:solidFill>
                          <a:srgbClr val="07306B"/>
                        </a:solidFill>
                        <a:latin typeface="Cambria Math" panose="02040503050406030204" pitchFamily="18" charset="0"/>
                      </a:rPr>
                      <m:t>𝑲</m:t>
                    </m:r>
                  </m:oMath>
                </a14:m>
                <a:r>
                  <a:rPr lang="en-NL" sz="2000" b="1" noProof="0" dirty="0">
                    <a:solidFill>
                      <a:srgbClr val="07306B"/>
                    </a:solidFill>
                  </a:rPr>
                  <a:t>: </a:t>
                </a:r>
                <a:r>
                  <a:rPr lang="en-NL" sz="2000" noProof="0" dirty="0">
                    <a:solidFill>
                      <a:srgbClr val="07306B"/>
                    </a:solidFill>
                  </a:rPr>
                  <a:t>a sequence </a:t>
                </a:r>
              </a:p>
              <a:p>
                <a:pPr>
                  <a:lnSpc>
                    <a:spcPct val="150000"/>
                  </a:lnSpc>
                </a:pPr>
                <a:r>
                  <a:rPr lang="en-NL" dirty="0">
                    <a:solidFill>
                      <a:srgbClr val="07306B"/>
                    </a:solidFill>
                  </a:rPr>
                  <a:t>	- </a:t>
                </a:r>
                <a14:m>
                  <m:oMath xmlns:m="http://schemas.openxmlformats.org/officeDocument/2006/math">
                    <m:r>
                      <a:rPr lang="en-US" b="0" i="1" smtClean="0">
                        <a:solidFill>
                          <a:srgbClr val="07306B"/>
                        </a:solidFill>
                        <a:latin typeface="Cambria Math" panose="02040503050406030204" pitchFamily="18" charset="0"/>
                      </a:rPr>
                      <m:t>𝐾</m:t>
                    </m:r>
                    <m:r>
                      <a:rPr lang="en-US" b="0" i="1" smtClean="0">
                        <a:solidFill>
                          <a:srgbClr val="07306B"/>
                        </a:solidFill>
                        <a:latin typeface="Cambria Math" panose="02040503050406030204" pitchFamily="18" charset="0"/>
                      </a:rPr>
                      <m:t>={12}</m:t>
                    </m:r>
                  </m:oMath>
                </a14:m>
                <a:r>
                  <a:rPr lang="en-GB" dirty="0">
                    <a:solidFill>
                      <a:srgbClr val="07306B"/>
                    </a:solidFill>
                  </a:rPr>
                  <a:t>: first state 1, then state 2 </a:t>
                </a:r>
              </a:p>
              <a:p>
                <a:pPr>
                  <a:lnSpc>
                    <a:spcPct val="150000"/>
                  </a:lnSpc>
                </a:pPr>
                <a:r>
                  <a:rPr lang="en-GB" dirty="0">
                    <a:solidFill>
                      <a:srgbClr val="07306B"/>
                    </a:solidFill>
                  </a:rPr>
                  <a:t>	- </a:t>
                </a:r>
                <a14:m>
                  <m:oMath xmlns:m="http://schemas.openxmlformats.org/officeDocument/2006/math">
                    <m:r>
                      <a:rPr lang="en-US" b="0" i="1" smtClean="0">
                        <a:solidFill>
                          <a:srgbClr val="07306B"/>
                        </a:solidFill>
                        <a:latin typeface="Cambria Math" panose="02040503050406030204" pitchFamily="18" charset="0"/>
                      </a:rPr>
                      <m:t>𝐾</m:t>
                    </m:r>
                    <m:r>
                      <a:rPr lang="en-US" b="0" i="1" smtClean="0">
                        <a:solidFill>
                          <a:srgbClr val="07306B"/>
                        </a:solidFill>
                        <a:latin typeface="Cambria Math" panose="02040503050406030204" pitchFamily="18" charset="0"/>
                      </a:rPr>
                      <m:t>={1346}</m:t>
                    </m:r>
                  </m:oMath>
                </a14:m>
                <a:r>
                  <a:rPr lang="en-GB" dirty="0">
                    <a:solidFill>
                      <a:srgbClr val="07306B"/>
                    </a:solidFill>
                  </a:rPr>
                  <a:t>: first state 1, then state 3, then state 4, then state 6 </a:t>
                </a:r>
              </a:p>
            </p:txBody>
          </p:sp>
        </mc:Choice>
        <mc:Fallback xmlns="">
          <p:sp>
            <p:nvSpPr>
              <p:cNvPr id="13" name="TextBox 12">
                <a:extLst>
                  <a:ext uri="{FF2B5EF4-FFF2-40B4-BE49-F238E27FC236}">
                    <a16:creationId xmlns:a16="http://schemas.microsoft.com/office/drawing/2014/main" id="{0E23ECFE-32A1-68F9-AC21-9E1327EFBDD4}"/>
                  </a:ext>
                </a:extLst>
              </p:cNvPr>
              <p:cNvSpPr txBox="1">
                <a:spLocks noRot="1" noChangeAspect="1" noMove="1" noResize="1" noEditPoints="1" noAdjustHandles="1" noChangeArrowheads="1" noChangeShapeType="1" noTextEdit="1"/>
              </p:cNvSpPr>
              <p:nvPr/>
            </p:nvSpPr>
            <p:spPr>
              <a:xfrm>
                <a:off x="1100279" y="3937788"/>
                <a:ext cx="7766410" cy="1796197"/>
              </a:xfrm>
              <a:prstGeom prst="rect">
                <a:avLst/>
              </a:prstGeom>
              <a:blipFill>
                <a:blip r:embed="rId3"/>
                <a:stretch>
                  <a:fillRect l="-816" b="-422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81ACA90-BA15-2EB0-43CE-70831FF868E4}"/>
                  </a:ext>
                </a:extLst>
              </p:cNvPr>
              <p:cNvSpPr txBox="1"/>
              <p:nvPr/>
            </p:nvSpPr>
            <p:spPr>
              <a:xfrm>
                <a:off x="1142502" y="1987532"/>
                <a:ext cx="6098240" cy="1430648"/>
              </a:xfrm>
              <a:prstGeom prst="rect">
                <a:avLst/>
              </a:prstGeom>
              <a:noFill/>
            </p:spPr>
            <p:txBody>
              <a:bodyPr wrap="square">
                <a:spAutoFit/>
              </a:bodyPr>
              <a:lstStyle/>
              <a:p>
                <a:r>
                  <a:rPr lang="en-NL" sz="1800" b="1" dirty="0">
                    <a:solidFill>
                      <a:schemeClr val="bg2"/>
                    </a:solidFill>
                  </a:rPr>
                  <a:t>QALY weighted RMST</a:t>
                </a:r>
                <a:r>
                  <a:rPr lang="en-NL" sz="1800" dirty="0">
                    <a:solidFill>
                      <a:schemeClr val="bg2"/>
                    </a:solidFill>
                  </a:rPr>
                  <a:t>:</a:t>
                </a:r>
              </a:p>
              <a:p>
                <a:endParaRPr lang="en-NL" sz="1800" dirty="0">
                  <a:solidFill>
                    <a:schemeClr val="bg2"/>
                  </a:solidFill>
                </a:endParaRPr>
              </a:p>
              <a:p>
                <a:pPr/>
                <a14:m>
                  <m:oMathPara xmlns:m="http://schemas.openxmlformats.org/officeDocument/2006/math">
                    <m:oMathParaPr>
                      <m:jc m:val="centerGroup"/>
                    </m:oMathParaPr>
                    <m:oMath xmlns:m="http://schemas.openxmlformats.org/officeDocument/2006/math">
                      <m:r>
                        <a:rPr lang="en-US" sz="1800" b="1" i="1" noProof="0" smtClean="0">
                          <a:solidFill>
                            <a:schemeClr val="bg2"/>
                          </a:solidFill>
                          <a:latin typeface="Cambria Math" panose="02040503050406030204" pitchFamily="18" charset="0"/>
                          <a:ea typeface="Cambria Math" panose="02040503050406030204" pitchFamily="18" charset="0"/>
                        </a:rPr>
                        <m:t>𝑸𝑹𝑴𝑺𝑻</m:t>
                      </m:r>
                      <m:d>
                        <m:dPr>
                          <m:ctrlPr>
                            <a:rPr lang="en-US" sz="1800" b="1" i="1" noProof="0" smtClean="0">
                              <a:solidFill>
                                <a:schemeClr val="bg2"/>
                              </a:solidFill>
                              <a:latin typeface="Cambria Math" panose="02040503050406030204" pitchFamily="18" charset="0"/>
                              <a:ea typeface="Cambria Math" panose="02040503050406030204" pitchFamily="18" charset="0"/>
                            </a:rPr>
                          </m:ctrlPr>
                        </m:dPr>
                        <m:e>
                          <m:r>
                            <a:rPr lang="en-US" sz="1800" b="1" i="1" noProof="0" smtClean="0">
                              <a:solidFill>
                                <a:schemeClr val="bg2"/>
                              </a:solidFill>
                              <a:latin typeface="Cambria Math" panose="02040503050406030204" pitchFamily="18" charset="0"/>
                              <a:ea typeface="Cambria Math" panose="02040503050406030204" pitchFamily="18" charset="0"/>
                            </a:rPr>
                            <m:t>𝝉</m:t>
                          </m:r>
                        </m:e>
                      </m:d>
                      <m:r>
                        <a:rPr lang="en-US" sz="1800" b="1" i="1" noProof="0" smtClean="0">
                          <a:solidFill>
                            <a:schemeClr val="bg2"/>
                          </a:solidFill>
                          <a:latin typeface="Cambria Math" panose="02040503050406030204" pitchFamily="18" charset="0"/>
                          <a:ea typeface="Cambria Math" panose="02040503050406030204" pitchFamily="18" charset="0"/>
                        </a:rPr>
                        <m:t>=</m:t>
                      </m:r>
                      <m:nary>
                        <m:naryPr>
                          <m:chr m:val="∑"/>
                          <m:ctrlPr>
                            <a:rPr lang="en-US" sz="1800" b="1" i="1" noProof="0" smtClean="0">
                              <a:solidFill>
                                <a:schemeClr val="bg2"/>
                              </a:solidFill>
                              <a:latin typeface="Cambria Math" panose="02040503050406030204" pitchFamily="18" charset="0"/>
                              <a:ea typeface="Cambria Math" panose="02040503050406030204" pitchFamily="18" charset="0"/>
                            </a:rPr>
                          </m:ctrlPr>
                        </m:naryPr>
                        <m:sub>
                          <m:r>
                            <a:rPr lang="en-US" sz="1800" b="1" i="1" noProof="0" smtClean="0">
                              <a:solidFill>
                                <a:schemeClr val="bg2"/>
                              </a:solidFill>
                              <a:latin typeface="Cambria Math" panose="02040503050406030204" pitchFamily="18" charset="0"/>
                              <a:ea typeface="Cambria Math" panose="02040503050406030204" pitchFamily="18" charset="0"/>
                            </a:rPr>
                            <m:t>𝒉</m:t>
                          </m:r>
                          <m:r>
                            <a:rPr lang="en-US" sz="1800" b="1" i="1" noProof="0" smtClean="0">
                              <a:solidFill>
                                <a:schemeClr val="bg2"/>
                              </a:solidFill>
                              <a:latin typeface="Cambria Math" panose="02040503050406030204" pitchFamily="18" charset="0"/>
                              <a:ea typeface="Cambria Math" panose="02040503050406030204" pitchFamily="18" charset="0"/>
                            </a:rPr>
                            <m:t>=</m:t>
                          </m:r>
                          <m:r>
                            <a:rPr lang="en-US" sz="1800" b="1" i="1" noProof="0" smtClean="0">
                              <a:solidFill>
                                <a:schemeClr val="bg2"/>
                              </a:solidFill>
                              <a:latin typeface="Cambria Math" panose="02040503050406030204" pitchFamily="18" charset="0"/>
                              <a:ea typeface="Cambria Math" panose="02040503050406030204" pitchFamily="18" charset="0"/>
                            </a:rPr>
                            <m:t>𝟏</m:t>
                          </m:r>
                        </m:sub>
                        <m:sup>
                          <m:r>
                            <a:rPr lang="en-US" sz="1800" b="1" i="1" noProof="0" smtClean="0">
                              <a:solidFill>
                                <a:schemeClr val="bg2"/>
                              </a:solidFill>
                              <a:latin typeface="Cambria Math" panose="02040503050406030204" pitchFamily="18" charset="0"/>
                              <a:ea typeface="Cambria Math" panose="02040503050406030204" pitchFamily="18" charset="0"/>
                            </a:rPr>
                            <m:t>𝑲</m:t>
                          </m:r>
                        </m:sup>
                        <m:e>
                          <m:sSubSup>
                            <m:sSubSupPr>
                              <m:ctrlPr>
                                <a:rPr lang="en-US" sz="1800" b="1" i="1" noProof="0" smtClean="0">
                                  <a:solidFill>
                                    <a:schemeClr val="bg2"/>
                                  </a:solidFill>
                                  <a:latin typeface="Cambria Math" panose="02040503050406030204" pitchFamily="18" charset="0"/>
                                  <a:ea typeface="Cambria Math" panose="02040503050406030204" pitchFamily="18" charset="0"/>
                                </a:rPr>
                              </m:ctrlPr>
                            </m:sSubSupPr>
                            <m:e>
                              <m:r>
                                <a:rPr lang="en-US" sz="1800" b="1" i="1" noProof="0" smtClean="0">
                                  <a:solidFill>
                                    <a:schemeClr val="bg2"/>
                                  </a:solidFill>
                                  <a:latin typeface="Cambria Math" panose="02040503050406030204" pitchFamily="18" charset="0"/>
                                  <a:ea typeface="Cambria Math" panose="02040503050406030204" pitchFamily="18" charset="0"/>
                                </a:rPr>
                                <m:t>𝒘</m:t>
                              </m:r>
                            </m:e>
                            <m:sub>
                              <m:r>
                                <a:rPr lang="en-US" sz="1800" b="1" i="1" noProof="0" smtClean="0">
                                  <a:solidFill>
                                    <a:schemeClr val="bg2"/>
                                  </a:solidFill>
                                  <a:latin typeface="Cambria Math" panose="02040503050406030204" pitchFamily="18" charset="0"/>
                                  <a:ea typeface="Cambria Math" panose="02040503050406030204" pitchFamily="18" charset="0"/>
                                </a:rPr>
                                <m:t>𝑸</m:t>
                              </m:r>
                            </m:sub>
                            <m:sup>
                              <m:r>
                                <a:rPr lang="en-US" sz="1800" b="1" i="1" noProof="0" smtClean="0">
                                  <a:solidFill>
                                    <a:schemeClr val="bg2"/>
                                  </a:solidFill>
                                  <a:latin typeface="Cambria Math" panose="02040503050406030204" pitchFamily="18" charset="0"/>
                                  <a:ea typeface="Cambria Math" panose="02040503050406030204" pitchFamily="18" charset="0"/>
                                </a:rPr>
                                <m:t>𝑷</m:t>
                              </m:r>
                            </m:sup>
                          </m:sSubSup>
                          <m:d>
                            <m:dPr>
                              <m:ctrlPr>
                                <a:rPr lang="en-US" sz="1800" b="1" i="1">
                                  <a:solidFill>
                                    <a:schemeClr val="bg2"/>
                                  </a:solidFill>
                                  <a:latin typeface="Cambria Math" panose="02040503050406030204" pitchFamily="18" charset="0"/>
                                  <a:ea typeface="Cambria Math" panose="02040503050406030204" pitchFamily="18" charset="0"/>
                                </a:rPr>
                              </m:ctrlPr>
                            </m:dPr>
                            <m:e>
                              <m:r>
                                <a:rPr lang="en-US" sz="1800" b="1" i="1">
                                  <a:solidFill>
                                    <a:schemeClr val="bg2"/>
                                  </a:solidFill>
                                  <a:latin typeface="Cambria Math" panose="02040503050406030204" pitchFamily="18" charset="0"/>
                                  <a:ea typeface="Cambria Math" panose="02040503050406030204" pitchFamily="18" charset="0"/>
                                </a:rPr>
                                <m:t>𝝉</m:t>
                              </m:r>
                            </m:e>
                          </m:d>
                          <m:r>
                            <a:rPr lang="en-US" sz="1800" b="1" i="1" noProof="0" smtClean="0">
                              <a:solidFill>
                                <a:schemeClr val="bg2"/>
                              </a:solidFill>
                              <a:latin typeface="Cambria Math" panose="02040503050406030204" pitchFamily="18" charset="0"/>
                              <a:ea typeface="Cambria Math" panose="02040503050406030204" pitchFamily="18" charset="0"/>
                            </a:rPr>
                            <m:t>⋅</m:t>
                          </m:r>
                          <m:sSub>
                            <m:sSubPr>
                              <m:ctrlPr>
                                <a:rPr lang="en-US" sz="1800" b="1" i="1">
                                  <a:solidFill>
                                    <a:schemeClr val="bg2"/>
                                  </a:solidFill>
                                  <a:latin typeface="Cambria Math" panose="02040503050406030204" pitchFamily="18" charset="0"/>
                                  <a:ea typeface="Cambria Math" panose="02040503050406030204" pitchFamily="18" charset="0"/>
                                </a:rPr>
                              </m:ctrlPr>
                            </m:sSubPr>
                            <m:e>
                              <m:r>
                                <a:rPr lang="en-US" sz="1800" b="1" i="1" smtClean="0">
                                  <a:solidFill>
                                    <a:schemeClr val="bg2"/>
                                  </a:solidFill>
                                  <a:latin typeface="Cambria Math" panose="02040503050406030204" pitchFamily="18" charset="0"/>
                                  <a:ea typeface="Cambria Math" panose="02040503050406030204" pitchFamily="18" charset="0"/>
                                </a:rPr>
                                <m:t>𝑬</m:t>
                              </m:r>
                            </m:e>
                            <m:sub>
                              <m:r>
                                <a:rPr lang="en-US" sz="1800" b="1" i="1" smtClean="0">
                                  <a:solidFill>
                                    <a:schemeClr val="bg2"/>
                                  </a:solidFill>
                                  <a:latin typeface="Cambria Math" panose="02040503050406030204" pitchFamily="18" charset="0"/>
                                  <a:ea typeface="Cambria Math" panose="02040503050406030204" pitchFamily="18" charset="0"/>
                                </a:rPr>
                                <m:t>𝒉</m:t>
                              </m:r>
                            </m:sub>
                          </m:sSub>
                          <m:d>
                            <m:dPr>
                              <m:ctrlPr>
                                <a:rPr lang="en-US" sz="1800" b="1" i="1">
                                  <a:solidFill>
                                    <a:schemeClr val="bg2"/>
                                  </a:solidFill>
                                  <a:latin typeface="Cambria Math" panose="02040503050406030204" pitchFamily="18" charset="0"/>
                                  <a:ea typeface="Cambria Math" panose="02040503050406030204" pitchFamily="18" charset="0"/>
                                </a:rPr>
                              </m:ctrlPr>
                            </m:dPr>
                            <m:e>
                              <m:r>
                                <a:rPr lang="en-US" sz="1800" b="1" i="1" smtClean="0">
                                  <a:solidFill>
                                    <a:schemeClr val="bg2"/>
                                  </a:solidFill>
                                  <a:latin typeface="Cambria Math" panose="02040503050406030204" pitchFamily="18" charset="0"/>
                                  <a:ea typeface="Cambria Math" panose="02040503050406030204" pitchFamily="18" charset="0"/>
                                </a:rPr>
                                <m:t>𝝉</m:t>
                              </m:r>
                            </m:e>
                          </m:d>
                          <m:r>
                            <a:rPr lang="en-US" sz="1800" b="1" i="1" smtClean="0">
                              <a:solidFill>
                                <a:schemeClr val="bg2"/>
                              </a:solidFill>
                              <a:latin typeface="Cambria Math" panose="02040503050406030204" pitchFamily="18" charset="0"/>
                              <a:ea typeface="Cambria Math" panose="02040503050406030204" pitchFamily="18" charset="0"/>
                            </a:rPr>
                            <m:t> </m:t>
                          </m:r>
                        </m:e>
                      </m:nary>
                    </m:oMath>
                  </m:oMathPara>
                </a14:m>
                <a:endParaRPr lang="en-NL" sz="1800" b="1" noProof="0" dirty="0">
                  <a:solidFill>
                    <a:schemeClr val="bg2"/>
                  </a:solidFill>
                </a:endParaRPr>
              </a:p>
            </p:txBody>
          </p:sp>
        </mc:Choice>
        <mc:Fallback xmlns="">
          <p:sp>
            <p:nvSpPr>
              <p:cNvPr id="16" name="TextBox 15">
                <a:extLst>
                  <a:ext uri="{FF2B5EF4-FFF2-40B4-BE49-F238E27FC236}">
                    <a16:creationId xmlns:a16="http://schemas.microsoft.com/office/drawing/2014/main" id="{681ACA90-BA15-2EB0-43CE-70831FF868E4}"/>
                  </a:ext>
                </a:extLst>
              </p:cNvPr>
              <p:cNvSpPr txBox="1">
                <a:spLocks noRot="1" noChangeAspect="1" noMove="1" noResize="1" noEditPoints="1" noAdjustHandles="1" noChangeArrowheads="1" noChangeShapeType="1" noTextEdit="1"/>
              </p:cNvSpPr>
              <p:nvPr/>
            </p:nvSpPr>
            <p:spPr>
              <a:xfrm>
                <a:off x="1142502" y="1987532"/>
                <a:ext cx="6098240" cy="1430648"/>
              </a:xfrm>
              <a:prstGeom prst="rect">
                <a:avLst/>
              </a:prstGeom>
              <a:blipFill>
                <a:blip r:embed="rId4"/>
                <a:stretch>
                  <a:fillRect l="-830" t="-20175" b="-90351"/>
                </a:stretch>
              </a:blipFill>
            </p:spPr>
            <p:txBody>
              <a:bodyPr/>
              <a:lstStyle/>
              <a:p>
                <a:r>
                  <a:rPr lang="en-GB">
                    <a:noFill/>
                  </a:rPr>
                  <a:t> </a:t>
                </a:r>
              </a:p>
            </p:txBody>
          </p:sp>
        </mc:Fallback>
      </mc:AlternateContent>
      <p:grpSp>
        <p:nvGrpSpPr>
          <p:cNvPr id="23" name="Group 22">
            <a:extLst>
              <a:ext uri="{FF2B5EF4-FFF2-40B4-BE49-F238E27FC236}">
                <a16:creationId xmlns:a16="http://schemas.microsoft.com/office/drawing/2014/main" id="{92FAC9AB-6C3E-4C38-15DD-F6D7A70B282D}"/>
              </a:ext>
            </a:extLst>
          </p:cNvPr>
          <p:cNvGrpSpPr/>
          <p:nvPr/>
        </p:nvGrpSpPr>
        <p:grpSpPr>
          <a:xfrm>
            <a:off x="5883151" y="1231014"/>
            <a:ext cx="6284319" cy="4001889"/>
            <a:chOff x="5883151" y="1231014"/>
            <a:chExt cx="6284319" cy="4001889"/>
          </a:xfrm>
        </p:grpSpPr>
        <p:grpSp>
          <p:nvGrpSpPr>
            <p:cNvPr id="10" name="Group 9">
              <a:extLst>
                <a:ext uri="{FF2B5EF4-FFF2-40B4-BE49-F238E27FC236}">
                  <a16:creationId xmlns:a16="http://schemas.microsoft.com/office/drawing/2014/main" id="{EBDE4232-54F2-93A7-B3AF-1DA0822E586B}"/>
                </a:ext>
              </a:extLst>
            </p:cNvPr>
            <p:cNvGrpSpPr/>
            <p:nvPr/>
          </p:nvGrpSpPr>
          <p:grpSpPr>
            <a:xfrm>
              <a:off x="5883151" y="1231014"/>
              <a:ext cx="5131329" cy="3935489"/>
              <a:chOff x="482551" y="1437727"/>
              <a:chExt cx="5131329" cy="3935489"/>
            </a:xfrm>
          </p:grpSpPr>
          <p:cxnSp>
            <p:nvCxnSpPr>
              <p:cNvPr id="19" name="Straight Arrow Connector 18">
                <a:extLst>
                  <a:ext uri="{FF2B5EF4-FFF2-40B4-BE49-F238E27FC236}">
                    <a16:creationId xmlns:a16="http://schemas.microsoft.com/office/drawing/2014/main" id="{5842A13C-3F0A-FA1B-AE05-896335409F3D}"/>
                  </a:ext>
                </a:extLst>
              </p:cNvPr>
              <p:cNvCxnSpPr>
                <a:cxnSpLocks/>
                <a:stCxn id="14" idx="3"/>
                <a:endCxn id="3" idx="1"/>
              </p:cNvCxnSpPr>
              <p:nvPr/>
            </p:nvCxnSpPr>
            <p:spPr>
              <a:xfrm flipV="1">
                <a:off x="766309" y="3050899"/>
                <a:ext cx="437655" cy="873434"/>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E6A1595-3C41-0C94-826E-B962FE93B149}"/>
                  </a:ext>
                </a:extLst>
              </p:cNvPr>
              <p:cNvCxnSpPr>
                <a:cxnSpLocks/>
                <a:stCxn id="14" idx="3"/>
                <a:endCxn id="17" idx="1"/>
              </p:cNvCxnSpPr>
              <p:nvPr/>
            </p:nvCxnSpPr>
            <p:spPr>
              <a:xfrm>
                <a:off x="766309" y="3924333"/>
                <a:ext cx="434836" cy="2572"/>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E0D7F7E8-BC3D-B174-940D-3860C5C60EF9}"/>
                  </a:ext>
                </a:extLst>
              </p:cNvPr>
              <p:cNvCxnSpPr>
                <a:cxnSpLocks/>
                <a:stCxn id="14" idx="3"/>
                <a:endCxn id="25" idx="1"/>
              </p:cNvCxnSpPr>
              <p:nvPr/>
            </p:nvCxnSpPr>
            <p:spPr>
              <a:xfrm>
                <a:off x="766309" y="3924333"/>
                <a:ext cx="430821" cy="873696"/>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DAA99FD4-D7D4-F38B-681E-7DF1D23FF398}"/>
                  </a:ext>
                </a:extLst>
              </p:cNvPr>
              <p:cNvCxnSpPr>
                <a:cxnSpLocks/>
                <a:stCxn id="14" idx="3"/>
                <a:endCxn id="21" idx="1"/>
              </p:cNvCxnSpPr>
              <p:nvPr/>
            </p:nvCxnSpPr>
            <p:spPr>
              <a:xfrm>
                <a:off x="766309" y="3924333"/>
                <a:ext cx="434836" cy="435580"/>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D66947DF-02DF-2B56-7712-38762FFD60D7}"/>
                  </a:ext>
                </a:extLst>
              </p:cNvPr>
              <p:cNvCxnSpPr>
                <a:cxnSpLocks/>
                <a:stCxn id="14" idx="3"/>
                <a:endCxn id="5" idx="1"/>
              </p:cNvCxnSpPr>
              <p:nvPr/>
            </p:nvCxnSpPr>
            <p:spPr>
              <a:xfrm flipV="1">
                <a:off x="766309" y="3494033"/>
                <a:ext cx="437655" cy="430300"/>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15965128-2456-9C70-DF7B-7DA9F77F9D06}"/>
                  </a:ext>
                </a:extLst>
              </p:cNvPr>
              <p:cNvSpPr/>
              <p:nvPr/>
            </p:nvSpPr>
            <p:spPr>
              <a:xfrm>
                <a:off x="2392096" y="3307254"/>
                <a:ext cx="283758" cy="276897"/>
              </a:xfrm>
              <a:prstGeom prst="rect">
                <a:avLst/>
              </a:prstGeom>
              <a:solidFill>
                <a:srgbClr val="3FA6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2</a:t>
                </a:r>
              </a:p>
            </p:txBody>
          </p:sp>
          <p:cxnSp>
            <p:nvCxnSpPr>
              <p:cNvPr id="58" name="Straight Arrow Connector 57">
                <a:extLst>
                  <a:ext uri="{FF2B5EF4-FFF2-40B4-BE49-F238E27FC236}">
                    <a16:creationId xmlns:a16="http://schemas.microsoft.com/office/drawing/2014/main" id="{E524F0BA-2B33-2B9E-8695-C5196CB3EA3F}"/>
                  </a:ext>
                </a:extLst>
              </p:cNvPr>
              <p:cNvCxnSpPr>
                <a:cxnSpLocks/>
                <a:stCxn id="17" idx="3"/>
                <a:endCxn id="57" idx="1"/>
              </p:cNvCxnSpPr>
              <p:nvPr/>
            </p:nvCxnSpPr>
            <p:spPr>
              <a:xfrm flipV="1">
                <a:off x="1484903" y="3445703"/>
                <a:ext cx="907193" cy="481202"/>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E1B183A2-BB40-14DF-1235-5AD6DA573890}"/>
                  </a:ext>
                </a:extLst>
              </p:cNvPr>
              <p:cNvSpPr/>
              <p:nvPr/>
            </p:nvSpPr>
            <p:spPr>
              <a:xfrm>
                <a:off x="2404122" y="3811310"/>
                <a:ext cx="283758" cy="276897"/>
              </a:xfrm>
              <a:prstGeom prst="rect">
                <a:avLst/>
              </a:prstGeom>
              <a:solidFill>
                <a:srgbClr val="4E9E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b="1" dirty="0"/>
                  <a:t>3</a:t>
                </a:r>
              </a:p>
            </p:txBody>
          </p:sp>
          <p:sp>
            <p:nvSpPr>
              <p:cNvPr id="60" name="Rectangle 59">
                <a:extLst>
                  <a:ext uri="{FF2B5EF4-FFF2-40B4-BE49-F238E27FC236}">
                    <a16:creationId xmlns:a16="http://schemas.microsoft.com/office/drawing/2014/main" id="{11C8C273-427D-FB63-BDC7-4AAF0E6A2B11}"/>
                  </a:ext>
                </a:extLst>
              </p:cNvPr>
              <p:cNvSpPr/>
              <p:nvPr/>
            </p:nvSpPr>
            <p:spPr>
              <a:xfrm>
                <a:off x="2392096" y="4232223"/>
                <a:ext cx="283758" cy="276897"/>
              </a:xfrm>
              <a:prstGeom prst="rect">
                <a:avLst/>
              </a:prstGeom>
              <a:solidFill>
                <a:srgbClr val="574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b="1" dirty="0"/>
                  <a:t>5</a:t>
                </a:r>
              </a:p>
            </p:txBody>
          </p:sp>
          <p:sp>
            <p:nvSpPr>
              <p:cNvPr id="61" name="Rectangle 60">
                <a:extLst>
                  <a:ext uri="{FF2B5EF4-FFF2-40B4-BE49-F238E27FC236}">
                    <a16:creationId xmlns:a16="http://schemas.microsoft.com/office/drawing/2014/main" id="{5E085FD8-BF6D-5175-25CE-F5FEC3CB2540}"/>
                  </a:ext>
                </a:extLst>
              </p:cNvPr>
              <p:cNvSpPr/>
              <p:nvPr/>
            </p:nvSpPr>
            <p:spPr>
              <a:xfrm>
                <a:off x="2394814" y="4664271"/>
                <a:ext cx="283758" cy="276897"/>
              </a:xfrm>
              <a:prstGeom prst="rect">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b="1" dirty="0"/>
                  <a:t>6</a:t>
                </a:r>
              </a:p>
            </p:txBody>
          </p:sp>
          <p:cxnSp>
            <p:nvCxnSpPr>
              <p:cNvPr id="62" name="Straight Arrow Connector 61">
                <a:extLst>
                  <a:ext uri="{FF2B5EF4-FFF2-40B4-BE49-F238E27FC236}">
                    <a16:creationId xmlns:a16="http://schemas.microsoft.com/office/drawing/2014/main" id="{C8865CF5-6644-2BC1-3635-3F6000085833}"/>
                  </a:ext>
                </a:extLst>
              </p:cNvPr>
              <p:cNvCxnSpPr>
                <a:cxnSpLocks/>
                <a:stCxn id="17" idx="3"/>
                <a:endCxn id="59" idx="1"/>
              </p:cNvCxnSpPr>
              <p:nvPr/>
            </p:nvCxnSpPr>
            <p:spPr>
              <a:xfrm>
                <a:off x="1484903" y="3926905"/>
                <a:ext cx="919219" cy="22854"/>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AEB6466B-E9AB-2083-C866-2C0FBC151825}"/>
                  </a:ext>
                </a:extLst>
              </p:cNvPr>
              <p:cNvCxnSpPr>
                <a:cxnSpLocks/>
                <a:stCxn id="17" idx="3"/>
                <a:endCxn id="60" idx="1"/>
              </p:cNvCxnSpPr>
              <p:nvPr/>
            </p:nvCxnSpPr>
            <p:spPr>
              <a:xfrm>
                <a:off x="1484903" y="3926905"/>
                <a:ext cx="907193" cy="443767"/>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13D1F536-6F97-21BE-2385-F183CF079EE9}"/>
                  </a:ext>
                </a:extLst>
              </p:cNvPr>
              <p:cNvCxnSpPr>
                <a:cxnSpLocks/>
                <a:stCxn id="17" idx="3"/>
                <a:endCxn id="61" idx="1"/>
              </p:cNvCxnSpPr>
              <p:nvPr/>
            </p:nvCxnSpPr>
            <p:spPr>
              <a:xfrm>
                <a:off x="1484903" y="3926905"/>
                <a:ext cx="909911" cy="875815"/>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65" name="Rectangle 64">
                <a:extLst>
                  <a:ext uri="{FF2B5EF4-FFF2-40B4-BE49-F238E27FC236}">
                    <a16:creationId xmlns:a16="http://schemas.microsoft.com/office/drawing/2014/main" id="{F5154575-B8F3-E956-7CC2-9DF40B3F8E1A}"/>
                  </a:ext>
                </a:extLst>
              </p:cNvPr>
              <p:cNvSpPr/>
              <p:nvPr/>
            </p:nvSpPr>
            <p:spPr>
              <a:xfrm>
                <a:off x="3359572" y="2315515"/>
                <a:ext cx="283758" cy="276897"/>
              </a:xfrm>
              <a:prstGeom prst="rect">
                <a:avLst/>
              </a:prstGeom>
              <a:solidFill>
                <a:srgbClr val="4F6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b="1" dirty="0"/>
                  <a:t>4</a:t>
                </a:r>
              </a:p>
            </p:txBody>
          </p:sp>
          <p:sp>
            <p:nvSpPr>
              <p:cNvPr id="66" name="Rectangle 65">
                <a:extLst>
                  <a:ext uri="{FF2B5EF4-FFF2-40B4-BE49-F238E27FC236}">
                    <a16:creationId xmlns:a16="http://schemas.microsoft.com/office/drawing/2014/main" id="{F0680595-6911-41F4-D9BC-E4787340B41A}"/>
                  </a:ext>
                </a:extLst>
              </p:cNvPr>
              <p:cNvSpPr/>
              <p:nvPr/>
            </p:nvSpPr>
            <p:spPr>
              <a:xfrm>
                <a:off x="3357347" y="2661555"/>
                <a:ext cx="283758" cy="276897"/>
              </a:xfrm>
              <a:prstGeom prst="rect">
                <a:avLst/>
              </a:prstGeom>
              <a:solidFill>
                <a:srgbClr val="574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b="1" dirty="0"/>
                  <a:t>5</a:t>
                </a:r>
              </a:p>
            </p:txBody>
          </p:sp>
          <p:sp>
            <p:nvSpPr>
              <p:cNvPr id="67" name="Rectangle 66">
                <a:extLst>
                  <a:ext uri="{FF2B5EF4-FFF2-40B4-BE49-F238E27FC236}">
                    <a16:creationId xmlns:a16="http://schemas.microsoft.com/office/drawing/2014/main" id="{47F15B09-420A-825F-6376-678D45B6EDCB}"/>
                  </a:ext>
                </a:extLst>
              </p:cNvPr>
              <p:cNvSpPr/>
              <p:nvPr/>
            </p:nvSpPr>
            <p:spPr>
              <a:xfrm>
                <a:off x="3360065" y="3015120"/>
                <a:ext cx="283758" cy="276897"/>
              </a:xfrm>
              <a:prstGeom prst="rect">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b="1" dirty="0"/>
                  <a:t>6</a:t>
                </a:r>
              </a:p>
            </p:txBody>
          </p:sp>
          <p:cxnSp>
            <p:nvCxnSpPr>
              <p:cNvPr id="68" name="Straight Arrow Connector 67">
                <a:extLst>
                  <a:ext uri="{FF2B5EF4-FFF2-40B4-BE49-F238E27FC236}">
                    <a16:creationId xmlns:a16="http://schemas.microsoft.com/office/drawing/2014/main" id="{BD0E8388-BEA2-A347-EC0E-C0142F1709D6}"/>
                  </a:ext>
                </a:extLst>
              </p:cNvPr>
              <p:cNvCxnSpPr>
                <a:cxnSpLocks/>
                <a:stCxn id="57" idx="3"/>
                <a:endCxn id="65" idx="1"/>
              </p:cNvCxnSpPr>
              <p:nvPr/>
            </p:nvCxnSpPr>
            <p:spPr>
              <a:xfrm flipV="1">
                <a:off x="2675854" y="2453964"/>
                <a:ext cx="683718" cy="991739"/>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1FA058B9-D901-197A-58E6-F425FC0E933C}"/>
                  </a:ext>
                </a:extLst>
              </p:cNvPr>
              <p:cNvCxnSpPr>
                <a:cxnSpLocks/>
                <a:stCxn id="57" idx="3"/>
                <a:endCxn id="67" idx="1"/>
              </p:cNvCxnSpPr>
              <p:nvPr/>
            </p:nvCxnSpPr>
            <p:spPr>
              <a:xfrm flipV="1">
                <a:off x="2675854" y="3153569"/>
                <a:ext cx="684211" cy="292134"/>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DF5634AC-7E0E-952A-A52B-49ED71C43D1A}"/>
                  </a:ext>
                </a:extLst>
              </p:cNvPr>
              <p:cNvCxnSpPr>
                <a:cxnSpLocks/>
                <a:stCxn id="57" idx="3"/>
                <a:endCxn id="66" idx="1"/>
              </p:cNvCxnSpPr>
              <p:nvPr/>
            </p:nvCxnSpPr>
            <p:spPr>
              <a:xfrm flipV="1">
                <a:off x="2675854" y="2800004"/>
                <a:ext cx="681493" cy="645699"/>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43A043E3-8C26-34A9-F4F9-C4E73B5E7EAE}"/>
                  </a:ext>
                </a:extLst>
              </p:cNvPr>
              <p:cNvSpPr/>
              <p:nvPr/>
            </p:nvSpPr>
            <p:spPr>
              <a:xfrm>
                <a:off x="3354629" y="1935869"/>
                <a:ext cx="283758" cy="276897"/>
              </a:xfrm>
              <a:prstGeom prst="rect">
                <a:avLst/>
              </a:prstGeom>
              <a:solidFill>
                <a:srgbClr val="4E9E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b="1" dirty="0"/>
                  <a:t>3</a:t>
                </a:r>
              </a:p>
            </p:txBody>
          </p:sp>
          <p:cxnSp>
            <p:nvCxnSpPr>
              <p:cNvPr id="72" name="Straight Arrow Connector 71">
                <a:extLst>
                  <a:ext uri="{FF2B5EF4-FFF2-40B4-BE49-F238E27FC236}">
                    <a16:creationId xmlns:a16="http://schemas.microsoft.com/office/drawing/2014/main" id="{3E1BEF02-7E49-5D56-3578-6D7449930CC9}"/>
                  </a:ext>
                </a:extLst>
              </p:cNvPr>
              <p:cNvCxnSpPr>
                <a:cxnSpLocks/>
                <a:stCxn id="57" idx="3"/>
                <a:endCxn id="71" idx="1"/>
              </p:cNvCxnSpPr>
              <p:nvPr/>
            </p:nvCxnSpPr>
            <p:spPr>
              <a:xfrm flipV="1">
                <a:off x="2675854" y="2074318"/>
                <a:ext cx="678775" cy="1371385"/>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414197FA-62C3-C2C3-3413-160D1AFDA5D3}"/>
                  </a:ext>
                </a:extLst>
              </p:cNvPr>
              <p:cNvSpPr/>
              <p:nvPr/>
            </p:nvSpPr>
            <p:spPr>
              <a:xfrm>
                <a:off x="4245509" y="3111705"/>
                <a:ext cx="283758" cy="276897"/>
              </a:xfrm>
              <a:prstGeom prst="rect">
                <a:avLst/>
              </a:prstGeom>
              <a:solidFill>
                <a:srgbClr val="4E9E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3</a:t>
                </a:r>
                <a:endParaRPr lang="en-NL" sz="1200" b="1" dirty="0"/>
              </a:p>
            </p:txBody>
          </p:sp>
          <p:sp>
            <p:nvSpPr>
              <p:cNvPr id="74" name="Rectangle 73">
                <a:extLst>
                  <a:ext uri="{FF2B5EF4-FFF2-40B4-BE49-F238E27FC236}">
                    <a16:creationId xmlns:a16="http://schemas.microsoft.com/office/drawing/2014/main" id="{66985B75-79D2-EF4F-9A73-A1106CF32E8A}"/>
                  </a:ext>
                </a:extLst>
              </p:cNvPr>
              <p:cNvSpPr/>
              <p:nvPr/>
            </p:nvSpPr>
            <p:spPr>
              <a:xfrm>
                <a:off x="4243284" y="3457745"/>
                <a:ext cx="283758" cy="276897"/>
              </a:xfrm>
              <a:prstGeom prst="rect">
                <a:avLst/>
              </a:prstGeom>
              <a:solidFill>
                <a:srgbClr val="4F6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4</a:t>
                </a:r>
                <a:endParaRPr lang="en-NL" sz="1200" b="1" dirty="0"/>
              </a:p>
            </p:txBody>
          </p:sp>
          <p:sp>
            <p:nvSpPr>
              <p:cNvPr id="75" name="Rectangle 74">
                <a:extLst>
                  <a:ext uri="{FF2B5EF4-FFF2-40B4-BE49-F238E27FC236}">
                    <a16:creationId xmlns:a16="http://schemas.microsoft.com/office/drawing/2014/main" id="{0C53B1C4-C3A4-E3A1-767B-4913A748810C}"/>
                  </a:ext>
                </a:extLst>
              </p:cNvPr>
              <p:cNvSpPr/>
              <p:nvPr/>
            </p:nvSpPr>
            <p:spPr>
              <a:xfrm>
                <a:off x="4246002" y="3811310"/>
                <a:ext cx="283758" cy="276897"/>
              </a:xfrm>
              <a:prstGeom prst="rect">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endParaRPr lang="en-NL" sz="1200" b="1" dirty="0"/>
              </a:p>
            </p:txBody>
          </p:sp>
          <p:cxnSp>
            <p:nvCxnSpPr>
              <p:cNvPr id="76" name="Straight Arrow Connector 75">
                <a:extLst>
                  <a:ext uri="{FF2B5EF4-FFF2-40B4-BE49-F238E27FC236}">
                    <a16:creationId xmlns:a16="http://schemas.microsoft.com/office/drawing/2014/main" id="{BCF88187-AAFA-1DB2-A9ED-3ACC6B5BA629}"/>
                  </a:ext>
                </a:extLst>
              </p:cNvPr>
              <p:cNvCxnSpPr>
                <a:cxnSpLocks/>
                <a:stCxn id="66" idx="3"/>
                <a:endCxn id="73" idx="1"/>
              </p:cNvCxnSpPr>
              <p:nvPr/>
            </p:nvCxnSpPr>
            <p:spPr>
              <a:xfrm>
                <a:off x="3641105" y="2800004"/>
                <a:ext cx="604404" cy="450150"/>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2F6E9460-64FD-0C7E-E482-CCDAFA0E733C}"/>
                  </a:ext>
                </a:extLst>
              </p:cNvPr>
              <p:cNvCxnSpPr>
                <a:cxnSpLocks/>
                <a:stCxn id="66" idx="3"/>
                <a:endCxn id="75" idx="1"/>
              </p:cNvCxnSpPr>
              <p:nvPr/>
            </p:nvCxnSpPr>
            <p:spPr>
              <a:xfrm>
                <a:off x="3641105" y="2800004"/>
                <a:ext cx="604897" cy="1149755"/>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00B4FD0C-F4CA-AB1B-5087-F5AEA7EBCE87}"/>
                  </a:ext>
                </a:extLst>
              </p:cNvPr>
              <p:cNvCxnSpPr>
                <a:cxnSpLocks/>
                <a:stCxn id="66" idx="3"/>
                <a:endCxn id="74" idx="1"/>
              </p:cNvCxnSpPr>
              <p:nvPr/>
            </p:nvCxnSpPr>
            <p:spPr>
              <a:xfrm>
                <a:off x="3641105" y="2800004"/>
                <a:ext cx="602179" cy="796190"/>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9" name="Rectangle 78">
                <a:extLst>
                  <a:ext uri="{FF2B5EF4-FFF2-40B4-BE49-F238E27FC236}">
                    <a16:creationId xmlns:a16="http://schemas.microsoft.com/office/drawing/2014/main" id="{29185742-3144-BD66-A7C1-EE74C9760370}"/>
                  </a:ext>
                </a:extLst>
              </p:cNvPr>
              <p:cNvSpPr/>
              <p:nvPr/>
            </p:nvSpPr>
            <p:spPr>
              <a:xfrm>
                <a:off x="4240566" y="2732059"/>
                <a:ext cx="283758" cy="276897"/>
              </a:xfrm>
              <a:prstGeom prst="rect">
                <a:avLst/>
              </a:prstGeom>
              <a:solidFill>
                <a:srgbClr val="3FA6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2</a:t>
                </a:r>
                <a:endParaRPr lang="en-NL" sz="1200" b="1" dirty="0"/>
              </a:p>
            </p:txBody>
          </p:sp>
          <p:cxnSp>
            <p:nvCxnSpPr>
              <p:cNvPr id="80" name="Straight Arrow Connector 79">
                <a:extLst>
                  <a:ext uri="{FF2B5EF4-FFF2-40B4-BE49-F238E27FC236}">
                    <a16:creationId xmlns:a16="http://schemas.microsoft.com/office/drawing/2014/main" id="{8A2966D6-42BA-D0F2-9BBE-4AAD99447646}"/>
                  </a:ext>
                </a:extLst>
              </p:cNvPr>
              <p:cNvCxnSpPr>
                <a:cxnSpLocks/>
                <a:stCxn id="66" idx="3"/>
                <a:endCxn id="79" idx="1"/>
              </p:cNvCxnSpPr>
              <p:nvPr/>
            </p:nvCxnSpPr>
            <p:spPr>
              <a:xfrm>
                <a:off x="3641105" y="2800004"/>
                <a:ext cx="599461" cy="70504"/>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81" name="Rectangle 80">
                <a:extLst>
                  <a:ext uri="{FF2B5EF4-FFF2-40B4-BE49-F238E27FC236}">
                    <a16:creationId xmlns:a16="http://schemas.microsoft.com/office/drawing/2014/main" id="{960FE849-6FB0-10BE-C10F-37588673563B}"/>
                  </a:ext>
                </a:extLst>
              </p:cNvPr>
              <p:cNvSpPr/>
              <p:nvPr/>
            </p:nvSpPr>
            <p:spPr>
              <a:xfrm>
                <a:off x="5212903" y="2845255"/>
                <a:ext cx="283758" cy="276897"/>
              </a:xfrm>
              <a:prstGeom prst="rect">
                <a:avLst/>
              </a:prstGeom>
              <a:solidFill>
                <a:srgbClr val="4F6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b="1" dirty="0"/>
                  <a:t>4</a:t>
                </a:r>
              </a:p>
            </p:txBody>
          </p:sp>
          <p:sp>
            <p:nvSpPr>
              <p:cNvPr id="82" name="Rectangle 81">
                <a:extLst>
                  <a:ext uri="{FF2B5EF4-FFF2-40B4-BE49-F238E27FC236}">
                    <a16:creationId xmlns:a16="http://schemas.microsoft.com/office/drawing/2014/main" id="{BAEAAF42-CF1B-B310-B5FF-C6E6A8F76CEF}"/>
                  </a:ext>
                </a:extLst>
              </p:cNvPr>
              <p:cNvSpPr/>
              <p:nvPr/>
            </p:nvSpPr>
            <p:spPr>
              <a:xfrm>
                <a:off x="5210678" y="3191295"/>
                <a:ext cx="283758" cy="276897"/>
              </a:xfrm>
              <a:prstGeom prst="rect">
                <a:avLst/>
              </a:prstGeom>
              <a:solidFill>
                <a:srgbClr val="574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b="1" dirty="0"/>
                  <a:t>5</a:t>
                </a:r>
              </a:p>
            </p:txBody>
          </p:sp>
          <p:sp>
            <p:nvSpPr>
              <p:cNvPr id="83" name="Rectangle 82">
                <a:extLst>
                  <a:ext uri="{FF2B5EF4-FFF2-40B4-BE49-F238E27FC236}">
                    <a16:creationId xmlns:a16="http://schemas.microsoft.com/office/drawing/2014/main" id="{F7108B76-D2B2-03A8-0762-F25E825135E3}"/>
                  </a:ext>
                </a:extLst>
              </p:cNvPr>
              <p:cNvSpPr/>
              <p:nvPr/>
            </p:nvSpPr>
            <p:spPr>
              <a:xfrm>
                <a:off x="5213396" y="3544860"/>
                <a:ext cx="283758" cy="276897"/>
              </a:xfrm>
              <a:prstGeom prst="rect">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b="1" dirty="0"/>
                  <a:t>6</a:t>
                </a:r>
              </a:p>
            </p:txBody>
          </p:sp>
          <p:cxnSp>
            <p:nvCxnSpPr>
              <p:cNvPr id="84" name="Straight Arrow Connector 83">
                <a:extLst>
                  <a:ext uri="{FF2B5EF4-FFF2-40B4-BE49-F238E27FC236}">
                    <a16:creationId xmlns:a16="http://schemas.microsoft.com/office/drawing/2014/main" id="{19676D08-5BC3-0ADF-1273-C72667062368}"/>
                  </a:ext>
                </a:extLst>
              </p:cNvPr>
              <p:cNvCxnSpPr>
                <a:cxnSpLocks/>
                <a:stCxn id="73" idx="3"/>
                <a:endCxn id="81" idx="1"/>
              </p:cNvCxnSpPr>
              <p:nvPr/>
            </p:nvCxnSpPr>
            <p:spPr>
              <a:xfrm flipV="1">
                <a:off x="4529267" y="2983704"/>
                <a:ext cx="683636" cy="266450"/>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D0C32A95-67F2-CDE6-17A7-ABE4FE2EB50C}"/>
                  </a:ext>
                </a:extLst>
              </p:cNvPr>
              <p:cNvCxnSpPr>
                <a:cxnSpLocks/>
                <a:stCxn id="73" idx="3"/>
                <a:endCxn id="83" idx="1"/>
              </p:cNvCxnSpPr>
              <p:nvPr/>
            </p:nvCxnSpPr>
            <p:spPr>
              <a:xfrm>
                <a:off x="4529267" y="3250154"/>
                <a:ext cx="684129" cy="433155"/>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1F3D1BE3-3F2B-3E74-30DF-2BBE5948A05D}"/>
                  </a:ext>
                </a:extLst>
              </p:cNvPr>
              <p:cNvCxnSpPr>
                <a:cxnSpLocks/>
                <a:stCxn id="73" idx="3"/>
                <a:endCxn id="82" idx="1"/>
              </p:cNvCxnSpPr>
              <p:nvPr/>
            </p:nvCxnSpPr>
            <p:spPr>
              <a:xfrm>
                <a:off x="4529267" y="3250154"/>
                <a:ext cx="681411" cy="79590"/>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87" name="Rectangle 86">
                <a:extLst>
                  <a:ext uri="{FF2B5EF4-FFF2-40B4-BE49-F238E27FC236}">
                    <a16:creationId xmlns:a16="http://schemas.microsoft.com/office/drawing/2014/main" id="{56DC7C18-A8C4-7292-6552-D7B4C9EE166F}"/>
                  </a:ext>
                </a:extLst>
              </p:cNvPr>
              <p:cNvSpPr/>
              <p:nvPr/>
            </p:nvSpPr>
            <p:spPr>
              <a:xfrm>
                <a:off x="5207960" y="2465609"/>
                <a:ext cx="283758" cy="276897"/>
              </a:xfrm>
              <a:prstGeom prst="rect">
                <a:avLst/>
              </a:prstGeom>
              <a:solidFill>
                <a:srgbClr val="3FA6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2</a:t>
                </a:r>
                <a:endParaRPr lang="en-NL" sz="1200" b="1" dirty="0"/>
              </a:p>
            </p:txBody>
          </p:sp>
          <p:cxnSp>
            <p:nvCxnSpPr>
              <p:cNvPr id="90" name="Straight Arrow Connector 89">
                <a:extLst>
                  <a:ext uri="{FF2B5EF4-FFF2-40B4-BE49-F238E27FC236}">
                    <a16:creationId xmlns:a16="http://schemas.microsoft.com/office/drawing/2014/main" id="{C51B03AB-5476-56C4-3FA2-7A3080F4DD39}"/>
                  </a:ext>
                </a:extLst>
              </p:cNvPr>
              <p:cNvCxnSpPr>
                <a:cxnSpLocks/>
                <a:stCxn id="73" idx="3"/>
                <a:endCxn id="87" idx="1"/>
              </p:cNvCxnSpPr>
              <p:nvPr/>
            </p:nvCxnSpPr>
            <p:spPr>
              <a:xfrm flipV="1">
                <a:off x="4529267" y="2604058"/>
                <a:ext cx="678693" cy="646096"/>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DA7E1E21-5A2D-7E4E-4F75-6228A5F84BCE}"/>
                  </a:ext>
                </a:extLst>
              </p:cNvPr>
              <p:cNvSpPr/>
              <p:nvPr/>
            </p:nvSpPr>
            <p:spPr>
              <a:xfrm>
                <a:off x="3354629" y="3584151"/>
                <a:ext cx="283758" cy="276897"/>
              </a:xfrm>
              <a:prstGeom prst="rect">
                <a:avLst/>
              </a:prstGeom>
              <a:solidFill>
                <a:srgbClr val="3FA6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2</a:t>
                </a:r>
              </a:p>
            </p:txBody>
          </p:sp>
          <p:sp>
            <p:nvSpPr>
              <p:cNvPr id="92" name="Rectangle 91">
                <a:extLst>
                  <a:ext uri="{FF2B5EF4-FFF2-40B4-BE49-F238E27FC236}">
                    <a16:creationId xmlns:a16="http://schemas.microsoft.com/office/drawing/2014/main" id="{79AFDE59-2AF7-B02B-F6ED-F045CA292E37}"/>
                  </a:ext>
                </a:extLst>
              </p:cNvPr>
              <p:cNvSpPr/>
              <p:nvPr/>
            </p:nvSpPr>
            <p:spPr>
              <a:xfrm>
                <a:off x="3359743" y="4083016"/>
                <a:ext cx="283758" cy="276897"/>
              </a:xfrm>
              <a:prstGeom prst="rect">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6</a:t>
                </a:r>
              </a:p>
            </p:txBody>
          </p:sp>
          <p:sp>
            <p:nvSpPr>
              <p:cNvPr id="94" name="TextBox 93">
                <a:extLst>
                  <a:ext uri="{FF2B5EF4-FFF2-40B4-BE49-F238E27FC236}">
                    <a16:creationId xmlns:a16="http://schemas.microsoft.com/office/drawing/2014/main" id="{B71FC4BA-3D4B-95D2-3639-FAB1CF91A9A2}"/>
                  </a:ext>
                </a:extLst>
              </p:cNvPr>
              <p:cNvSpPr txBox="1"/>
              <p:nvPr/>
            </p:nvSpPr>
            <p:spPr>
              <a:xfrm>
                <a:off x="3292415" y="3689247"/>
                <a:ext cx="471863" cy="164772"/>
              </a:xfrm>
              <a:prstGeom prst="rect">
                <a:avLst/>
              </a:prstGeom>
              <a:noFill/>
            </p:spPr>
            <p:txBody>
              <a:bodyPr wrap="square" lIns="108000" tIns="108000" rIns="108000" bIns="108000" rtlCol="0">
                <a:noAutofit/>
              </a:bodyPr>
              <a:lstStyle/>
              <a:p>
                <a:r>
                  <a:rPr lang="en-NL" dirty="0">
                    <a:solidFill>
                      <a:schemeClr val="bg2"/>
                    </a:solidFill>
                  </a:rPr>
                  <a:t>...</a:t>
                </a:r>
                <a:endParaRPr lang="en-NL" noProof="0" dirty="0">
                  <a:solidFill>
                    <a:schemeClr val="bg2"/>
                  </a:solidFill>
                </a:endParaRPr>
              </a:p>
              <a:p>
                <a:endParaRPr lang="en-NL" noProof="0" dirty="0">
                  <a:solidFill>
                    <a:schemeClr val="bg2"/>
                  </a:solidFill>
                </a:endParaRPr>
              </a:p>
            </p:txBody>
          </p:sp>
          <p:cxnSp>
            <p:nvCxnSpPr>
              <p:cNvPr id="99" name="Straight Arrow Connector 98">
                <a:extLst>
                  <a:ext uri="{FF2B5EF4-FFF2-40B4-BE49-F238E27FC236}">
                    <a16:creationId xmlns:a16="http://schemas.microsoft.com/office/drawing/2014/main" id="{A12F418C-B116-2255-DD16-5F7D485D03E1}"/>
                  </a:ext>
                </a:extLst>
              </p:cNvPr>
              <p:cNvCxnSpPr>
                <a:cxnSpLocks/>
                <a:stCxn id="59" idx="3"/>
                <a:endCxn id="91" idx="1"/>
              </p:cNvCxnSpPr>
              <p:nvPr/>
            </p:nvCxnSpPr>
            <p:spPr>
              <a:xfrm flipV="1">
                <a:off x="2687880" y="3722600"/>
                <a:ext cx="666749" cy="227159"/>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CE706B80-F3E5-F726-D7BD-A313CECE4D09}"/>
                  </a:ext>
                </a:extLst>
              </p:cNvPr>
              <p:cNvCxnSpPr>
                <a:cxnSpLocks/>
                <a:stCxn id="59" idx="3"/>
                <a:endCxn id="92" idx="1"/>
              </p:cNvCxnSpPr>
              <p:nvPr/>
            </p:nvCxnSpPr>
            <p:spPr>
              <a:xfrm>
                <a:off x="2687880" y="3949759"/>
                <a:ext cx="671863" cy="271706"/>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103" name="Rectangle 102">
                <a:extLst>
                  <a:ext uri="{FF2B5EF4-FFF2-40B4-BE49-F238E27FC236}">
                    <a16:creationId xmlns:a16="http://schemas.microsoft.com/office/drawing/2014/main" id="{910045EC-40E6-5E7D-69EE-EFFC3B6FF159}"/>
                  </a:ext>
                </a:extLst>
              </p:cNvPr>
              <p:cNvSpPr/>
              <p:nvPr/>
            </p:nvSpPr>
            <p:spPr>
              <a:xfrm>
                <a:off x="3362401" y="4592263"/>
                <a:ext cx="283758" cy="276897"/>
              </a:xfrm>
              <a:prstGeom prst="rect">
                <a:avLst/>
              </a:prstGeom>
              <a:solidFill>
                <a:srgbClr val="3FA6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2</a:t>
                </a:r>
              </a:p>
            </p:txBody>
          </p:sp>
          <p:sp>
            <p:nvSpPr>
              <p:cNvPr id="108" name="Rectangle 107">
                <a:extLst>
                  <a:ext uri="{FF2B5EF4-FFF2-40B4-BE49-F238E27FC236}">
                    <a16:creationId xmlns:a16="http://schemas.microsoft.com/office/drawing/2014/main" id="{782730F7-7003-82D9-D93D-70F786409052}"/>
                  </a:ext>
                </a:extLst>
              </p:cNvPr>
              <p:cNvSpPr/>
              <p:nvPr/>
            </p:nvSpPr>
            <p:spPr>
              <a:xfrm>
                <a:off x="3359423" y="5096319"/>
                <a:ext cx="283758" cy="276897"/>
              </a:xfrm>
              <a:prstGeom prst="rect">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400" b="1" dirty="0"/>
                  <a:t>6</a:t>
                </a:r>
              </a:p>
            </p:txBody>
          </p:sp>
          <p:cxnSp>
            <p:nvCxnSpPr>
              <p:cNvPr id="110" name="Straight Arrow Connector 109">
                <a:extLst>
                  <a:ext uri="{FF2B5EF4-FFF2-40B4-BE49-F238E27FC236}">
                    <a16:creationId xmlns:a16="http://schemas.microsoft.com/office/drawing/2014/main" id="{855A0790-87CE-A1BC-37DE-79ED90396F8F}"/>
                  </a:ext>
                </a:extLst>
              </p:cNvPr>
              <p:cNvCxnSpPr>
                <a:cxnSpLocks/>
                <a:stCxn id="60" idx="3"/>
                <a:endCxn id="103" idx="1"/>
              </p:cNvCxnSpPr>
              <p:nvPr/>
            </p:nvCxnSpPr>
            <p:spPr>
              <a:xfrm>
                <a:off x="2675854" y="4370672"/>
                <a:ext cx="686547" cy="360040"/>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8D94F452-3314-21BD-4A8E-B59B284BC6BC}"/>
                  </a:ext>
                </a:extLst>
              </p:cNvPr>
              <p:cNvCxnSpPr>
                <a:cxnSpLocks/>
                <a:stCxn id="60" idx="3"/>
                <a:endCxn id="108" idx="1"/>
              </p:cNvCxnSpPr>
              <p:nvPr/>
            </p:nvCxnSpPr>
            <p:spPr>
              <a:xfrm>
                <a:off x="2675854" y="4370672"/>
                <a:ext cx="683569" cy="864096"/>
              </a:xfrm>
              <a:prstGeom prst="straightConnector1">
                <a:avLst/>
              </a:prstGeom>
              <a:ln w="190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119" name="TextBox 118">
                <a:extLst>
                  <a:ext uri="{FF2B5EF4-FFF2-40B4-BE49-F238E27FC236}">
                    <a16:creationId xmlns:a16="http://schemas.microsoft.com/office/drawing/2014/main" id="{1A561491-2C32-F2D1-B100-51992D66BE51}"/>
                  </a:ext>
                </a:extLst>
              </p:cNvPr>
              <p:cNvSpPr txBox="1"/>
              <p:nvPr/>
            </p:nvSpPr>
            <p:spPr>
              <a:xfrm>
                <a:off x="3292414" y="4736279"/>
                <a:ext cx="471863" cy="164772"/>
              </a:xfrm>
              <a:prstGeom prst="rect">
                <a:avLst/>
              </a:prstGeom>
              <a:noFill/>
            </p:spPr>
            <p:txBody>
              <a:bodyPr wrap="square" lIns="108000" tIns="108000" rIns="108000" bIns="108000" rtlCol="0">
                <a:noAutofit/>
              </a:bodyPr>
              <a:lstStyle/>
              <a:p>
                <a:r>
                  <a:rPr lang="en-NL" dirty="0">
                    <a:solidFill>
                      <a:schemeClr val="bg2"/>
                    </a:solidFill>
                  </a:rPr>
                  <a:t>...</a:t>
                </a:r>
                <a:endParaRPr lang="en-NL" noProof="0" dirty="0">
                  <a:solidFill>
                    <a:schemeClr val="bg2"/>
                  </a:solidFill>
                </a:endParaRPr>
              </a:p>
              <a:p>
                <a:endParaRPr lang="en-NL" noProof="0" dirty="0">
                  <a:solidFill>
                    <a:schemeClr val="bg2"/>
                  </a:solidFill>
                </a:endParaRPr>
              </a:p>
            </p:txBody>
          </p:sp>
          <p:sp>
            <p:nvSpPr>
              <p:cNvPr id="131" name="TextBox 130">
                <a:extLst>
                  <a:ext uri="{FF2B5EF4-FFF2-40B4-BE49-F238E27FC236}">
                    <a16:creationId xmlns:a16="http://schemas.microsoft.com/office/drawing/2014/main" id="{BC7BD8CE-DF78-5335-4355-333F96AE0B52}"/>
                  </a:ext>
                </a:extLst>
              </p:cNvPr>
              <p:cNvSpPr txBox="1"/>
              <p:nvPr/>
            </p:nvSpPr>
            <p:spPr>
              <a:xfrm>
                <a:off x="4154959" y="1437727"/>
                <a:ext cx="471863" cy="164772"/>
              </a:xfrm>
              <a:prstGeom prst="rect">
                <a:avLst/>
              </a:prstGeom>
              <a:noFill/>
            </p:spPr>
            <p:txBody>
              <a:bodyPr wrap="square" lIns="108000" tIns="108000" rIns="108000" bIns="108000" rtlCol="0">
                <a:noAutofit/>
              </a:bodyPr>
              <a:lstStyle/>
              <a:p>
                <a:r>
                  <a:rPr lang="en-NL" dirty="0">
                    <a:solidFill>
                      <a:schemeClr val="bg2"/>
                    </a:solidFill>
                  </a:rPr>
                  <a:t>...</a:t>
                </a:r>
                <a:endParaRPr lang="en-NL" noProof="0" dirty="0">
                  <a:solidFill>
                    <a:schemeClr val="bg2"/>
                  </a:solidFill>
                </a:endParaRPr>
              </a:p>
              <a:p>
                <a:endParaRPr lang="en-NL" noProof="0" dirty="0">
                  <a:solidFill>
                    <a:schemeClr val="bg2"/>
                  </a:solidFill>
                </a:endParaRPr>
              </a:p>
            </p:txBody>
          </p:sp>
          <p:sp>
            <p:nvSpPr>
              <p:cNvPr id="132" name="TextBox 131">
                <a:extLst>
                  <a:ext uri="{FF2B5EF4-FFF2-40B4-BE49-F238E27FC236}">
                    <a16:creationId xmlns:a16="http://schemas.microsoft.com/office/drawing/2014/main" id="{11DC9F5F-5962-A54E-3E9A-B4C9E45B51A4}"/>
                  </a:ext>
                </a:extLst>
              </p:cNvPr>
              <p:cNvSpPr txBox="1"/>
              <p:nvPr/>
            </p:nvSpPr>
            <p:spPr>
              <a:xfrm>
                <a:off x="4154959" y="4565673"/>
                <a:ext cx="471863" cy="164772"/>
              </a:xfrm>
              <a:prstGeom prst="rect">
                <a:avLst/>
              </a:prstGeom>
              <a:noFill/>
            </p:spPr>
            <p:txBody>
              <a:bodyPr wrap="square" lIns="108000" tIns="108000" rIns="108000" bIns="108000" rtlCol="0">
                <a:noAutofit/>
              </a:bodyPr>
              <a:lstStyle/>
              <a:p>
                <a:r>
                  <a:rPr lang="en-NL" dirty="0">
                    <a:solidFill>
                      <a:schemeClr val="bg2"/>
                    </a:solidFill>
                  </a:rPr>
                  <a:t>...</a:t>
                </a:r>
                <a:endParaRPr lang="en-NL" noProof="0" dirty="0">
                  <a:solidFill>
                    <a:schemeClr val="bg2"/>
                  </a:solidFill>
                </a:endParaRPr>
              </a:p>
              <a:p>
                <a:endParaRPr lang="en-NL" noProof="0" dirty="0">
                  <a:solidFill>
                    <a:schemeClr val="bg2"/>
                  </a:solidFill>
                </a:endParaRPr>
              </a:p>
            </p:txBody>
          </p:sp>
          <p:sp>
            <p:nvSpPr>
              <p:cNvPr id="136" name="TextBox 135">
                <a:extLst>
                  <a:ext uri="{FF2B5EF4-FFF2-40B4-BE49-F238E27FC236}">
                    <a16:creationId xmlns:a16="http://schemas.microsoft.com/office/drawing/2014/main" id="{5E75BBD5-E15C-A659-AF98-0C1B152EA249}"/>
                  </a:ext>
                </a:extLst>
              </p:cNvPr>
              <p:cNvSpPr txBox="1"/>
              <p:nvPr/>
            </p:nvSpPr>
            <p:spPr>
              <a:xfrm>
                <a:off x="5091063" y="1437727"/>
                <a:ext cx="471863" cy="164772"/>
              </a:xfrm>
              <a:prstGeom prst="rect">
                <a:avLst/>
              </a:prstGeom>
              <a:noFill/>
            </p:spPr>
            <p:txBody>
              <a:bodyPr wrap="square" lIns="108000" tIns="108000" rIns="108000" bIns="108000" rtlCol="0">
                <a:noAutofit/>
              </a:bodyPr>
              <a:lstStyle/>
              <a:p>
                <a:r>
                  <a:rPr lang="en-NL" dirty="0">
                    <a:solidFill>
                      <a:schemeClr val="bg2"/>
                    </a:solidFill>
                  </a:rPr>
                  <a:t>...</a:t>
                </a:r>
                <a:endParaRPr lang="en-NL" noProof="0" dirty="0">
                  <a:solidFill>
                    <a:schemeClr val="bg2"/>
                  </a:solidFill>
                </a:endParaRPr>
              </a:p>
              <a:p>
                <a:endParaRPr lang="en-NL" noProof="0" dirty="0">
                  <a:solidFill>
                    <a:schemeClr val="bg2"/>
                  </a:solidFill>
                </a:endParaRPr>
              </a:p>
            </p:txBody>
          </p:sp>
          <p:sp>
            <p:nvSpPr>
              <p:cNvPr id="140" name="TextBox 139">
                <a:extLst>
                  <a:ext uri="{FF2B5EF4-FFF2-40B4-BE49-F238E27FC236}">
                    <a16:creationId xmlns:a16="http://schemas.microsoft.com/office/drawing/2014/main" id="{28356BAF-92D7-3985-AD31-BC81E87BFE02}"/>
                  </a:ext>
                </a:extLst>
              </p:cNvPr>
              <p:cNvSpPr txBox="1"/>
              <p:nvPr/>
            </p:nvSpPr>
            <p:spPr>
              <a:xfrm>
                <a:off x="5142017" y="4569996"/>
                <a:ext cx="471863" cy="164772"/>
              </a:xfrm>
              <a:prstGeom prst="rect">
                <a:avLst/>
              </a:prstGeom>
              <a:noFill/>
            </p:spPr>
            <p:txBody>
              <a:bodyPr wrap="square" lIns="108000" tIns="108000" rIns="108000" bIns="108000" rtlCol="0">
                <a:noAutofit/>
              </a:bodyPr>
              <a:lstStyle/>
              <a:p>
                <a:r>
                  <a:rPr lang="en-NL" dirty="0">
                    <a:solidFill>
                      <a:schemeClr val="bg2"/>
                    </a:solidFill>
                  </a:rPr>
                  <a:t>...</a:t>
                </a:r>
                <a:endParaRPr lang="en-NL" noProof="0" dirty="0">
                  <a:solidFill>
                    <a:schemeClr val="bg2"/>
                  </a:solidFill>
                </a:endParaRPr>
              </a:p>
              <a:p>
                <a:endParaRPr lang="en-NL" noProof="0" dirty="0">
                  <a:solidFill>
                    <a:schemeClr val="bg2"/>
                  </a:solidFill>
                </a:endParaRPr>
              </a:p>
            </p:txBody>
          </p:sp>
          <p:sp>
            <p:nvSpPr>
              <p:cNvPr id="141" name="TextBox 140">
                <a:extLst>
                  <a:ext uri="{FF2B5EF4-FFF2-40B4-BE49-F238E27FC236}">
                    <a16:creationId xmlns:a16="http://schemas.microsoft.com/office/drawing/2014/main" id="{DEB4CFA6-BFA8-3F0A-8F37-F829113730B0}"/>
                  </a:ext>
                </a:extLst>
              </p:cNvPr>
              <p:cNvSpPr txBox="1"/>
              <p:nvPr/>
            </p:nvSpPr>
            <p:spPr>
              <a:xfrm>
                <a:off x="1528221" y="2768911"/>
                <a:ext cx="471863" cy="164772"/>
              </a:xfrm>
              <a:prstGeom prst="rect">
                <a:avLst/>
              </a:prstGeom>
              <a:noFill/>
            </p:spPr>
            <p:txBody>
              <a:bodyPr wrap="square" lIns="108000" tIns="108000" rIns="108000" bIns="108000" rtlCol="0">
                <a:noAutofit/>
              </a:bodyPr>
              <a:lstStyle/>
              <a:p>
                <a:r>
                  <a:rPr lang="en-NL" dirty="0">
                    <a:solidFill>
                      <a:schemeClr val="bg2"/>
                    </a:solidFill>
                  </a:rPr>
                  <a:t>...</a:t>
                </a:r>
                <a:endParaRPr lang="en-NL" noProof="0" dirty="0">
                  <a:solidFill>
                    <a:schemeClr val="bg2"/>
                  </a:solidFill>
                </a:endParaRPr>
              </a:p>
              <a:p>
                <a:endParaRPr lang="en-NL" noProof="0" dirty="0">
                  <a:solidFill>
                    <a:schemeClr val="bg2"/>
                  </a:solidFill>
                </a:endParaRPr>
              </a:p>
            </p:txBody>
          </p:sp>
          <p:sp>
            <p:nvSpPr>
              <p:cNvPr id="142" name="TextBox 141">
                <a:extLst>
                  <a:ext uri="{FF2B5EF4-FFF2-40B4-BE49-F238E27FC236}">
                    <a16:creationId xmlns:a16="http://schemas.microsoft.com/office/drawing/2014/main" id="{D36BE607-7A3B-9750-8201-C9FB5E097F3A}"/>
                  </a:ext>
                </a:extLst>
              </p:cNvPr>
              <p:cNvSpPr txBox="1"/>
              <p:nvPr/>
            </p:nvSpPr>
            <p:spPr>
              <a:xfrm>
                <a:off x="1528220" y="3235195"/>
                <a:ext cx="471863" cy="164772"/>
              </a:xfrm>
              <a:prstGeom prst="rect">
                <a:avLst/>
              </a:prstGeom>
              <a:noFill/>
            </p:spPr>
            <p:txBody>
              <a:bodyPr wrap="square" lIns="108000" tIns="108000" rIns="108000" bIns="108000" rtlCol="0">
                <a:noAutofit/>
              </a:bodyPr>
              <a:lstStyle/>
              <a:p>
                <a:r>
                  <a:rPr lang="en-NL" dirty="0">
                    <a:solidFill>
                      <a:schemeClr val="bg2"/>
                    </a:solidFill>
                  </a:rPr>
                  <a:t>...</a:t>
                </a:r>
                <a:endParaRPr lang="en-NL" noProof="0" dirty="0">
                  <a:solidFill>
                    <a:schemeClr val="bg2"/>
                  </a:solidFill>
                </a:endParaRPr>
              </a:p>
              <a:p>
                <a:endParaRPr lang="en-NL" noProof="0" dirty="0">
                  <a:solidFill>
                    <a:schemeClr val="bg2"/>
                  </a:solidFill>
                </a:endParaRPr>
              </a:p>
            </p:txBody>
          </p:sp>
          <p:sp>
            <p:nvSpPr>
              <p:cNvPr id="143" name="TextBox 142">
                <a:extLst>
                  <a:ext uri="{FF2B5EF4-FFF2-40B4-BE49-F238E27FC236}">
                    <a16:creationId xmlns:a16="http://schemas.microsoft.com/office/drawing/2014/main" id="{D5525B99-3FAF-D4C5-0FB2-EAB8FD9C0D23}"/>
                  </a:ext>
                </a:extLst>
              </p:cNvPr>
              <p:cNvSpPr txBox="1"/>
              <p:nvPr/>
            </p:nvSpPr>
            <p:spPr>
              <a:xfrm>
                <a:off x="1528219" y="4116078"/>
                <a:ext cx="471863" cy="432000"/>
              </a:xfrm>
              <a:prstGeom prst="rect">
                <a:avLst/>
              </a:prstGeom>
              <a:noFill/>
            </p:spPr>
            <p:txBody>
              <a:bodyPr wrap="square" lIns="108000" tIns="108000" rIns="108000" bIns="108000" rtlCol="0">
                <a:noAutofit/>
              </a:bodyPr>
              <a:lstStyle/>
              <a:p>
                <a:r>
                  <a:rPr lang="en-NL" dirty="0">
                    <a:solidFill>
                      <a:schemeClr val="bg2"/>
                    </a:solidFill>
                  </a:rPr>
                  <a:t>...</a:t>
                </a:r>
                <a:endParaRPr lang="en-NL" noProof="0" dirty="0">
                  <a:solidFill>
                    <a:schemeClr val="bg2"/>
                  </a:solidFill>
                </a:endParaRPr>
              </a:p>
              <a:p>
                <a:endParaRPr lang="en-NL" noProof="0" dirty="0">
                  <a:solidFill>
                    <a:schemeClr val="bg2"/>
                  </a:solidFill>
                </a:endParaRPr>
              </a:p>
            </p:txBody>
          </p:sp>
          <p:sp>
            <p:nvSpPr>
              <p:cNvPr id="3" name="Rectangle 2">
                <a:extLst>
                  <a:ext uri="{FF2B5EF4-FFF2-40B4-BE49-F238E27FC236}">
                    <a16:creationId xmlns:a16="http://schemas.microsoft.com/office/drawing/2014/main" id="{98507A88-CF11-70FA-92D3-B6FB077708B2}"/>
                  </a:ext>
                </a:extLst>
              </p:cNvPr>
              <p:cNvSpPr/>
              <p:nvPr/>
            </p:nvSpPr>
            <p:spPr>
              <a:xfrm>
                <a:off x="1203964" y="2912450"/>
                <a:ext cx="283758" cy="276897"/>
              </a:xfrm>
              <a:prstGeom prst="rect">
                <a:avLst/>
              </a:prstGeom>
              <a:solidFill>
                <a:srgbClr val="3FA6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b="1" dirty="0"/>
                  <a:t>2</a:t>
                </a:r>
              </a:p>
            </p:txBody>
          </p:sp>
          <p:sp>
            <p:nvSpPr>
              <p:cNvPr id="5" name="Rectangle 4">
                <a:extLst>
                  <a:ext uri="{FF2B5EF4-FFF2-40B4-BE49-F238E27FC236}">
                    <a16:creationId xmlns:a16="http://schemas.microsoft.com/office/drawing/2014/main" id="{D5B16A36-FD2A-701C-BDC1-D5B2CBEBA1CD}"/>
                  </a:ext>
                </a:extLst>
              </p:cNvPr>
              <p:cNvSpPr/>
              <p:nvPr/>
            </p:nvSpPr>
            <p:spPr>
              <a:xfrm>
                <a:off x="1203964" y="3355584"/>
                <a:ext cx="283758" cy="276897"/>
              </a:xfrm>
              <a:prstGeom prst="rect">
                <a:avLst/>
              </a:prstGeom>
              <a:solidFill>
                <a:srgbClr val="4E9E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b="1" dirty="0"/>
                  <a:t>3</a:t>
                </a:r>
              </a:p>
            </p:txBody>
          </p:sp>
          <p:sp>
            <p:nvSpPr>
              <p:cNvPr id="14" name="Rectangle 13">
                <a:extLst>
                  <a:ext uri="{FF2B5EF4-FFF2-40B4-BE49-F238E27FC236}">
                    <a16:creationId xmlns:a16="http://schemas.microsoft.com/office/drawing/2014/main" id="{AB737E4E-12F0-8371-05CE-D35A40090E50}"/>
                  </a:ext>
                </a:extLst>
              </p:cNvPr>
              <p:cNvSpPr/>
              <p:nvPr/>
            </p:nvSpPr>
            <p:spPr>
              <a:xfrm>
                <a:off x="482551" y="3785884"/>
                <a:ext cx="283758" cy="2768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b="1" dirty="0"/>
                  <a:t>1</a:t>
                </a:r>
              </a:p>
            </p:txBody>
          </p:sp>
          <p:sp>
            <p:nvSpPr>
              <p:cNvPr id="17" name="Rectangle 16">
                <a:extLst>
                  <a:ext uri="{FF2B5EF4-FFF2-40B4-BE49-F238E27FC236}">
                    <a16:creationId xmlns:a16="http://schemas.microsoft.com/office/drawing/2014/main" id="{F708E88C-E547-3135-DFD7-A83277EDBAC4}"/>
                  </a:ext>
                </a:extLst>
              </p:cNvPr>
              <p:cNvSpPr/>
              <p:nvPr/>
            </p:nvSpPr>
            <p:spPr>
              <a:xfrm>
                <a:off x="1201145" y="3788456"/>
                <a:ext cx="283758" cy="276897"/>
              </a:xfrm>
              <a:prstGeom prst="rect">
                <a:avLst/>
              </a:prstGeom>
              <a:solidFill>
                <a:srgbClr val="4F6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b="1" dirty="0"/>
                  <a:t>4</a:t>
                </a:r>
              </a:p>
            </p:txBody>
          </p:sp>
          <p:sp>
            <p:nvSpPr>
              <p:cNvPr id="21" name="Rectangle 20">
                <a:extLst>
                  <a:ext uri="{FF2B5EF4-FFF2-40B4-BE49-F238E27FC236}">
                    <a16:creationId xmlns:a16="http://schemas.microsoft.com/office/drawing/2014/main" id="{1C02AE44-0E7D-D5E5-1F52-B0ACC2D0F0DE}"/>
                  </a:ext>
                </a:extLst>
              </p:cNvPr>
              <p:cNvSpPr/>
              <p:nvPr/>
            </p:nvSpPr>
            <p:spPr>
              <a:xfrm>
                <a:off x="1201145" y="4221464"/>
                <a:ext cx="283758" cy="276897"/>
              </a:xfrm>
              <a:prstGeom prst="rect">
                <a:avLst/>
              </a:prstGeom>
              <a:solidFill>
                <a:srgbClr val="574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b="1" dirty="0"/>
                  <a:t>5</a:t>
                </a:r>
              </a:p>
            </p:txBody>
          </p:sp>
          <p:sp>
            <p:nvSpPr>
              <p:cNvPr id="25" name="Rectangle 24">
                <a:extLst>
                  <a:ext uri="{FF2B5EF4-FFF2-40B4-BE49-F238E27FC236}">
                    <a16:creationId xmlns:a16="http://schemas.microsoft.com/office/drawing/2014/main" id="{54B57EC1-9C13-D18A-8847-B8D1C923D0DF}"/>
                  </a:ext>
                </a:extLst>
              </p:cNvPr>
              <p:cNvSpPr/>
              <p:nvPr/>
            </p:nvSpPr>
            <p:spPr>
              <a:xfrm>
                <a:off x="1197130" y="4659580"/>
                <a:ext cx="283758" cy="276897"/>
              </a:xfrm>
              <a:prstGeom prst="rect">
                <a:avLst/>
              </a:prstGeom>
              <a:solidFill>
                <a:srgbClr val="07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b="1" dirty="0"/>
                  <a:t>6</a:t>
                </a:r>
              </a:p>
            </p:txBody>
          </p:sp>
        </p:grpSp>
        <p:pic>
          <p:nvPicPr>
            <p:cNvPr id="20" name="Picture 19">
              <a:extLst>
                <a:ext uri="{FF2B5EF4-FFF2-40B4-BE49-F238E27FC236}">
                  <a16:creationId xmlns:a16="http://schemas.microsoft.com/office/drawing/2014/main" id="{513FE47E-6D0A-5ECA-03F2-72DC511D15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160436" y="3743045"/>
              <a:ext cx="1007034" cy="1489858"/>
            </a:xfrm>
            <a:prstGeom prst="rect">
              <a:avLst/>
            </a:prstGeom>
          </p:spPr>
        </p:pic>
      </p:grpSp>
    </p:spTree>
    <p:extLst>
      <p:ext uri="{BB962C8B-B14F-4D97-AF65-F5344CB8AC3E}">
        <p14:creationId xmlns:p14="http://schemas.microsoft.com/office/powerpoint/2010/main" val="1501256625"/>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40</a:t>
            </a:fld>
            <a:endParaRPr lang="nl-NL" dirty="0"/>
          </a:p>
        </p:txBody>
      </p:sp>
      <p:sp>
        <p:nvSpPr>
          <p:cNvPr id="11" name="Titel 1">
            <a:extLst>
              <a:ext uri="{FF2B5EF4-FFF2-40B4-BE49-F238E27FC236}">
                <a16:creationId xmlns:a16="http://schemas.microsoft.com/office/drawing/2014/main" id="{5C28354B-9F60-CBAB-77A8-C4D7A50ADF1A}"/>
              </a:ext>
            </a:extLst>
          </p:cNvPr>
          <p:cNvSpPr txBox="1">
            <a:spLocks/>
          </p:cNvSpPr>
          <p:nvPr/>
        </p:nvSpPr>
        <p:spPr>
          <a:xfrm>
            <a:off x="1118863" y="620688"/>
            <a:ext cx="9841644"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a:t>Q-RMST: </a:t>
            </a:r>
            <a:r>
              <a:rPr lang="nl-NL" dirty="0" err="1"/>
              <a:t>Uncertainty</a:t>
            </a:r>
            <a:r>
              <a:rPr lang="nl-NL" dirty="0"/>
              <a:t> Analysis</a:t>
            </a:r>
          </a:p>
        </p:txBody>
      </p:sp>
      <p:pic>
        <p:nvPicPr>
          <p:cNvPr id="3076" name="Picture 4">
            <a:extLst>
              <a:ext uri="{FF2B5EF4-FFF2-40B4-BE49-F238E27FC236}">
                <a16:creationId xmlns:a16="http://schemas.microsoft.com/office/drawing/2014/main" id="{96A96891-336D-C79C-99D8-52EBC839C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8840"/>
            <a:ext cx="12198350" cy="3708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889984"/>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54EB84-56E6-5C9B-735D-A5A5FD5D3232}"/>
              </a:ext>
            </a:extLst>
          </p:cNvPr>
          <p:cNvPicPr>
            <a:picLocks noChangeAspect="1"/>
          </p:cNvPicPr>
          <p:nvPr/>
        </p:nvPicPr>
        <p:blipFill>
          <a:blip r:embed="rId3" cstate="print">
            <a:alphaModFix amt="35000"/>
            <a:extLst>
              <a:ext uri="{28A0092B-C50C-407E-A947-70E740481C1C}">
                <a14:useLocalDpi xmlns:a14="http://schemas.microsoft.com/office/drawing/2010/main" val="0"/>
              </a:ext>
            </a:extLst>
          </a:blip>
          <a:srcRect/>
          <a:stretch>
            <a:fillRect/>
          </a:stretch>
        </p:blipFill>
        <p:spPr bwMode="auto">
          <a:xfrm>
            <a:off x="1124903" y="2276872"/>
            <a:ext cx="4016001" cy="2940580"/>
          </a:xfrm>
          <a:prstGeom prst="rect">
            <a:avLst/>
          </a:prstGeom>
          <a:noFill/>
          <a:ln>
            <a:noFill/>
          </a:ln>
        </p:spPr>
      </p:pic>
      <p:sp>
        <p:nvSpPr>
          <p:cNvPr id="2" name="Tijdelijke aanduiding voor dianummer 1"/>
          <p:cNvSpPr>
            <a:spLocks noGrp="1"/>
          </p:cNvSpPr>
          <p:nvPr>
            <p:ph type="sldNum" sz="quarter" idx="4"/>
          </p:nvPr>
        </p:nvSpPr>
        <p:spPr/>
        <p:txBody>
          <a:bodyPr/>
          <a:lstStyle/>
          <a:p>
            <a:fld id="{5EE7099E-8998-4851-915A-4F4831808297}" type="slidenum">
              <a:rPr lang="nl-NL" smtClean="0"/>
              <a:pPr/>
              <a:t>4</a:t>
            </a:fld>
            <a:endParaRPr lang="nl-NL"/>
          </a:p>
        </p:txBody>
      </p:sp>
      <p:sp>
        <p:nvSpPr>
          <p:cNvPr id="22" name="Titel 1">
            <a:extLst>
              <a:ext uri="{FF2B5EF4-FFF2-40B4-BE49-F238E27FC236}">
                <a16:creationId xmlns:a16="http://schemas.microsoft.com/office/drawing/2014/main" id="{2C62B817-7A2A-BCB0-9522-6D48FFA15EFF}"/>
              </a:ext>
            </a:extLst>
          </p:cNvPr>
          <p:cNvSpPr txBox="1">
            <a:spLocks/>
          </p:cNvSpPr>
          <p:nvPr/>
        </p:nvSpPr>
        <p:spPr>
          <a:xfrm>
            <a:off x="1118862" y="620688"/>
            <a:ext cx="11079487"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err="1"/>
              <a:t>Motivation</a:t>
            </a:r>
            <a:r>
              <a:rPr lang="nl-NL" dirty="0"/>
              <a:t>: FOURIER Trial</a:t>
            </a:r>
          </a:p>
        </p:txBody>
      </p:sp>
      <p:sp>
        <p:nvSpPr>
          <p:cNvPr id="5" name="TextBox 4">
            <a:extLst>
              <a:ext uri="{FF2B5EF4-FFF2-40B4-BE49-F238E27FC236}">
                <a16:creationId xmlns:a16="http://schemas.microsoft.com/office/drawing/2014/main" id="{5399AEBE-35EE-283E-2F98-65DA80F5C0E2}"/>
              </a:ext>
            </a:extLst>
          </p:cNvPr>
          <p:cNvSpPr txBox="1"/>
          <p:nvPr/>
        </p:nvSpPr>
        <p:spPr>
          <a:xfrm>
            <a:off x="6134318" y="2060848"/>
            <a:ext cx="5149433" cy="3094501"/>
          </a:xfrm>
          <a:prstGeom prst="rect">
            <a:avLst/>
          </a:prstGeom>
          <a:noFill/>
        </p:spPr>
        <p:txBody>
          <a:bodyPr wrap="square">
            <a:spAutoFit/>
          </a:bodyPr>
          <a:lstStyle/>
          <a:p>
            <a:pPr marL="0" marR="0" lvl="0" indent="0" algn="l" rtl="0">
              <a:lnSpc>
                <a:spcPct val="150000"/>
              </a:lnSpc>
              <a:spcBef>
                <a:spcPts val="0"/>
              </a:spcBef>
              <a:spcAft>
                <a:spcPts val="0"/>
              </a:spcAft>
              <a:buNone/>
            </a:pPr>
            <a:r>
              <a:rPr lang="en-GB" sz="2000" b="1" i="0" u="none" strike="noStrike" cap="none" dirty="0">
                <a:solidFill>
                  <a:srgbClr val="07306B"/>
                </a:solidFill>
                <a:ea typeface="Cambria Math"/>
                <a:cs typeface="Cambria Math"/>
                <a:sym typeface="Cambria Math"/>
              </a:rPr>
              <a:t>Composite Endpoints: </a:t>
            </a:r>
          </a:p>
          <a:p>
            <a:pPr marL="171450" indent="-171450">
              <a:lnSpc>
                <a:spcPct val="150000"/>
              </a:lnSpc>
              <a:buClr>
                <a:srgbClr val="000000"/>
              </a:buClr>
              <a:buSzPts val="1100"/>
              <a:buFont typeface="Arial"/>
              <a:buChar char="•"/>
            </a:pPr>
            <a:r>
              <a:rPr lang="en-GB" sz="1600" dirty="0">
                <a:solidFill>
                  <a:srgbClr val="07306B"/>
                </a:solidFill>
                <a:ea typeface="Cambria Math"/>
                <a:sym typeface="Cambria Math"/>
              </a:rPr>
              <a:t>Cardiovascular death;</a:t>
            </a:r>
            <a:endParaRPr lang="en-GB" sz="1600" dirty="0">
              <a:solidFill>
                <a:srgbClr val="07306B"/>
              </a:solidFill>
              <a:ea typeface="Cambria Math"/>
            </a:endParaRPr>
          </a:p>
          <a:p>
            <a:pPr marL="171450" marR="0" lvl="0" indent="-171450" algn="l" rtl="0">
              <a:lnSpc>
                <a:spcPct val="150000"/>
              </a:lnSpc>
              <a:spcBef>
                <a:spcPts val="0"/>
              </a:spcBef>
              <a:spcAft>
                <a:spcPts val="0"/>
              </a:spcAft>
              <a:buClr>
                <a:srgbClr val="000000"/>
              </a:buClr>
              <a:buSzPts val="1100"/>
              <a:buFont typeface="Arial"/>
              <a:buChar char="•"/>
            </a:pPr>
            <a:r>
              <a:rPr lang="en-GB" sz="1600" b="0" i="0" u="none" strike="noStrike" cap="none" dirty="0">
                <a:solidFill>
                  <a:srgbClr val="07306B"/>
                </a:solidFill>
                <a:ea typeface="Cambria Math"/>
                <a:cs typeface="Cambria Math"/>
                <a:sym typeface="Cambria Math"/>
              </a:rPr>
              <a:t>Myocardial Infarction;</a:t>
            </a:r>
            <a:endParaRPr lang="en-GB" sz="1600" dirty="0">
              <a:solidFill>
                <a:srgbClr val="07306B"/>
              </a:solidFill>
            </a:endParaRPr>
          </a:p>
          <a:p>
            <a:pPr marL="171450" marR="0" lvl="0" indent="-171450" algn="l" rtl="0">
              <a:lnSpc>
                <a:spcPct val="150000"/>
              </a:lnSpc>
              <a:spcBef>
                <a:spcPts val="0"/>
              </a:spcBef>
              <a:spcAft>
                <a:spcPts val="0"/>
              </a:spcAft>
              <a:buClr>
                <a:srgbClr val="000000"/>
              </a:buClr>
              <a:buSzPts val="1100"/>
              <a:buFont typeface="Arial"/>
              <a:buChar char="•"/>
            </a:pPr>
            <a:r>
              <a:rPr lang="en-GB" sz="1600" b="0" i="0" u="none" strike="noStrike" cap="none" dirty="0">
                <a:solidFill>
                  <a:srgbClr val="07306B"/>
                </a:solidFill>
                <a:ea typeface="Cambria Math"/>
                <a:cs typeface="Cambria Math"/>
                <a:sym typeface="Cambria Math"/>
              </a:rPr>
              <a:t>Coronary Revascularization;</a:t>
            </a:r>
            <a:endParaRPr lang="en-GB" sz="1600" dirty="0">
              <a:solidFill>
                <a:srgbClr val="07306B"/>
              </a:solidFill>
            </a:endParaRPr>
          </a:p>
          <a:p>
            <a:pPr marL="171450" marR="0" lvl="0" indent="-171450" algn="l" rtl="0">
              <a:lnSpc>
                <a:spcPct val="150000"/>
              </a:lnSpc>
              <a:spcBef>
                <a:spcPts val="0"/>
              </a:spcBef>
              <a:spcAft>
                <a:spcPts val="0"/>
              </a:spcAft>
              <a:buClr>
                <a:srgbClr val="000000"/>
              </a:buClr>
              <a:buSzPts val="1100"/>
              <a:buFont typeface="Arial"/>
              <a:buChar char="•"/>
            </a:pPr>
            <a:r>
              <a:rPr lang="en-GB" sz="1600" b="0" i="0" u="none" strike="noStrike" cap="none" dirty="0">
                <a:solidFill>
                  <a:srgbClr val="07306B"/>
                </a:solidFill>
                <a:ea typeface="Cambria Math"/>
                <a:cs typeface="Cambria Math"/>
                <a:sym typeface="Cambria Math"/>
              </a:rPr>
              <a:t>Stroke;</a:t>
            </a:r>
            <a:endParaRPr lang="en-GB" sz="1600" dirty="0">
              <a:solidFill>
                <a:srgbClr val="07306B"/>
              </a:solidFill>
            </a:endParaRPr>
          </a:p>
          <a:p>
            <a:pPr marL="171450" marR="0" lvl="0" indent="-171450" algn="l" rtl="0">
              <a:lnSpc>
                <a:spcPct val="150000"/>
              </a:lnSpc>
              <a:spcBef>
                <a:spcPts val="0"/>
              </a:spcBef>
              <a:spcAft>
                <a:spcPts val="0"/>
              </a:spcAft>
              <a:buClr>
                <a:srgbClr val="000000"/>
              </a:buClr>
              <a:buSzPts val="1100"/>
              <a:buFont typeface="Arial"/>
              <a:buChar char="•"/>
            </a:pPr>
            <a:r>
              <a:rPr lang="en-GB" sz="1600" b="0" i="0" u="none" strike="noStrike" cap="none" dirty="0">
                <a:solidFill>
                  <a:srgbClr val="07306B"/>
                </a:solidFill>
                <a:ea typeface="Cambria Math"/>
                <a:cs typeface="Cambria Math"/>
                <a:sym typeface="Cambria Math"/>
              </a:rPr>
              <a:t>Hospitalization for Unstable Angina.</a:t>
            </a:r>
          </a:p>
          <a:p>
            <a:pPr marR="0" lvl="0" algn="l" rtl="0">
              <a:lnSpc>
                <a:spcPct val="150000"/>
              </a:lnSpc>
              <a:spcBef>
                <a:spcPts val="0"/>
              </a:spcBef>
              <a:spcAft>
                <a:spcPts val="0"/>
              </a:spcAft>
              <a:buClr>
                <a:srgbClr val="000000"/>
              </a:buClr>
              <a:buSzPts val="1100"/>
            </a:pPr>
            <a:endParaRPr lang="en-GB" sz="1600" dirty="0">
              <a:solidFill>
                <a:srgbClr val="07306B"/>
              </a:solidFill>
              <a:ea typeface="Cambria Math"/>
              <a:sym typeface="Cambria Math"/>
            </a:endParaRPr>
          </a:p>
          <a:p>
            <a:pPr marR="0" lvl="0" algn="l" rtl="0">
              <a:lnSpc>
                <a:spcPct val="150000"/>
              </a:lnSpc>
              <a:spcBef>
                <a:spcPts val="0"/>
              </a:spcBef>
              <a:spcAft>
                <a:spcPts val="0"/>
              </a:spcAft>
              <a:buClr>
                <a:srgbClr val="000000"/>
              </a:buClr>
              <a:buSzPts val="1100"/>
            </a:pPr>
            <a:r>
              <a:rPr lang="en-GB" sz="1600" u="sng" dirty="0">
                <a:solidFill>
                  <a:srgbClr val="07306B"/>
                </a:solidFill>
                <a:ea typeface="Cambria Math"/>
                <a:sym typeface="Cambria Math"/>
              </a:rPr>
              <a:t>Take the first event that happens to the patient</a:t>
            </a:r>
            <a:endParaRPr lang="en-NL" sz="1600" u="sng" dirty="0">
              <a:solidFill>
                <a:srgbClr val="07306B"/>
              </a:solidFill>
            </a:endParaRPr>
          </a:p>
        </p:txBody>
      </p:sp>
      <p:sp>
        <p:nvSpPr>
          <p:cNvPr id="3" name="Tijdelijke aanduiding voor dianummer 3">
            <a:extLst>
              <a:ext uri="{FF2B5EF4-FFF2-40B4-BE49-F238E27FC236}">
                <a16:creationId xmlns:a16="http://schemas.microsoft.com/office/drawing/2014/main" id="{78B2CFAF-F188-0E72-8A14-3F018619EBC9}"/>
              </a:ext>
            </a:extLst>
          </p:cNvPr>
          <p:cNvSpPr txBox="1">
            <a:spLocks/>
          </p:cNvSpPr>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4</a:t>
            </a:fld>
            <a:endParaRPr lang="nl-NL"/>
          </a:p>
        </p:txBody>
      </p:sp>
      <p:sp>
        <p:nvSpPr>
          <p:cNvPr id="13" name="TextBox 12">
            <a:extLst>
              <a:ext uri="{FF2B5EF4-FFF2-40B4-BE49-F238E27FC236}">
                <a16:creationId xmlns:a16="http://schemas.microsoft.com/office/drawing/2014/main" id="{0F3ED697-8155-8F52-FB8A-F78599988684}"/>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solidFill>
              </a:rPr>
              <a:t>Motivation</a:t>
            </a:r>
          </a:p>
        </p:txBody>
      </p:sp>
      <p:sp>
        <p:nvSpPr>
          <p:cNvPr id="14" name="TextBox 13">
            <a:extLst>
              <a:ext uri="{FF2B5EF4-FFF2-40B4-BE49-F238E27FC236}">
                <a16:creationId xmlns:a16="http://schemas.microsoft.com/office/drawing/2014/main" id="{906CC03A-41E7-B25E-919D-E58DD4FF6B70}"/>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Data Simulation</a:t>
            </a:r>
          </a:p>
        </p:txBody>
      </p:sp>
      <p:sp>
        <p:nvSpPr>
          <p:cNvPr id="15" name="TextBox 14">
            <a:extLst>
              <a:ext uri="{FF2B5EF4-FFF2-40B4-BE49-F238E27FC236}">
                <a16:creationId xmlns:a16="http://schemas.microsoft.com/office/drawing/2014/main" id="{9A0CD47F-EF3F-3833-29E2-936191764AF9}"/>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Methods</a:t>
            </a:r>
          </a:p>
        </p:txBody>
      </p:sp>
      <p:sp>
        <p:nvSpPr>
          <p:cNvPr id="16" name="TextBox 15">
            <a:extLst>
              <a:ext uri="{FF2B5EF4-FFF2-40B4-BE49-F238E27FC236}">
                <a16:creationId xmlns:a16="http://schemas.microsoft.com/office/drawing/2014/main" id="{7DF9E333-99E4-B72C-D6F2-E9A4461AB439}"/>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17" name="TextBox 16">
            <a:extLst>
              <a:ext uri="{FF2B5EF4-FFF2-40B4-BE49-F238E27FC236}">
                <a16:creationId xmlns:a16="http://schemas.microsoft.com/office/drawing/2014/main" id="{AE3301B2-B6CF-23B6-A301-8E36AA03A5AF}"/>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pic>
        <p:nvPicPr>
          <p:cNvPr id="4" name="Picture 4" descr="Dosing and Administration | Repatha® (evolocumab)">
            <a:extLst>
              <a:ext uri="{FF2B5EF4-FFF2-40B4-BE49-F238E27FC236}">
                <a16:creationId xmlns:a16="http://schemas.microsoft.com/office/drawing/2014/main" id="{C49044A4-96C9-3DE1-323C-648C9BBC38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2704" y="3318283"/>
            <a:ext cx="4194241" cy="1690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597915"/>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54EB84-56E6-5C9B-735D-A5A5FD5D3232}"/>
              </a:ext>
            </a:extLst>
          </p:cNvPr>
          <p:cNvPicPr>
            <a:picLocks noChangeAspect="1"/>
          </p:cNvPicPr>
          <p:nvPr/>
        </p:nvPicPr>
        <p:blipFill>
          <a:blip r:embed="rId3" cstate="print">
            <a:alphaModFix/>
            <a:extLst>
              <a:ext uri="{28A0092B-C50C-407E-A947-70E740481C1C}">
                <a14:useLocalDpi xmlns:a14="http://schemas.microsoft.com/office/drawing/2010/main" val="0"/>
              </a:ext>
            </a:extLst>
          </a:blip>
          <a:srcRect/>
          <a:stretch>
            <a:fillRect/>
          </a:stretch>
        </p:blipFill>
        <p:spPr bwMode="auto">
          <a:xfrm>
            <a:off x="1003054" y="2273742"/>
            <a:ext cx="4016001" cy="2940580"/>
          </a:xfrm>
          <a:prstGeom prst="rect">
            <a:avLst/>
          </a:prstGeom>
          <a:noFill/>
          <a:ln>
            <a:noFill/>
          </a:ln>
        </p:spPr>
      </p:pic>
      <p:sp>
        <p:nvSpPr>
          <p:cNvPr id="2" name="Tijdelijke aanduiding voor dianummer 1"/>
          <p:cNvSpPr>
            <a:spLocks noGrp="1"/>
          </p:cNvSpPr>
          <p:nvPr>
            <p:ph type="sldNum" sz="quarter" idx="4"/>
          </p:nvPr>
        </p:nvSpPr>
        <p:spPr/>
        <p:txBody>
          <a:bodyPr/>
          <a:lstStyle/>
          <a:p>
            <a:fld id="{5EE7099E-8998-4851-915A-4F4831808297}" type="slidenum">
              <a:rPr lang="nl-NL" smtClean="0"/>
              <a:pPr/>
              <a:t>5</a:t>
            </a:fld>
            <a:endParaRPr lang="nl-NL"/>
          </a:p>
        </p:txBody>
      </p:sp>
      <p:sp>
        <p:nvSpPr>
          <p:cNvPr id="22" name="Titel 1">
            <a:extLst>
              <a:ext uri="{FF2B5EF4-FFF2-40B4-BE49-F238E27FC236}">
                <a16:creationId xmlns:a16="http://schemas.microsoft.com/office/drawing/2014/main" id="{2C62B817-7A2A-BCB0-9522-6D48FFA15EFF}"/>
              </a:ext>
            </a:extLst>
          </p:cNvPr>
          <p:cNvSpPr txBox="1">
            <a:spLocks/>
          </p:cNvSpPr>
          <p:nvPr/>
        </p:nvSpPr>
        <p:spPr>
          <a:xfrm>
            <a:off x="1118862" y="620688"/>
            <a:ext cx="11079487"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err="1"/>
              <a:t>Motivation</a:t>
            </a:r>
            <a:r>
              <a:rPr lang="nl-NL" dirty="0"/>
              <a:t>: FOURIER Trial</a:t>
            </a:r>
          </a:p>
        </p:txBody>
      </p:sp>
      <p:sp>
        <p:nvSpPr>
          <p:cNvPr id="5" name="TextBox 4">
            <a:extLst>
              <a:ext uri="{FF2B5EF4-FFF2-40B4-BE49-F238E27FC236}">
                <a16:creationId xmlns:a16="http://schemas.microsoft.com/office/drawing/2014/main" id="{5399AEBE-35EE-283E-2F98-65DA80F5C0E2}"/>
              </a:ext>
            </a:extLst>
          </p:cNvPr>
          <p:cNvSpPr txBox="1"/>
          <p:nvPr/>
        </p:nvSpPr>
        <p:spPr>
          <a:xfrm>
            <a:off x="6099175" y="1566625"/>
            <a:ext cx="5926161" cy="4294894"/>
          </a:xfrm>
          <a:prstGeom prst="rect">
            <a:avLst/>
          </a:prstGeom>
          <a:noFill/>
        </p:spPr>
        <p:txBody>
          <a:bodyPr wrap="square">
            <a:spAutoFit/>
          </a:bodyPr>
          <a:lstStyle/>
          <a:p>
            <a:pPr marL="0" marR="0" lvl="0" indent="0" algn="l" rtl="0">
              <a:lnSpc>
                <a:spcPct val="150000"/>
              </a:lnSpc>
              <a:spcBef>
                <a:spcPts val="0"/>
              </a:spcBef>
              <a:spcAft>
                <a:spcPts val="0"/>
              </a:spcAft>
              <a:buNone/>
            </a:pPr>
            <a:r>
              <a:rPr lang="en-GB" sz="2000" b="1" i="0" u="none" strike="noStrike" cap="none" dirty="0">
                <a:solidFill>
                  <a:srgbClr val="07306B"/>
                </a:solidFill>
                <a:ea typeface="Cambria Math"/>
                <a:cs typeface="Cambria Math"/>
                <a:sym typeface="Cambria Math"/>
              </a:rPr>
              <a:t>Method</a:t>
            </a:r>
            <a:r>
              <a:rPr lang="en-GB" sz="2000" b="1" dirty="0">
                <a:solidFill>
                  <a:srgbClr val="07306B"/>
                </a:solidFill>
                <a:sym typeface="Cambria Math"/>
              </a:rPr>
              <a:t>: </a:t>
            </a:r>
          </a:p>
          <a:p>
            <a:pPr marL="0" marR="0" lvl="0" indent="0" algn="l" rtl="0">
              <a:lnSpc>
                <a:spcPct val="150000"/>
              </a:lnSpc>
              <a:spcBef>
                <a:spcPts val="0"/>
              </a:spcBef>
              <a:spcAft>
                <a:spcPts val="0"/>
              </a:spcAft>
              <a:buNone/>
            </a:pPr>
            <a:r>
              <a:rPr lang="en-GB" sz="1600" b="0" i="0" u="none" strike="noStrike" cap="none" dirty="0">
                <a:solidFill>
                  <a:srgbClr val="07306B"/>
                </a:solidFill>
                <a:ea typeface="Cambria Math"/>
                <a:cs typeface="Cambria Math"/>
                <a:sym typeface="Cambria Math"/>
              </a:rPr>
              <a:t>Cox proportional hazard regression</a:t>
            </a:r>
            <a:endParaRPr lang="en-GB" sz="1600" dirty="0">
              <a:solidFill>
                <a:srgbClr val="07306B"/>
              </a:solidFill>
            </a:endParaRPr>
          </a:p>
          <a:p>
            <a:pPr>
              <a:lnSpc>
                <a:spcPct val="115000"/>
              </a:lnSpc>
              <a:spcAft>
                <a:spcPts val="800"/>
              </a:spcAft>
            </a:pPr>
            <a:endParaRPr lang="en-US" sz="1600" b="1" kern="100" dirty="0">
              <a:effectLst/>
              <a:latin typeface="Calibri" panose="020F0502020204030204" pitchFamily="34" charset="0"/>
              <a:ea typeface="Calibri" panose="020F0502020204030204" pitchFamily="34" charset="0"/>
              <a:cs typeface="Calibri" panose="020F0502020204030204" pitchFamily="34" charset="0"/>
            </a:endParaRPr>
          </a:p>
          <a:p>
            <a:pPr>
              <a:lnSpc>
                <a:spcPct val="115000"/>
              </a:lnSpc>
              <a:spcAft>
                <a:spcPts val="800"/>
              </a:spcAft>
            </a:pPr>
            <a:r>
              <a:rPr lang="en-US" sz="2000" b="1" dirty="0">
                <a:solidFill>
                  <a:srgbClr val="07306B"/>
                </a:solidFill>
                <a:ea typeface="Cambria Math"/>
              </a:rPr>
              <a:t>Result:</a:t>
            </a:r>
          </a:p>
          <a:p>
            <a:pPr marL="285750" indent="-285750">
              <a:lnSpc>
                <a:spcPct val="150000"/>
              </a:lnSpc>
              <a:buClr>
                <a:srgbClr val="000000"/>
              </a:buClr>
              <a:buSzPts val="1100"/>
              <a:buFontTx/>
              <a:buChar char="-"/>
            </a:pPr>
            <a:r>
              <a:rPr lang="en-US" sz="1600" dirty="0">
                <a:solidFill>
                  <a:srgbClr val="07306B"/>
                </a:solidFill>
                <a:ea typeface="Cambria Math"/>
              </a:rPr>
              <a:t>Hazard Ratio (95%CI): 0.85 (0.79-0.92); </a:t>
            </a:r>
          </a:p>
          <a:p>
            <a:pPr marL="285750" indent="-285750">
              <a:lnSpc>
                <a:spcPct val="150000"/>
              </a:lnSpc>
              <a:buClr>
                <a:srgbClr val="000000"/>
              </a:buClr>
              <a:buSzPts val="1100"/>
              <a:buFontTx/>
              <a:buChar char="-"/>
            </a:pPr>
            <a:r>
              <a:rPr lang="en-US" sz="1600" dirty="0">
                <a:solidFill>
                  <a:srgbClr val="07306B"/>
                </a:solidFill>
                <a:ea typeface="Cambria Math"/>
              </a:rPr>
              <a:t>Significant level: p &lt; 0.001.</a:t>
            </a:r>
            <a:endParaRPr lang="en-GB" sz="1600" dirty="0">
              <a:solidFill>
                <a:srgbClr val="07306B"/>
              </a:solidFill>
              <a:ea typeface="Cambria Math"/>
            </a:endParaRPr>
          </a:p>
          <a:p>
            <a:pPr marL="0" marR="0" lvl="0" indent="0" algn="l" rtl="0">
              <a:lnSpc>
                <a:spcPct val="150000"/>
              </a:lnSpc>
              <a:spcBef>
                <a:spcPts val="0"/>
              </a:spcBef>
              <a:spcAft>
                <a:spcPts val="0"/>
              </a:spcAft>
              <a:buNone/>
            </a:pPr>
            <a:endParaRPr lang="en-GB" sz="2000" b="1" i="0" u="none" strike="noStrike" cap="none" dirty="0">
              <a:solidFill>
                <a:srgbClr val="07306B"/>
              </a:solidFill>
              <a:ea typeface="Cambria Math"/>
              <a:cs typeface="Cambria Math"/>
              <a:sym typeface="Cambria Math"/>
            </a:endParaRPr>
          </a:p>
          <a:p>
            <a:pPr marL="0" marR="0" lvl="0" indent="0" algn="l" rtl="0">
              <a:lnSpc>
                <a:spcPct val="150000"/>
              </a:lnSpc>
              <a:spcBef>
                <a:spcPts val="0"/>
              </a:spcBef>
              <a:spcAft>
                <a:spcPts val="0"/>
              </a:spcAft>
              <a:buNone/>
            </a:pPr>
            <a:r>
              <a:rPr lang="en-GB" sz="2000" b="1" i="0" u="none" strike="noStrike" cap="none" dirty="0">
                <a:solidFill>
                  <a:srgbClr val="07306B"/>
                </a:solidFill>
                <a:ea typeface="Cambria Math"/>
                <a:cs typeface="Cambria Math"/>
                <a:sym typeface="Cambria Math"/>
              </a:rPr>
              <a:t>Conclusion:</a:t>
            </a:r>
            <a:endParaRPr lang="en-GB" dirty="0">
              <a:solidFill>
                <a:srgbClr val="07306B"/>
              </a:solidFill>
            </a:endParaRPr>
          </a:p>
          <a:p>
            <a:pPr>
              <a:lnSpc>
                <a:spcPct val="150000"/>
              </a:lnSpc>
            </a:pPr>
            <a:r>
              <a:rPr lang="en-NL" sz="2000" b="1" u="sng" dirty="0">
                <a:solidFill>
                  <a:srgbClr val="07306B"/>
                </a:solidFill>
                <a:ea typeface="Cambria Math"/>
              </a:rPr>
              <a:t>15% significant reduction </a:t>
            </a:r>
          </a:p>
          <a:p>
            <a:pPr>
              <a:lnSpc>
                <a:spcPct val="150000"/>
              </a:lnSpc>
            </a:pPr>
            <a:r>
              <a:rPr lang="en-NL" sz="2000" b="1" u="sng" dirty="0">
                <a:solidFill>
                  <a:srgbClr val="07306B"/>
                </a:solidFill>
                <a:ea typeface="Cambria Math"/>
              </a:rPr>
              <a:t>in major cardiovascular events</a:t>
            </a:r>
          </a:p>
        </p:txBody>
      </p:sp>
      <p:sp>
        <p:nvSpPr>
          <p:cNvPr id="3" name="Tijdelijke aanduiding voor dianummer 3">
            <a:extLst>
              <a:ext uri="{FF2B5EF4-FFF2-40B4-BE49-F238E27FC236}">
                <a16:creationId xmlns:a16="http://schemas.microsoft.com/office/drawing/2014/main" id="{78B2CFAF-F188-0E72-8A14-3F018619EBC9}"/>
              </a:ext>
            </a:extLst>
          </p:cNvPr>
          <p:cNvSpPr txBox="1">
            <a:spLocks/>
          </p:cNvSpPr>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5</a:t>
            </a:fld>
            <a:endParaRPr lang="nl-NL"/>
          </a:p>
        </p:txBody>
      </p:sp>
      <p:sp>
        <p:nvSpPr>
          <p:cNvPr id="13" name="TextBox 12">
            <a:extLst>
              <a:ext uri="{FF2B5EF4-FFF2-40B4-BE49-F238E27FC236}">
                <a16:creationId xmlns:a16="http://schemas.microsoft.com/office/drawing/2014/main" id="{0F3ED697-8155-8F52-FB8A-F78599988684}"/>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solidFill>
              </a:rPr>
              <a:t>Motivation</a:t>
            </a:r>
          </a:p>
        </p:txBody>
      </p:sp>
      <p:sp>
        <p:nvSpPr>
          <p:cNvPr id="14" name="TextBox 13">
            <a:extLst>
              <a:ext uri="{FF2B5EF4-FFF2-40B4-BE49-F238E27FC236}">
                <a16:creationId xmlns:a16="http://schemas.microsoft.com/office/drawing/2014/main" id="{906CC03A-41E7-B25E-919D-E58DD4FF6B70}"/>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Data Simulation</a:t>
            </a:r>
          </a:p>
        </p:txBody>
      </p:sp>
      <p:sp>
        <p:nvSpPr>
          <p:cNvPr id="15" name="TextBox 14">
            <a:extLst>
              <a:ext uri="{FF2B5EF4-FFF2-40B4-BE49-F238E27FC236}">
                <a16:creationId xmlns:a16="http://schemas.microsoft.com/office/drawing/2014/main" id="{9A0CD47F-EF3F-3833-29E2-936191764AF9}"/>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Methods</a:t>
            </a:r>
          </a:p>
        </p:txBody>
      </p:sp>
      <p:sp>
        <p:nvSpPr>
          <p:cNvPr id="16" name="TextBox 15">
            <a:extLst>
              <a:ext uri="{FF2B5EF4-FFF2-40B4-BE49-F238E27FC236}">
                <a16:creationId xmlns:a16="http://schemas.microsoft.com/office/drawing/2014/main" id="{7DF9E333-99E4-B72C-D6F2-E9A4461AB439}"/>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17" name="TextBox 16">
            <a:extLst>
              <a:ext uri="{FF2B5EF4-FFF2-40B4-BE49-F238E27FC236}">
                <a16:creationId xmlns:a16="http://schemas.microsoft.com/office/drawing/2014/main" id="{AE3301B2-B6CF-23B6-A301-8E36AA03A5AF}"/>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pic>
        <p:nvPicPr>
          <p:cNvPr id="4" name="Picture 4" descr="Dosing and Administration | Repatha® (evolocumab)">
            <a:extLst>
              <a:ext uri="{FF2B5EF4-FFF2-40B4-BE49-F238E27FC236}">
                <a16:creationId xmlns:a16="http://schemas.microsoft.com/office/drawing/2014/main" id="{C49044A4-96C9-3DE1-323C-648C9BBC3822}"/>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1210855" y="3315153"/>
            <a:ext cx="4194241" cy="1690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637208"/>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6</a:t>
            </a:fld>
            <a:endParaRPr lang="nl-NL"/>
          </a:p>
        </p:txBody>
      </p:sp>
      <p:sp>
        <p:nvSpPr>
          <p:cNvPr id="6" name="TextBox 5">
            <a:extLst>
              <a:ext uri="{FF2B5EF4-FFF2-40B4-BE49-F238E27FC236}">
                <a16:creationId xmlns:a16="http://schemas.microsoft.com/office/drawing/2014/main" id="{3B43941F-4E36-6D0C-BDCC-0A1CB4A9EBE2}"/>
              </a:ext>
            </a:extLst>
          </p:cNvPr>
          <p:cNvSpPr txBox="1"/>
          <p:nvPr/>
        </p:nvSpPr>
        <p:spPr>
          <a:xfrm>
            <a:off x="1994719" y="1926988"/>
            <a:ext cx="10288083" cy="3666323"/>
          </a:xfrm>
          <a:prstGeom prst="rect">
            <a:avLst/>
          </a:prstGeom>
          <a:noFill/>
        </p:spPr>
        <p:txBody>
          <a:bodyPr wrap="square" lIns="108000" tIns="108000" rIns="108000" bIns="108000" rtlCol="0">
            <a:noAutofit/>
          </a:bodyPr>
          <a:lstStyle/>
          <a:p>
            <a:pPr marL="285750" indent="-285750">
              <a:lnSpc>
                <a:spcPct val="150000"/>
              </a:lnSpc>
              <a:buFont typeface="Arial" panose="020B0604020202020204" pitchFamily="34" charset="0"/>
              <a:buChar char="•"/>
            </a:pPr>
            <a:r>
              <a:rPr lang="en-NL" sz="2000" b="1" dirty="0">
                <a:solidFill>
                  <a:schemeClr val="bg2"/>
                </a:solidFill>
              </a:rPr>
              <a:t>No </a:t>
            </a:r>
            <a:r>
              <a:rPr lang="en-GB" sz="2000" b="1" dirty="0">
                <a:solidFill>
                  <a:schemeClr val="bg2"/>
                </a:solidFill>
              </a:rPr>
              <a:t>consideration</a:t>
            </a:r>
            <a:r>
              <a:rPr lang="en-NL" sz="2000" b="1" dirty="0">
                <a:solidFill>
                  <a:schemeClr val="bg2"/>
                </a:solidFill>
              </a:rPr>
              <a:t> of </a:t>
            </a:r>
            <a:r>
              <a:rPr lang="en-GB" sz="2000" b="1" dirty="0">
                <a:solidFill>
                  <a:schemeClr val="bg2"/>
                </a:solidFill>
              </a:rPr>
              <a:t>the different</a:t>
            </a:r>
            <a:r>
              <a:rPr lang="en-NL" sz="2000" b="1" dirty="0">
                <a:solidFill>
                  <a:schemeClr val="bg2"/>
                </a:solidFill>
              </a:rPr>
              <a:t> clinical importance</a:t>
            </a:r>
            <a:endParaRPr lang="en-NL" sz="2000" b="1" noProof="0" dirty="0">
              <a:solidFill>
                <a:schemeClr val="bg2"/>
              </a:solidFill>
            </a:endParaRPr>
          </a:p>
          <a:p>
            <a:pPr marL="800100" lvl="1" indent="-342900">
              <a:lnSpc>
                <a:spcPct val="150000"/>
              </a:lnSpc>
              <a:buFontTx/>
              <a:buChar char="-"/>
            </a:pPr>
            <a:r>
              <a:rPr lang="en-NL" sz="1600" noProof="0" dirty="0">
                <a:solidFill>
                  <a:schemeClr val="bg2"/>
                </a:solidFill>
              </a:rPr>
              <a:t>Different types of events </a:t>
            </a:r>
            <a:r>
              <a:rPr lang="en-GB" sz="1600" noProof="0" dirty="0">
                <a:solidFill>
                  <a:schemeClr val="bg2"/>
                </a:solidFill>
              </a:rPr>
              <a:t>mean</a:t>
            </a:r>
            <a:r>
              <a:rPr lang="en-NL" sz="1600" noProof="0" dirty="0">
                <a:solidFill>
                  <a:schemeClr val="bg2"/>
                </a:solidFill>
              </a:rPr>
              <a:t> different to the patient </a:t>
            </a:r>
            <a:r>
              <a:rPr lang="en-GB" sz="1600" noProof="0" dirty="0">
                <a:solidFill>
                  <a:schemeClr val="bg2"/>
                </a:solidFill>
              </a:rPr>
              <a:t>(e.g.,</a:t>
            </a:r>
            <a:r>
              <a:rPr lang="en-NL" sz="1600" noProof="0" dirty="0">
                <a:solidFill>
                  <a:schemeClr val="bg2"/>
                </a:solidFill>
              </a:rPr>
              <a:t> Death </a:t>
            </a:r>
            <a:r>
              <a:rPr lang="en-GB" sz="1600" noProof="0" dirty="0">
                <a:solidFill>
                  <a:schemeClr val="bg2"/>
                </a:solidFill>
              </a:rPr>
              <a:t>vs.</a:t>
            </a:r>
            <a:r>
              <a:rPr lang="en-NL" sz="1600" noProof="0" dirty="0">
                <a:solidFill>
                  <a:schemeClr val="bg2"/>
                </a:solidFill>
              </a:rPr>
              <a:t> Revascularization)</a:t>
            </a:r>
          </a:p>
          <a:p>
            <a:pPr marL="285750" indent="-285750">
              <a:lnSpc>
                <a:spcPct val="150000"/>
              </a:lnSpc>
              <a:buFont typeface="Arial" panose="020B0604020202020204" pitchFamily="34" charset="0"/>
              <a:buChar char="•"/>
            </a:pPr>
            <a:r>
              <a:rPr lang="en-NL" sz="2000" b="1" noProof="0" dirty="0">
                <a:solidFill>
                  <a:schemeClr val="bg2"/>
                </a:solidFill>
              </a:rPr>
              <a:t>Ignorance of subsequent events</a:t>
            </a:r>
            <a:r>
              <a:rPr lang="en-NL" sz="2400" b="1" noProof="0" dirty="0">
                <a:solidFill>
                  <a:schemeClr val="bg2"/>
                </a:solidFill>
              </a:rPr>
              <a:t>	</a:t>
            </a:r>
          </a:p>
          <a:p>
            <a:pPr lvl="1">
              <a:lnSpc>
                <a:spcPct val="150000"/>
              </a:lnSpc>
            </a:pPr>
            <a:r>
              <a:rPr lang="en-NL" dirty="0">
                <a:solidFill>
                  <a:schemeClr val="bg2"/>
                </a:solidFill>
              </a:rPr>
              <a:t>- </a:t>
            </a:r>
            <a:r>
              <a:rPr lang="en-NL" noProof="0" dirty="0">
                <a:solidFill>
                  <a:schemeClr val="bg2"/>
                </a:solidFill>
              </a:rPr>
              <a:t>   </a:t>
            </a:r>
            <a:r>
              <a:rPr lang="en-NL" sz="1600" noProof="0" dirty="0">
                <a:solidFill>
                  <a:schemeClr val="bg2"/>
                </a:solidFill>
              </a:rPr>
              <a:t>Later events not captured in the analysis</a:t>
            </a:r>
          </a:p>
          <a:p>
            <a:pPr marL="285750" indent="-285750">
              <a:lnSpc>
                <a:spcPct val="150000"/>
              </a:lnSpc>
              <a:buFont typeface="Arial" panose="020B0604020202020204" pitchFamily="34" charset="0"/>
              <a:buChar char="•"/>
            </a:pPr>
            <a:r>
              <a:rPr lang="en-NL" sz="2000" b="1" dirty="0">
                <a:solidFill>
                  <a:schemeClr val="bg2"/>
                </a:solidFill>
              </a:rPr>
              <a:t>Relative </a:t>
            </a:r>
            <a:r>
              <a:rPr lang="en-GB" sz="2000" b="1" dirty="0">
                <a:solidFill>
                  <a:schemeClr val="bg2"/>
                </a:solidFill>
              </a:rPr>
              <a:t>Risk</a:t>
            </a:r>
            <a:r>
              <a:rPr lang="en-NL" sz="2000" b="1" dirty="0">
                <a:solidFill>
                  <a:schemeClr val="bg2"/>
                </a:solidFill>
              </a:rPr>
              <a:t> Estimation </a:t>
            </a:r>
          </a:p>
          <a:p>
            <a:pPr lvl="1">
              <a:lnSpc>
                <a:spcPct val="150000"/>
              </a:lnSpc>
            </a:pPr>
            <a:r>
              <a:rPr lang="en-NL" sz="1600" dirty="0">
                <a:solidFill>
                  <a:schemeClr val="bg2"/>
                </a:solidFill>
              </a:rPr>
              <a:t>-    Lack of direct clinical interpretability and comparability</a:t>
            </a:r>
            <a:endParaRPr lang="en-NL" sz="1600" noProof="0" dirty="0">
              <a:solidFill>
                <a:schemeClr val="bg2"/>
              </a:solidFill>
            </a:endParaRPr>
          </a:p>
        </p:txBody>
      </p:sp>
      <p:sp>
        <p:nvSpPr>
          <p:cNvPr id="11" name="TextBox 10">
            <a:extLst>
              <a:ext uri="{FF2B5EF4-FFF2-40B4-BE49-F238E27FC236}">
                <a16:creationId xmlns:a16="http://schemas.microsoft.com/office/drawing/2014/main" id="{1380A318-0E43-67D0-FD1E-24A85DE18576}"/>
              </a:ext>
            </a:extLst>
          </p:cNvPr>
          <p:cNvSpPr txBox="1"/>
          <p:nvPr/>
        </p:nvSpPr>
        <p:spPr>
          <a:xfrm>
            <a:off x="1994719" y="5106643"/>
            <a:ext cx="8503794" cy="523220"/>
          </a:xfrm>
          <a:prstGeom prst="rect">
            <a:avLst/>
          </a:prstGeom>
          <a:noFill/>
        </p:spPr>
        <p:txBody>
          <a:bodyPr wrap="square">
            <a:spAutoFit/>
          </a:bodyPr>
          <a:lstStyle/>
          <a:p>
            <a:r>
              <a:rPr lang="en-GB" sz="2800" b="1" dirty="0">
                <a:solidFill>
                  <a:srgbClr val="C00000"/>
                </a:solidFill>
              </a:rPr>
              <a:t>How do we interpret a 15% reduction?</a:t>
            </a:r>
            <a:endParaRPr lang="en-NL" sz="2800" b="1" noProof="0" dirty="0">
              <a:solidFill>
                <a:srgbClr val="C00000"/>
              </a:solidFill>
            </a:endParaRPr>
          </a:p>
        </p:txBody>
      </p:sp>
      <p:sp>
        <p:nvSpPr>
          <p:cNvPr id="10" name="Titel 1">
            <a:extLst>
              <a:ext uri="{FF2B5EF4-FFF2-40B4-BE49-F238E27FC236}">
                <a16:creationId xmlns:a16="http://schemas.microsoft.com/office/drawing/2014/main" id="{640D7722-FBEC-C4AB-C77A-655FAD3F1814}"/>
              </a:ext>
            </a:extLst>
          </p:cNvPr>
          <p:cNvSpPr txBox="1">
            <a:spLocks/>
          </p:cNvSpPr>
          <p:nvPr/>
        </p:nvSpPr>
        <p:spPr>
          <a:xfrm>
            <a:off x="1118862" y="620688"/>
            <a:ext cx="11079487"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err="1"/>
              <a:t>Limitations</a:t>
            </a:r>
            <a:endParaRPr lang="nl-NL" dirty="0"/>
          </a:p>
        </p:txBody>
      </p:sp>
      <p:sp>
        <p:nvSpPr>
          <p:cNvPr id="14" name="TextBox 13">
            <a:extLst>
              <a:ext uri="{FF2B5EF4-FFF2-40B4-BE49-F238E27FC236}">
                <a16:creationId xmlns:a16="http://schemas.microsoft.com/office/drawing/2014/main" id="{75506F54-7B3B-6371-6A63-60EF60E64B0E}"/>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solidFill>
              </a:rPr>
              <a:t>Motivation</a:t>
            </a:r>
          </a:p>
        </p:txBody>
      </p:sp>
      <p:sp>
        <p:nvSpPr>
          <p:cNvPr id="15" name="TextBox 14">
            <a:extLst>
              <a:ext uri="{FF2B5EF4-FFF2-40B4-BE49-F238E27FC236}">
                <a16:creationId xmlns:a16="http://schemas.microsoft.com/office/drawing/2014/main" id="{2DCD82B3-4C38-DFD4-D6AF-A0CF1F73B7F9}"/>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Data Simulation</a:t>
            </a:r>
          </a:p>
        </p:txBody>
      </p:sp>
      <p:sp>
        <p:nvSpPr>
          <p:cNvPr id="16" name="TextBox 15">
            <a:extLst>
              <a:ext uri="{FF2B5EF4-FFF2-40B4-BE49-F238E27FC236}">
                <a16:creationId xmlns:a16="http://schemas.microsoft.com/office/drawing/2014/main" id="{1BCC424A-B110-81FD-7CDF-FC623FBF1CC8}"/>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Methods</a:t>
            </a:r>
          </a:p>
        </p:txBody>
      </p:sp>
      <p:sp>
        <p:nvSpPr>
          <p:cNvPr id="17" name="TextBox 16">
            <a:extLst>
              <a:ext uri="{FF2B5EF4-FFF2-40B4-BE49-F238E27FC236}">
                <a16:creationId xmlns:a16="http://schemas.microsoft.com/office/drawing/2014/main" id="{34A2F8CB-5094-79C5-1221-B57E02B3A209}"/>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18" name="TextBox 17">
            <a:extLst>
              <a:ext uri="{FF2B5EF4-FFF2-40B4-BE49-F238E27FC236}">
                <a16:creationId xmlns:a16="http://schemas.microsoft.com/office/drawing/2014/main" id="{C9546D0D-3465-F502-6B87-4E03BEDBF40C}"/>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Tree>
    <p:extLst>
      <p:ext uri="{BB962C8B-B14F-4D97-AF65-F5344CB8AC3E}">
        <p14:creationId xmlns:p14="http://schemas.microsoft.com/office/powerpoint/2010/main" val="3247583210"/>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7</a:t>
            </a:fld>
            <a:endParaRPr lang="nl-NL"/>
          </a:p>
        </p:txBody>
      </p:sp>
      <p:sp>
        <p:nvSpPr>
          <p:cNvPr id="22" name="Titel 1">
            <a:extLst>
              <a:ext uri="{FF2B5EF4-FFF2-40B4-BE49-F238E27FC236}">
                <a16:creationId xmlns:a16="http://schemas.microsoft.com/office/drawing/2014/main" id="{2C62B817-7A2A-BCB0-9522-6D48FFA15EFF}"/>
              </a:ext>
            </a:extLst>
          </p:cNvPr>
          <p:cNvSpPr txBox="1">
            <a:spLocks/>
          </p:cNvSpPr>
          <p:nvPr/>
        </p:nvSpPr>
        <p:spPr>
          <a:xfrm>
            <a:off x="1118863" y="620688"/>
            <a:ext cx="9841644"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en-GB" dirty="0"/>
              <a:t>Criticism of FOURIER Trial </a:t>
            </a:r>
          </a:p>
        </p:txBody>
      </p:sp>
      <p:sp>
        <p:nvSpPr>
          <p:cNvPr id="3" name="TextBox 2">
            <a:extLst>
              <a:ext uri="{FF2B5EF4-FFF2-40B4-BE49-F238E27FC236}">
                <a16:creationId xmlns:a16="http://schemas.microsoft.com/office/drawing/2014/main" id="{5D01D172-0CD1-43AC-0AB5-C296C45C1A5B}"/>
              </a:ext>
            </a:extLst>
          </p:cNvPr>
          <p:cNvSpPr txBox="1"/>
          <p:nvPr/>
        </p:nvSpPr>
        <p:spPr>
          <a:xfrm>
            <a:off x="3362871" y="2839661"/>
            <a:ext cx="5886715" cy="1381427"/>
          </a:xfrm>
          <a:prstGeom prst="rect">
            <a:avLst/>
          </a:prstGeom>
          <a:noFill/>
        </p:spPr>
        <p:txBody>
          <a:bodyPr wrap="square" lIns="108000" tIns="108000" rIns="108000" bIns="108000" rtlCol="0">
            <a:noAutofit/>
          </a:bodyPr>
          <a:lstStyle/>
          <a:p>
            <a:r>
              <a:rPr lang="en-GB" sz="2400" noProof="0" dirty="0">
                <a:solidFill>
                  <a:schemeClr val="bg2"/>
                </a:solidFill>
              </a:rPr>
              <a:t>C</a:t>
            </a:r>
            <a:r>
              <a:rPr lang="en-NL" sz="2400" noProof="0" dirty="0">
                <a:solidFill>
                  <a:schemeClr val="bg2"/>
                </a:solidFill>
              </a:rPr>
              <a:t>omposite endpoints are un</a:t>
            </a:r>
            <a:r>
              <a:rPr lang="en-GB" sz="2400" noProof="0" dirty="0">
                <a:solidFill>
                  <a:schemeClr val="bg2"/>
                </a:solidFill>
              </a:rPr>
              <a:t>equivalent</a:t>
            </a:r>
            <a:endParaRPr lang="en-NL" sz="2400" noProof="0" dirty="0">
              <a:solidFill>
                <a:schemeClr val="bg2"/>
              </a:solidFill>
            </a:endParaRPr>
          </a:p>
          <a:p>
            <a:endParaRPr lang="en-NL" sz="2400" noProof="0" dirty="0">
              <a:solidFill>
                <a:schemeClr val="bg2"/>
              </a:solidFill>
            </a:endParaRPr>
          </a:p>
          <a:p>
            <a:r>
              <a:rPr lang="en-NL" sz="2400" dirty="0">
                <a:solidFill>
                  <a:schemeClr val="bg2"/>
                </a:solidFill>
              </a:rPr>
              <a:t>The subsequent events are important</a:t>
            </a:r>
            <a:endParaRPr lang="en-NL" sz="2400" noProof="0" dirty="0" err="1">
              <a:solidFill>
                <a:schemeClr val="bg2"/>
              </a:solidFill>
            </a:endParaRPr>
          </a:p>
        </p:txBody>
      </p:sp>
      <p:sp>
        <p:nvSpPr>
          <p:cNvPr id="9" name="TextBox 8">
            <a:extLst>
              <a:ext uri="{FF2B5EF4-FFF2-40B4-BE49-F238E27FC236}">
                <a16:creationId xmlns:a16="http://schemas.microsoft.com/office/drawing/2014/main" id="{70A265FB-1C8F-7E7E-65D1-ECD24ECD47AD}"/>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solidFill>
              </a:rPr>
              <a:t>Motivation</a:t>
            </a:r>
          </a:p>
        </p:txBody>
      </p:sp>
      <p:sp>
        <p:nvSpPr>
          <p:cNvPr id="10" name="TextBox 9">
            <a:extLst>
              <a:ext uri="{FF2B5EF4-FFF2-40B4-BE49-F238E27FC236}">
                <a16:creationId xmlns:a16="http://schemas.microsoft.com/office/drawing/2014/main" id="{92F44127-74EA-473C-FFFC-EB7721AFBEBC}"/>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Data Simulation</a:t>
            </a:r>
          </a:p>
        </p:txBody>
      </p:sp>
      <p:sp>
        <p:nvSpPr>
          <p:cNvPr id="11" name="TextBox 10">
            <a:extLst>
              <a:ext uri="{FF2B5EF4-FFF2-40B4-BE49-F238E27FC236}">
                <a16:creationId xmlns:a16="http://schemas.microsoft.com/office/drawing/2014/main" id="{D63A5D25-EAF2-DE1B-2B48-B44C0DF08F17}"/>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Methods</a:t>
            </a:r>
          </a:p>
        </p:txBody>
      </p:sp>
      <p:sp>
        <p:nvSpPr>
          <p:cNvPr id="12" name="TextBox 11">
            <a:extLst>
              <a:ext uri="{FF2B5EF4-FFF2-40B4-BE49-F238E27FC236}">
                <a16:creationId xmlns:a16="http://schemas.microsoft.com/office/drawing/2014/main" id="{1253353F-5CBC-CC69-672C-A48BE0834223}"/>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13" name="TextBox 12">
            <a:extLst>
              <a:ext uri="{FF2B5EF4-FFF2-40B4-BE49-F238E27FC236}">
                <a16:creationId xmlns:a16="http://schemas.microsoft.com/office/drawing/2014/main" id="{3127CA2D-7B75-9BD5-5206-280E4EBC47FD}"/>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Tree>
    <p:extLst>
      <p:ext uri="{BB962C8B-B14F-4D97-AF65-F5344CB8AC3E}">
        <p14:creationId xmlns:p14="http://schemas.microsoft.com/office/powerpoint/2010/main" val="2467607095"/>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p:txBody>
          <a:bodyPr/>
          <a:lstStyle/>
          <a:p>
            <a:fld id="{5EE7099E-8998-4851-915A-4F4831808297}" type="slidenum">
              <a:rPr lang="nl-NL" smtClean="0"/>
              <a:pPr/>
              <a:t>8</a:t>
            </a:fld>
            <a:endParaRPr lang="nl-NL"/>
          </a:p>
        </p:txBody>
      </p:sp>
      <p:sp>
        <p:nvSpPr>
          <p:cNvPr id="22" name="Titel 1">
            <a:extLst>
              <a:ext uri="{FF2B5EF4-FFF2-40B4-BE49-F238E27FC236}">
                <a16:creationId xmlns:a16="http://schemas.microsoft.com/office/drawing/2014/main" id="{2C62B817-7A2A-BCB0-9522-6D48FFA15EFF}"/>
              </a:ext>
            </a:extLst>
          </p:cNvPr>
          <p:cNvSpPr txBox="1">
            <a:spLocks/>
          </p:cNvSpPr>
          <p:nvPr/>
        </p:nvSpPr>
        <p:spPr>
          <a:xfrm>
            <a:off x="1118863" y="620688"/>
            <a:ext cx="9841644" cy="432048"/>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nl-NL" dirty="0"/>
              <a:t>Idea &amp; </a:t>
            </a:r>
            <a:r>
              <a:rPr lang="nl-NL" dirty="0" err="1"/>
              <a:t>Aim</a:t>
            </a:r>
            <a:endParaRPr lang="nl-NL" dirty="0"/>
          </a:p>
        </p:txBody>
      </p:sp>
      <p:sp>
        <p:nvSpPr>
          <p:cNvPr id="3" name="TextBox 2">
            <a:extLst>
              <a:ext uri="{FF2B5EF4-FFF2-40B4-BE49-F238E27FC236}">
                <a16:creationId xmlns:a16="http://schemas.microsoft.com/office/drawing/2014/main" id="{A25831C0-0590-D2A0-8374-A70C4B14078A}"/>
              </a:ext>
            </a:extLst>
          </p:cNvPr>
          <p:cNvSpPr txBox="1"/>
          <p:nvPr/>
        </p:nvSpPr>
        <p:spPr>
          <a:xfrm>
            <a:off x="2133787" y="1725643"/>
            <a:ext cx="9217024" cy="4032448"/>
          </a:xfrm>
          <a:prstGeom prst="rect">
            <a:avLst/>
          </a:prstGeom>
          <a:noFill/>
        </p:spPr>
        <p:txBody>
          <a:bodyPr wrap="square" lIns="108000" tIns="108000" rIns="108000" bIns="108000" rtlCol="0">
            <a:noAutofit/>
          </a:bodyPr>
          <a:lstStyle/>
          <a:p>
            <a:pPr>
              <a:lnSpc>
                <a:spcPct val="150000"/>
              </a:lnSpc>
            </a:pPr>
            <a:r>
              <a:rPr lang="en-GB" sz="2400" noProof="0" dirty="0">
                <a:solidFill>
                  <a:schemeClr val="bg2"/>
                </a:solidFill>
              </a:rPr>
              <a:t>C</a:t>
            </a:r>
            <a:r>
              <a:rPr lang="en-NL" sz="2400" noProof="0" dirty="0">
                <a:solidFill>
                  <a:schemeClr val="bg2"/>
                </a:solidFill>
              </a:rPr>
              <a:t>omposite endpoints are un</a:t>
            </a:r>
            <a:r>
              <a:rPr lang="en-GB" sz="2400" noProof="0" dirty="0">
                <a:solidFill>
                  <a:schemeClr val="bg2"/>
                </a:solidFill>
              </a:rPr>
              <a:t>equivalent </a:t>
            </a:r>
            <a:r>
              <a:rPr lang="en-NL" sz="2400" noProof="0" dirty="0">
                <a:solidFill>
                  <a:schemeClr val="bg2"/>
                </a:solidFill>
              </a:rPr>
              <a:t>-&gt; </a:t>
            </a:r>
            <a:r>
              <a:rPr lang="en-NL" sz="2400" b="1" noProof="0" dirty="0">
                <a:solidFill>
                  <a:schemeClr val="bg2"/>
                </a:solidFill>
              </a:rPr>
              <a:t>QALY</a:t>
            </a:r>
            <a:r>
              <a:rPr lang="en-NL" sz="2400" noProof="0" dirty="0">
                <a:solidFill>
                  <a:schemeClr val="bg2"/>
                </a:solidFill>
              </a:rPr>
              <a:t> </a:t>
            </a:r>
          </a:p>
          <a:p>
            <a:pPr>
              <a:lnSpc>
                <a:spcPct val="150000"/>
              </a:lnSpc>
            </a:pPr>
            <a:r>
              <a:rPr lang="en-NL" sz="2400" dirty="0">
                <a:solidFill>
                  <a:schemeClr val="bg2"/>
                </a:solidFill>
              </a:rPr>
              <a:t>The subsequent events are important -&gt; </a:t>
            </a:r>
            <a:r>
              <a:rPr lang="en-NL" sz="2400" b="1" dirty="0">
                <a:solidFill>
                  <a:schemeClr val="bg2"/>
                </a:solidFill>
              </a:rPr>
              <a:t>Multi-state Model</a:t>
            </a:r>
          </a:p>
          <a:p>
            <a:pPr>
              <a:lnSpc>
                <a:spcPct val="150000"/>
              </a:lnSpc>
            </a:pPr>
            <a:endParaRPr lang="en-NL" noProof="0" dirty="0">
              <a:solidFill>
                <a:schemeClr val="bg2"/>
              </a:solidFill>
            </a:endParaRPr>
          </a:p>
          <a:p>
            <a:pPr>
              <a:lnSpc>
                <a:spcPct val="150000"/>
              </a:lnSpc>
            </a:pPr>
            <a:r>
              <a:rPr lang="en-NL" sz="2400" b="1" dirty="0">
                <a:solidFill>
                  <a:schemeClr val="bg2"/>
                </a:solidFill>
              </a:rPr>
              <a:t>Final aim:</a:t>
            </a:r>
            <a:endParaRPr lang="en-NL" sz="2400" dirty="0">
              <a:solidFill>
                <a:schemeClr val="bg2"/>
              </a:solidFill>
            </a:endParaRPr>
          </a:p>
          <a:p>
            <a:pPr>
              <a:lnSpc>
                <a:spcPct val="150000"/>
              </a:lnSpc>
            </a:pPr>
            <a:r>
              <a:rPr lang="en-NL" sz="2400" b="1" u="sng" dirty="0">
                <a:solidFill>
                  <a:schemeClr val="bg2"/>
                </a:solidFill>
              </a:rPr>
              <a:t>Integrate QALY utility </a:t>
            </a:r>
          </a:p>
          <a:p>
            <a:pPr>
              <a:lnSpc>
                <a:spcPct val="150000"/>
              </a:lnSpc>
            </a:pPr>
            <a:r>
              <a:rPr lang="en-NL" sz="2400" b="1" u="sng" dirty="0">
                <a:solidFill>
                  <a:schemeClr val="bg2"/>
                </a:solidFill>
              </a:rPr>
              <a:t>into Restricted Mean Survival Time </a:t>
            </a:r>
          </a:p>
          <a:p>
            <a:pPr>
              <a:lnSpc>
                <a:spcPct val="150000"/>
              </a:lnSpc>
            </a:pPr>
            <a:r>
              <a:rPr lang="en-GB" sz="2400" b="1" u="sng" dirty="0">
                <a:solidFill>
                  <a:schemeClr val="bg2"/>
                </a:solidFill>
              </a:rPr>
              <a:t>with Considering</a:t>
            </a:r>
            <a:r>
              <a:rPr lang="en-NL" sz="2400" b="1" u="sng" dirty="0">
                <a:solidFill>
                  <a:schemeClr val="bg2"/>
                </a:solidFill>
              </a:rPr>
              <a:t> all Subsequent events</a:t>
            </a:r>
          </a:p>
        </p:txBody>
      </p:sp>
      <p:sp>
        <p:nvSpPr>
          <p:cNvPr id="9" name="TextBox 8">
            <a:extLst>
              <a:ext uri="{FF2B5EF4-FFF2-40B4-BE49-F238E27FC236}">
                <a16:creationId xmlns:a16="http://schemas.microsoft.com/office/drawing/2014/main" id="{4DE0BC85-6B63-BE96-6F74-4AB55CFED1F1}"/>
              </a:ext>
            </a:extLst>
          </p:cNvPr>
          <p:cNvSpPr txBox="1"/>
          <p:nvPr/>
        </p:nvSpPr>
        <p:spPr>
          <a:xfrm>
            <a:off x="320779" y="6419398"/>
            <a:ext cx="2088232" cy="556295"/>
          </a:xfrm>
          <a:prstGeom prst="rect">
            <a:avLst/>
          </a:prstGeom>
          <a:noFill/>
        </p:spPr>
        <p:txBody>
          <a:bodyPr wrap="square" lIns="108000" tIns="108000" rIns="108000" bIns="108000" rtlCol="0">
            <a:noAutofit/>
          </a:bodyPr>
          <a:lstStyle/>
          <a:p>
            <a:r>
              <a:rPr lang="en-NL" b="1" dirty="0">
                <a:solidFill>
                  <a:schemeClr val="bg1"/>
                </a:solidFill>
              </a:rPr>
              <a:t>Motivation</a:t>
            </a:r>
          </a:p>
        </p:txBody>
      </p:sp>
      <p:sp>
        <p:nvSpPr>
          <p:cNvPr id="10" name="TextBox 9">
            <a:extLst>
              <a:ext uri="{FF2B5EF4-FFF2-40B4-BE49-F238E27FC236}">
                <a16:creationId xmlns:a16="http://schemas.microsoft.com/office/drawing/2014/main" id="{3EA58738-1724-5AB4-35C9-C2117B23DE1F}"/>
              </a:ext>
            </a:extLst>
          </p:cNvPr>
          <p:cNvSpPr txBox="1"/>
          <p:nvPr/>
        </p:nvSpPr>
        <p:spPr>
          <a:xfrm>
            <a:off x="2498775" y="6412011"/>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Data Simulation</a:t>
            </a:r>
          </a:p>
        </p:txBody>
      </p:sp>
      <p:sp>
        <p:nvSpPr>
          <p:cNvPr id="11" name="TextBox 10">
            <a:extLst>
              <a:ext uri="{FF2B5EF4-FFF2-40B4-BE49-F238E27FC236}">
                <a16:creationId xmlns:a16="http://schemas.microsoft.com/office/drawing/2014/main" id="{CBA2B0F1-D0F0-68EE-9D5F-8A69E54F35DE}"/>
              </a:ext>
            </a:extLst>
          </p:cNvPr>
          <p:cNvSpPr txBox="1"/>
          <p:nvPr/>
        </p:nvSpPr>
        <p:spPr>
          <a:xfrm>
            <a:off x="5482159" y="6426786"/>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Methods</a:t>
            </a:r>
          </a:p>
        </p:txBody>
      </p:sp>
      <p:sp>
        <p:nvSpPr>
          <p:cNvPr id="12" name="TextBox 11">
            <a:extLst>
              <a:ext uri="{FF2B5EF4-FFF2-40B4-BE49-F238E27FC236}">
                <a16:creationId xmlns:a16="http://schemas.microsoft.com/office/drawing/2014/main" id="{752F991A-67D8-825D-EBE8-17E99409A60D}"/>
              </a:ext>
            </a:extLst>
          </p:cNvPr>
          <p:cNvSpPr txBox="1"/>
          <p:nvPr/>
        </p:nvSpPr>
        <p:spPr>
          <a:xfrm>
            <a:off x="7520374"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Result</a:t>
            </a:r>
          </a:p>
        </p:txBody>
      </p:sp>
      <p:sp>
        <p:nvSpPr>
          <p:cNvPr id="13" name="TextBox 12">
            <a:extLst>
              <a:ext uri="{FF2B5EF4-FFF2-40B4-BE49-F238E27FC236}">
                <a16:creationId xmlns:a16="http://schemas.microsoft.com/office/drawing/2014/main" id="{18B11F3F-A4C7-FE79-20D8-D212506B0388}"/>
              </a:ext>
            </a:extLst>
          </p:cNvPr>
          <p:cNvSpPr txBox="1"/>
          <p:nvPr/>
        </p:nvSpPr>
        <p:spPr>
          <a:xfrm>
            <a:off x="9499437" y="6401097"/>
            <a:ext cx="2520280" cy="556295"/>
          </a:xfrm>
          <a:prstGeom prst="rect">
            <a:avLst/>
          </a:prstGeom>
          <a:noFill/>
        </p:spPr>
        <p:txBody>
          <a:bodyPr wrap="square" lIns="108000" tIns="108000" rIns="108000" bIns="108000" rtlCol="0">
            <a:noAutofit/>
          </a:bodyPr>
          <a:lstStyle/>
          <a:p>
            <a:r>
              <a:rPr lang="en-NL" b="1" noProof="0" dirty="0">
                <a:solidFill>
                  <a:schemeClr val="bg1">
                    <a:alpha val="50000"/>
                  </a:schemeClr>
                </a:solidFill>
              </a:rPr>
              <a:t>Discussion</a:t>
            </a:r>
          </a:p>
        </p:txBody>
      </p:sp>
    </p:spTree>
    <p:extLst>
      <p:ext uri="{BB962C8B-B14F-4D97-AF65-F5344CB8AC3E}">
        <p14:creationId xmlns:p14="http://schemas.microsoft.com/office/powerpoint/2010/main" val="3071814875"/>
      </p:ext>
    </p:extLst>
  </p:cSld>
  <p:clrMapOvr>
    <a:masterClrMapping/>
  </p:clrMapOvr>
  <p:transition spd="slow">
    <p:wipe dir="r"/>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abce83e47c546ff6ac1b4b362eaa37f0f7a52c"/>
</p:tagLst>
</file>

<file path=ppt/theme/theme1.xml><?xml version="1.0" encoding="utf-8"?>
<a:theme xmlns:a="http://schemas.openxmlformats.org/drawingml/2006/main" name="Corporate template-set Universiteit Leiden">
  <a:themeElements>
    <a:clrScheme name="Universiteit Leiden">
      <a:dk1>
        <a:srgbClr val="000000"/>
      </a:dk1>
      <a:lt1>
        <a:srgbClr val="FFFFFF"/>
      </a:lt1>
      <a:dk2>
        <a:srgbClr val="8592BC"/>
      </a:dk2>
      <a:lt2>
        <a:srgbClr val="001158"/>
      </a:lt2>
      <a:accent1>
        <a:srgbClr val="9EBA2E"/>
      </a:accent1>
      <a:accent2>
        <a:srgbClr val="5CB1EB"/>
      </a:accent2>
      <a:accent3>
        <a:srgbClr val="34A3A9"/>
      </a:accent3>
      <a:accent4>
        <a:srgbClr val="F46E32"/>
      </a:accent4>
      <a:accent5>
        <a:srgbClr val="2C712D"/>
      </a:accent5>
      <a:accent6>
        <a:srgbClr val="B02079"/>
      </a:accent6>
      <a:hlink>
        <a:srgbClr val="0033CC"/>
      </a:hlink>
      <a:folHlink>
        <a:srgbClr val="7030A0"/>
      </a:folHlink>
    </a:clrScheme>
    <a:fontScheme name="Universiteit Leiden">
      <a:majorFont>
        <a:latin typeface="Georgia"/>
        <a:ea typeface=""/>
        <a:cs typeface=""/>
      </a:majorFont>
      <a:minorFont>
        <a:latin typeface="Georgi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08000" tIns="108000" rIns="108000" bIns="108000" rtlCol="0">
        <a:noAutofit/>
      </a:bodyPr>
      <a:lstStyle>
        <a:defPPr>
          <a:defRPr noProof="0" dirty="0" err="1" smtClean="0">
            <a:solidFill>
              <a:schemeClr val="bg2"/>
            </a:solidFill>
          </a:defRPr>
        </a:defPPr>
      </a:lstStyle>
    </a:txDef>
  </a:objectDefaults>
  <a:extraClrSchemeLst/>
  <a:extLst>
    <a:ext uri="{05A4C25C-085E-4340-85A3-A5531E510DB2}">
      <thm15:themeFamily xmlns:thm15="http://schemas.microsoft.com/office/thememl/2012/main" name="16-9-windows-en-met-slidenr.potx" id="{FB56EB7A-089E-4DAD-A533-E00FF10E3B59}" vid="{70FD4562-CABD-4440-BFF3-17C2776C7343}"/>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8E77E9BB20574C88F1A51905EBD0AF" ma:contentTypeVersion="2" ma:contentTypeDescription="Create a new document." ma:contentTypeScope="" ma:versionID="2fd0fa924a9e82cd60e1feff1e189b11">
  <xsd:schema xmlns:xsd="http://www.w3.org/2001/XMLSchema" xmlns:xs="http://www.w3.org/2001/XMLSchema" xmlns:p="http://schemas.microsoft.com/office/2006/metadata/properties" xmlns:ns2="01a1795b-c314-4f6e-9e61-ae7877c66689" targetNamespace="http://schemas.microsoft.com/office/2006/metadata/properties" ma:root="true" ma:fieldsID="312e5ddb972235c6e69e0cbbfcd395b3" ns2:_="">
    <xsd:import namespace="01a1795b-c314-4f6e-9e61-ae7877c6668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a1795b-c314-4f6e-9e61-ae7877c666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9FBFB-9829-4960-B574-BA25F32F53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a1795b-c314-4f6e-9e61-ae7877c666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52D4775-B13D-4BD4-89B1-2E5B7CFBB17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6ABCAEF-D5A0-4535-AD83-587F03E189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Corporate template-set Universiteit Leiden</Template>
  <TotalTime>63489</TotalTime>
  <Words>4708</Words>
  <Application>Microsoft Macintosh PowerPoint</Application>
  <PresentationFormat>Custom</PresentationFormat>
  <Paragraphs>715</Paragraphs>
  <Slides>41</Slides>
  <Notes>40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Book Antiqua</vt:lpstr>
      <vt:lpstr>Aptos</vt:lpstr>
      <vt:lpstr>Apple Braille</vt:lpstr>
      <vt:lpstr>Arial</vt:lpstr>
      <vt:lpstr>Consolas</vt:lpstr>
      <vt:lpstr>Georgia</vt:lpstr>
      <vt:lpstr>Calibri</vt:lpstr>
      <vt:lpstr>Minion</vt:lpstr>
      <vt:lpstr>Cambria Math</vt:lpstr>
      <vt:lpstr>Corporate template-set Universiteit Leiden</vt:lpstr>
      <vt:lpstr>A Quantitative Strategy  for Time-to-event Analysis  with Composite Endpoints</vt:lpstr>
      <vt:lpstr>Project Pipeline</vt:lpstr>
      <vt:lpstr>Decision Making</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Quantitative Analysis Strategy  for Time-to-event Analysis  with Composite Endpoints</dc:title>
  <dc:creator>Tang, Y. (MSTAT)</dc:creator>
  <cp:lastModifiedBy>Tang, Y. (Yixiao)</cp:lastModifiedBy>
  <cp:revision>218</cp:revision>
  <cp:lastPrinted>2025-08-19T12:49:08Z</cp:lastPrinted>
  <dcterms:created xsi:type="dcterms:W3CDTF">2025-04-30T08:25:47Z</dcterms:created>
  <dcterms:modified xsi:type="dcterms:W3CDTF">2025-09-25T11:40:16Z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0x010100798E77E9BB20574C88F1A51905EBD0AF</vt:lpwstr>
  </property>
</Properties>
</file>